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310" r:id="rId2"/>
    <p:sldId id="256" r:id="rId3"/>
    <p:sldId id="257" r:id="rId4"/>
    <p:sldId id="311" r:id="rId5"/>
    <p:sldId id="320" r:id="rId6"/>
    <p:sldId id="385" r:id="rId7"/>
    <p:sldId id="386" r:id="rId8"/>
    <p:sldId id="318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3" r:id="rId31"/>
    <p:sldId id="344" r:id="rId32"/>
    <p:sldId id="345" r:id="rId33"/>
    <p:sldId id="346" r:id="rId34"/>
    <p:sldId id="389" r:id="rId35"/>
    <p:sldId id="347" r:id="rId36"/>
    <p:sldId id="390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59" r:id="rId49"/>
    <p:sldId id="360" r:id="rId50"/>
    <p:sldId id="361" r:id="rId51"/>
    <p:sldId id="362" r:id="rId52"/>
    <p:sldId id="363" r:id="rId53"/>
    <p:sldId id="364" r:id="rId54"/>
    <p:sldId id="369" r:id="rId55"/>
    <p:sldId id="373" r:id="rId56"/>
    <p:sldId id="370" r:id="rId57"/>
    <p:sldId id="368" r:id="rId58"/>
    <p:sldId id="374" r:id="rId59"/>
    <p:sldId id="375" r:id="rId60"/>
    <p:sldId id="376" r:id="rId61"/>
    <p:sldId id="377" r:id="rId62"/>
    <p:sldId id="378" r:id="rId63"/>
    <p:sldId id="381" r:id="rId64"/>
    <p:sldId id="382" r:id="rId65"/>
    <p:sldId id="380" r:id="rId66"/>
    <p:sldId id="383" r:id="rId67"/>
    <p:sldId id="388" r:id="rId68"/>
    <p:sldId id="384" r:id="rId6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73" autoAdjust="0"/>
    <p:restoredTop sz="91948" autoAdjust="0"/>
  </p:normalViewPr>
  <p:slideViewPr>
    <p:cSldViewPr snapToGrid="0">
      <p:cViewPr varScale="1">
        <p:scale>
          <a:sx n="61" d="100"/>
          <a:sy n="61" d="100"/>
        </p:scale>
        <p:origin x="5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997"/>
    </p:cViewPr>
  </p:sorterViewPr>
  <p:notesViewPr>
    <p:cSldViewPr snapToGrid="0">
      <p:cViewPr varScale="1">
        <p:scale>
          <a:sx n="88" d="100"/>
          <a:sy n="88" d="100"/>
        </p:scale>
        <p:origin x="376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89B1F5-D860-4E9B-8382-DDC4472534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DAD99-66B7-4B1D-8D14-9A5276006B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49A8B-EA26-41EA-9D4E-247B5F9794E6}" type="datetimeFigureOut">
              <a:rPr lang="en-CA" smtClean="0"/>
              <a:t>2022-03-08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CC9FD-1FF3-499B-B49A-C776889800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C3409-4DE5-4D60-8BD3-BC3E65D17E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C47CD-0738-4247-8DCB-1907FE6B75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3877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3491994-D6EF-4A1E-A33D-1DF8390FCBD5}" type="datetimeFigureOut">
              <a:rPr lang="en-CA" smtClean="0"/>
              <a:t>2022-03-08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0E24C9D-749B-4666-A578-661298A52A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65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F4CA-CFB5-4622-8379-E2BFC8F63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95A00-AF7A-4719-90AC-A314CC423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D8C12-1304-47C1-8834-643755F8D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AECB9-9725-4DBA-918A-9CE544F9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E60E1-FE2C-4E6C-9B88-9E10CD21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708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57050-1987-475E-9422-9D010DC4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7B4FF-C932-4DE2-A0D9-AAD3C0841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36252-F2CA-421D-8853-C223DEAC5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F9F0C-0C5E-4805-A874-D7BFD866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3306B-B84B-4FD3-AA40-72FFE91A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057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6522C-961D-4504-890E-1D5FDE181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E6234-9247-43C7-9020-65A87E94C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C8720-C2A8-4033-9479-D96BFE05F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D3F9A-E2D4-4F8E-9F39-196D38CD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378C1-5527-4302-A437-A2E85D351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849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5880A-5D76-45AE-8F64-F3414E2C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3858B-5F1E-4005-AFFF-48F83A915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F4629-1BC7-4EF0-92E4-87AD6AD88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A7AAF-2E89-4F89-A12A-6B9417F4B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E36EE-D247-41E5-8BD2-7A7351A4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147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0F37E-D4CE-46FE-A18D-A76C47496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CD5BE-CDCD-480A-8D0E-CF9974D2D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0C15B-795C-4325-A728-A7B7E25F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C6ADD-8D79-4E12-AB75-B7FCB6AE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E3341-8F3B-49B6-B091-B1A04C55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52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F86C-3CB2-421C-B7FC-8062B47AA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983A2-9FCC-4B7C-ACE6-6625196A8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F3507-C6B0-4B77-A7EA-310D28A90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7F707-DA27-4792-841C-61C44700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E82CB-6880-4EA8-B8FA-4DE10320E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3F07E-4B5C-41A3-B326-82340C7F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51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0727-2107-4A90-BFB2-67790579F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D095A-9BCB-4BFF-8251-D257B186E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87DCF-69FE-42D4-9DAF-05EA989E3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DA969-992D-487E-ABB7-358BDD640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96A167-875D-43F5-B608-0B5E1E637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80EB7F-F1CE-4695-BC61-280B2D0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ABF8B0-7D3C-4F91-81E2-9D2D3F6E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F5D2F-EFA7-421B-92CF-4F897122A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88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DD8D4-1F5B-4AC1-B980-A269FD35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A95B0-C783-47D0-8CD2-B830210F0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AE2A8-C79B-454E-964F-77FB4E0B1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B187C-ED5C-4532-9E70-6B67B04F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458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FD2B18-B697-464E-B1A5-E664CBB98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AC6397-1BAC-455A-AA96-2DDCC2D51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D813F-2ED2-4151-9655-32D18310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93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C4A8-BDA9-4301-A4EA-07051E6E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DAC8E-8DF8-4536-901A-10F99ECE7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CBA94-5CD0-46EA-B3CB-22B9C76DB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B3929-917C-4849-A781-9E2D39ED8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F1C07-5944-454A-9160-FF77C2BA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AB498-EEE6-4378-B507-E8A8D8BD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610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A9A9F-44B2-43D4-BD6D-111982B37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FBC178-D975-4037-AB21-094DED87DF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7E256-BD54-4295-8340-1E61E1AA7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C605E-9FBA-4955-A481-F5E47598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2019-05-31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D3E05-0B16-4CAD-87A5-34D9AE54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8738C-0856-4B1B-8D1D-BB0C623C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34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8000">
              <a:schemeClr val="accent6">
                <a:lumMod val="60000"/>
                <a:lumOff val="40000"/>
                <a:alpha val="41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3D3B32-C630-4313-96A1-250D1D390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1942E-2DCE-4BBA-A9C8-CF0DCAD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DB7B9-6164-4EA4-B6DC-56E7571EC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/>
              <a:t>2019-05-31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0F765-996D-4DC7-B1C4-80380E58E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38955-84E0-4E14-9F3C-4BA62C9E5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BCEA-8065-4A0E-8EA6-60F3C3D655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060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47Sheppard.ocj.family.trialcoordinator@ontario.ca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mplexfamilylaw.com/Perkins-March-27.pdf" TargetMode="External"/><Relationship Id="rId13" Type="http://schemas.openxmlformats.org/officeDocument/2006/relationships/hyperlink" Target="http://canlii.ca/t/j63dm" TargetMode="External"/><Relationship Id="rId18" Type="http://schemas.openxmlformats.org/officeDocument/2006/relationships/hyperlink" Target="http://canlii.ca/t/j63st" TargetMode="External"/><Relationship Id="rId3" Type="http://schemas.openxmlformats.org/officeDocument/2006/relationships/hyperlink" Target="https://urldefense.com/v3/__http:/canlii.ca/t/j614r__;!!GFN0sa3rsbfR8OLyAw!O7DEQVawk11OpolQpyjIZhmsCl8b-tjrIYuKBpIJm6uZgMGY5HUJJKZc1odA02Zo6iS_Fzo$" TargetMode="External"/><Relationship Id="rId7" Type="http://schemas.openxmlformats.org/officeDocument/2006/relationships/hyperlink" Target="https://www.complexfamilylaw.com/Zee-v-Quon.pdf" TargetMode="External"/><Relationship Id="rId12" Type="http://schemas.openxmlformats.org/officeDocument/2006/relationships/hyperlink" Target="http://canlii.ca/t/j63dd" TargetMode="External"/><Relationship Id="rId17" Type="http://schemas.openxmlformats.org/officeDocument/2006/relationships/hyperlink" Target="http://canlii.ca/t/j64qt" TargetMode="External"/><Relationship Id="rId2" Type="http://schemas.openxmlformats.org/officeDocument/2006/relationships/hyperlink" Target="http://canlii.ca/t/j5xxp" TargetMode="External"/><Relationship Id="rId16" Type="http://schemas.openxmlformats.org/officeDocument/2006/relationships/hyperlink" Target="http://canlii.ca/t/j646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nlii.ca/t/j61x6" TargetMode="External"/><Relationship Id="rId11" Type="http://schemas.openxmlformats.org/officeDocument/2006/relationships/hyperlink" Target="http://canlii.ca/t/j63dj" TargetMode="External"/><Relationship Id="rId5" Type="http://schemas.openxmlformats.org/officeDocument/2006/relationships/hyperlink" Target="https://www.complexfamilylaw.com/Chrisjohn-v-Hillier.pdf" TargetMode="External"/><Relationship Id="rId15" Type="http://schemas.openxmlformats.org/officeDocument/2006/relationships/hyperlink" Target="http://canlii.ca/t/j63d2" TargetMode="External"/><Relationship Id="rId10" Type="http://schemas.openxmlformats.org/officeDocument/2006/relationships/hyperlink" Target="https://www.complexfamilylaw.com/HADLEY-v-HADLEY.pdf" TargetMode="External"/><Relationship Id="rId4" Type="http://schemas.openxmlformats.org/officeDocument/2006/relationships/hyperlink" Target="http://canlii.ca/t/j61cb" TargetMode="External"/><Relationship Id="rId9" Type="http://schemas.openxmlformats.org/officeDocument/2006/relationships/hyperlink" Target="http://canlii.ca/t/j63rz" TargetMode="External"/><Relationship Id="rId14" Type="http://schemas.openxmlformats.org/officeDocument/2006/relationships/hyperlink" Target="http://canlii.ca/t/j61xb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canlii.ca/t/j63dk" TargetMode="External"/><Relationship Id="rId3" Type="http://schemas.openxmlformats.org/officeDocument/2006/relationships/hyperlink" Target="http://canlii.ca/t/j60nf" TargetMode="External"/><Relationship Id="rId7" Type="http://schemas.openxmlformats.org/officeDocument/2006/relationships/hyperlink" Target="http://canlii.ca/t/j6463" TargetMode="External"/><Relationship Id="rId2" Type="http://schemas.openxmlformats.org/officeDocument/2006/relationships/hyperlink" Target="http://canlii.ca/t/j60jj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mplexfamilylaw.com/SCRC1287.pdf" TargetMode="External"/><Relationship Id="rId5" Type="http://schemas.openxmlformats.org/officeDocument/2006/relationships/hyperlink" Target="http://canlii.ca/t/j61c9" TargetMode="External"/><Relationship Id="rId10" Type="http://schemas.openxmlformats.org/officeDocument/2006/relationships/hyperlink" Target="http://canlii.ca/t/j63rt" TargetMode="External"/><Relationship Id="rId4" Type="http://schemas.openxmlformats.org/officeDocument/2006/relationships/hyperlink" Target="https://www.complexfamilylaw.com/Douglas2020.pdf" TargetMode="External"/><Relationship Id="rId9" Type="http://schemas.openxmlformats.org/officeDocument/2006/relationships/hyperlink" Target="http://canlii.ca/t/j6462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canlii.ca/t/j60jj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canlii.ca/t/j60jj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canlii.ca/t/j60jj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canlii.ca/t/j60j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orthyorkharvest.com/gene-c-colman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canlii.ca/t/j60jj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canlii.ca/t/j60jj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afccontario.ca/wp-content/uploads/2020/03/Skuce-v-Skuce-3-26-2020.pdf" TargetMode="External"/><Relationship Id="rId2" Type="http://schemas.openxmlformats.org/officeDocument/2006/relationships/hyperlink" Target="https://urldefense.com/v3/__http:/canlii.ca/t/j614r__;!!GFN0sa3rsbfR8OLyAw!O7DEQVawk11OpolQpyjIZhmsCl8b-tjrIYuKBpIJm6uZgMGY5HUJJKZc1odA02Zo6iS_Fzo$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canlii.ca/t/j63dm" TargetMode="External"/><Relationship Id="rId2" Type="http://schemas.openxmlformats.org/officeDocument/2006/relationships/hyperlink" Target="http://canlii.ca/t/j63dd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lexfamilylaw.com/blog/2020/03/covid-19-and-how-to-navigate-parenting-schedules-in-the-crisis.shtml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lexfamilylaw.com/COVID-19-ONTARIO-FAMILY-LAW-NEW-CHALLENGES-NEW-SOLUTIONS.shtml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alaid.on.ca/news/changes-to-summary-legal-advice-services-at-legal-aid-ontario-due-to-covid-19-pandemic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dlegalhelp.c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lexfamilylaw.com/Our-Team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stepstojustice.ca/covid-19-family-law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northyorkharvest.com/gene-c-colman/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s://northyorkharvest.com/gene-c-colman/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s://northyorkharvest.com/gene-c-colman/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s://northyorkharvest.com/gene-c-colman/" TargetMode="External"/><Relationship Id="rId2" Type="http://schemas.openxmlformats.org/officeDocument/2006/relationships/hyperlink" Target="mailto:gene@complexfamilylaw.com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lexfamilylaw.com/Events.shtml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northyorkharvest.com/gene-c-colman/" TargetMode="External"/><Relationship Id="rId2" Type="http://schemas.openxmlformats.org/officeDocument/2006/relationships/hyperlink" Target="mailto:reception@complexfamilylaw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lexfamilylaw.com/" TargetMode="External"/><Relationship Id="rId2" Type="http://schemas.openxmlformats.org/officeDocument/2006/relationships/hyperlink" Target="mailto:robert@complexfamilylaw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7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8EABF7-373A-4BE3-BC05-A314B882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will start the webinar shortly. </a:t>
            </a:r>
            <a:br>
              <a:rPr 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6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Thanks for joining in.</a:t>
            </a: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E924F04-C5B3-442D-A41D-6CBAC0FF2E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93" r="-2" b="20668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590F2-EF48-4A9E-B407-C540B260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</a:rPr>
              <a:t>2020-04-02</a:t>
            </a:r>
          </a:p>
          <a:p>
            <a:pPr defTabSz="457200">
              <a:spcAft>
                <a:spcPts val="60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2BBC1-F056-4A55-B707-DE9EDC501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Aft>
                <a:spcPts val="600"/>
              </a:spcAft>
            </a:pPr>
            <a:fld id="{12D0BCEA-8065-4A0E-8EA6-60F3C3D6559E}" type="slidenum">
              <a:rPr lang="en-US">
                <a:solidFill>
                  <a:srgbClr val="FFFFFF"/>
                </a:solidFill>
              </a:rPr>
              <a:pPr defTabSz="457200"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9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1: INTRODUCTION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In Part 4 – </a:t>
            </a:r>
          </a:p>
          <a:p>
            <a:pPr marL="0" indent="0">
              <a:buNone/>
            </a:pPr>
            <a:r>
              <a:rPr lang="en-CA" b="1" dirty="0"/>
              <a:t>CHARTING A PATH FORWARD – WHAT NOW?</a:t>
            </a:r>
          </a:p>
          <a:p>
            <a:pPr lvl="1"/>
            <a:r>
              <a:rPr lang="en-CA" dirty="0"/>
              <a:t>“How do we address the situation where Parent “A” refuses to return or send the child to Parent “B” AND </a:t>
            </a:r>
            <a:endParaRPr lang="en-US" sz="2000" dirty="0"/>
          </a:p>
          <a:p>
            <a:pPr lvl="1"/>
            <a:r>
              <a:rPr lang="en-CA" dirty="0"/>
              <a:t>In what manner should we all be conducting ourselves?</a:t>
            </a:r>
            <a:endParaRPr lang="en-US" sz="2000" dirty="0"/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441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1: INTRODUCTION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In Part 5 – 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/>
              <a:t>CONCLUSIONS AND QUESTIONS</a:t>
            </a:r>
            <a:endParaRPr lang="en-US" dirty="0"/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886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2: YOUR CONCERNS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As of yesterday, Ontario officially had 2,793 confirmed COVID-19 cases with 53 deaths.</a:t>
            </a:r>
          </a:p>
          <a:p>
            <a:pPr>
              <a:spcAft>
                <a:spcPts val="24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Social Distancing</a:t>
            </a:r>
          </a:p>
          <a:p>
            <a:pPr>
              <a:spcAft>
                <a:spcPts val="24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Flatten the curve</a:t>
            </a:r>
          </a:p>
          <a:p>
            <a:pPr>
              <a:spcAft>
                <a:spcPts val="24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Lawyers = Essential Service (True!  Not a joke.)</a:t>
            </a:r>
          </a:p>
          <a:p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8936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2: YOUR CONCERNS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Parents raising concerns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Worries re effect of virus on parenting time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Courts hearing only “urgent” matters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We are listening.</a:t>
            </a: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4209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2: YOUR CONCERNS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PARENTING TIME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If we agree?  Don’t agree?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Self isolating.  Still send child?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Former partner’s hygiene?</a:t>
            </a: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149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2: YOUR CONCERNS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PARENTING TIME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Schools closed.  Follow existing schedule?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Make up time?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Dump kids at grandparents?  Now what?</a:t>
            </a: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4412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2: YOUR CONCERNS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PARENTING TIME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Self isolating in your home. Still transfer kids?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Parent blocking communication?</a:t>
            </a:r>
          </a:p>
          <a:p>
            <a:pPr>
              <a:spcAft>
                <a:spcPts val="3600"/>
              </a:spcAft>
            </a:pPr>
            <a:r>
              <a:rPr lang="en-CA" sz="2400" b="1">
                <a:latin typeface="Arial" panose="020B0604020202020204" pitchFamily="34" charset="0"/>
                <a:cs typeface="Arial" panose="020B0604020202020204" pitchFamily="34" charset="0"/>
              </a:rPr>
              <a:t>Grandparent contact?</a:t>
            </a: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17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2: YOUR CONCERNS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PARENTING TIME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Travel complications where self isolating?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Visit to the USA for non custodial parent’s family?</a:t>
            </a:r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4924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2: YOUR CONCERNS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CA" b="1" dirty="0"/>
              <a:t>PARENT WITH COVID SYMPTOMS </a:t>
            </a:r>
            <a:endParaRPr lang="en-US" dirty="0"/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Front line worker with symptoms?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I am showing symptoms now.  Make up time later?</a:t>
            </a:r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414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2: YOUR CONCERNS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b="1" dirty="0"/>
              <a:t>CHILDREN’S AID SOCIETY</a:t>
            </a:r>
            <a:endParaRPr lang="en-US" dirty="0"/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CAS stopped all person visits.  Now what?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Status quo?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Severe reduction on communications.  Effect on inter-sibling and relationships?</a:t>
            </a:r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446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02CF65-9EA0-4C96-9CAC-788EB3763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sz="2800" dirty="0">
                <a:solidFill>
                  <a:srgbClr val="454545"/>
                </a:solidFill>
                <a:latin typeface="heebo"/>
              </a:rPr>
            </a:br>
            <a:r>
              <a:rPr lang="en-US" sz="5400" b="1" i="1" dirty="0"/>
              <a:t>In  support of the North York Harvest Food Bank</a:t>
            </a:r>
            <a:endParaRPr lang="en-US" sz="5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B61451DC-08AD-47FE-88D4-3BC940F74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9199" y="944081"/>
            <a:ext cx="6504602" cy="4930246"/>
          </a:xfr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n-US" b="1" dirty="0"/>
          </a:p>
          <a:p>
            <a:r>
              <a:rPr lang="en-US" b="1" dirty="0">
                <a:solidFill>
                  <a:schemeClr val="tx1"/>
                </a:solidFill>
              </a:rPr>
              <a:t>COVID - 19: (S)HE WON'T (RETURN) (SEND) </a:t>
            </a:r>
          </a:p>
          <a:p>
            <a:r>
              <a:rPr lang="en-US" b="1" dirty="0">
                <a:solidFill>
                  <a:schemeClr val="tx1"/>
                </a:solidFill>
              </a:rPr>
              <a:t>THE KIDS. WHAT SHOULD I DO?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CA" b="1" dirty="0">
                <a:solidFill>
                  <a:schemeClr val="tx1"/>
                </a:solidFill>
              </a:rPr>
              <a:t>April 2, 2020</a:t>
            </a:r>
          </a:p>
          <a:p>
            <a:r>
              <a:rPr lang="en-CA" dirty="0">
                <a:solidFill>
                  <a:schemeClr val="tx1"/>
                </a:solidFill>
              </a:rPr>
              <a:t> </a:t>
            </a:r>
            <a:r>
              <a:rPr lang="en-CA" sz="2200" b="1" dirty="0">
                <a:solidFill>
                  <a:schemeClr val="tx1"/>
                </a:solidFill>
              </a:rPr>
              <a:t>Gene C. Colman, B.A., LL.B</a:t>
            </a:r>
            <a:r>
              <a:rPr lang="en-CA" sz="2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3407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2: YOUR CONCERNS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3600"/>
              </a:spcAft>
              <a:buNone/>
            </a:pPr>
            <a:r>
              <a:rPr lang="en-US" b="1" dirty="0"/>
              <a:t>CHILD AND SPOUSAL SUPPORT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Out of work.  No money.  Pay support?</a:t>
            </a:r>
          </a:p>
          <a:p>
            <a:pPr>
              <a:spcAft>
                <a:spcPts val="3600"/>
              </a:spcAft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FRO suspending my driver’s license.  What can I do?</a:t>
            </a:r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0693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lvl="0"/>
            <a:endParaRPr lang="en-CA" dirty="0"/>
          </a:p>
          <a:p>
            <a:pPr lvl="0"/>
            <a:endParaRPr lang="en-CA" dirty="0"/>
          </a:p>
          <a:p>
            <a:pPr lvl="0"/>
            <a:r>
              <a:rPr lang="en-CA" dirty="0"/>
              <a:t>COURT DIRECTIVES  (1) Ont. SCJ and (2) Ont. OCJ</a:t>
            </a:r>
            <a:endParaRPr lang="en-US" dirty="0"/>
          </a:p>
          <a:p>
            <a:pPr lvl="0"/>
            <a:r>
              <a:rPr lang="en-CA" dirty="0"/>
              <a:t>CASES THAT HAVE BEEN DECIDED AND REPORTED</a:t>
            </a:r>
            <a:endParaRPr lang="en-US" dirty="0"/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4083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  <a:endParaRPr lang="en-US" dirty="0"/>
          </a:p>
          <a:p>
            <a:pPr marL="0" indent="0" algn="ctr">
              <a:buNone/>
            </a:pPr>
            <a:r>
              <a:rPr lang="en-CA" b="1" dirty="0"/>
              <a:t>SUPERIOR COURT OF JUSTICE NOTICE PUBLISHED MARCH 15</a:t>
            </a:r>
            <a:endParaRPr lang="en-US" dirty="0"/>
          </a:p>
          <a:p>
            <a:pPr lvl="0"/>
            <a:r>
              <a:rPr lang="en-CA" dirty="0"/>
              <a:t>SUSPENSION</a:t>
            </a:r>
          </a:p>
          <a:p>
            <a:pPr lvl="0"/>
            <a:r>
              <a:rPr lang="en-CA" dirty="0"/>
              <a:t>ADJOURNED</a:t>
            </a:r>
          </a:p>
          <a:p>
            <a:pPr lvl="0"/>
            <a:r>
              <a:rPr lang="en-CA" dirty="0"/>
              <a:t>URGENT MATTERS</a:t>
            </a:r>
          </a:p>
          <a:p>
            <a:pPr lvl="0"/>
            <a:endParaRPr lang="en-CA" dirty="0"/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0559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  <a:endParaRPr lang="en-US" dirty="0"/>
          </a:p>
          <a:p>
            <a:pPr marL="0" indent="0" algn="ctr">
              <a:buNone/>
            </a:pPr>
            <a:r>
              <a:rPr lang="en-CA" b="1" dirty="0"/>
              <a:t>SUPERIOR COURT OF JUSTICE NOTICE PUBLISHED MARCH 15</a:t>
            </a:r>
          </a:p>
          <a:p>
            <a:pPr marL="0" indent="0" algn="ctr">
              <a:buNone/>
            </a:pPr>
            <a:endParaRPr lang="en-US" dirty="0"/>
          </a:p>
          <a:p>
            <a:pPr lvl="0"/>
            <a:r>
              <a:rPr lang="en-CA" dirty="0"/>
              <a:t>APPLICATION TO FAMILY LAW</a:t>
            </a:r>
          </a:p>
          <a:p>
            <a:pPr lvl="0"/>
            <a:endParaRPr lang="en-CA" dirty="0"/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836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  <a:endParaRPr lang="en-US" dirty="0"/>
          </a:p>
          <a:p>
            <a:pPr marL="0" indent="0" algn="ctr">
              <a:buNone/>
            </a:pPr>
            <a:r>
              <a:rPr lang="en-CA" sz="1200" b="1" dirty="0"/>
              <a:t>SUPERIOR COURT OF JUSTICE NOTICE PUBLISHED MARCH 15 – Application to Family Law</a:t>
            </a:r>
          </a:p>
          <a:p>
            <a:pPr lvl="0"/>
            <a:r>
              <a:rPr lang="en-CA" dirty="0"/>
              <a:t>Only </a:t>
            </a:r>
            <a:r>
              <a:rPr lang="en-CA" b="1" dirty="0"/>
              <a:t>urgent</a:t>
            </a:r>
            <a:r>
              <a:rPr lang="en-CA" dirty="0"/>
              <a:t> family law events… including:</a:t>
            </a:r>
          </a:p>
          <a:p>
            <a:r>
              <a:rPr lang="en-CA" b="1" i="1" dirty="0"/>
              <a:t>requests for urgent relief relating to the safety of a child or parent (e.g., a restraining order, other restrictions on contact between the parties or a party and a child</a:t>
            </a:r>
            <a:r>
              <a:rPr lang="en-CA" dirty="0"/>
              <a:t>, or exclusive possession of the home);</a:t>
            </a:r>
            <a:endParaRPr lang="en-US" dirty="0"/>
          </a:p>
          <a:p>
            <a:pPr lvl="0"/>
            <a:endParaRPr lang="en-CA" dirty="0"/>
          </a:p>
          <a:p>
            <a:pPr lvl="0"/>
            <a:endParaRPr lang="en-CA" dirty="0"/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020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  <a:endParaRPr lang="en-US" dirty="0"/>
          </a:p>
          <a:p>
            <a:pPr marL="0" indent="0" algn="ctr">
              <a:buNone/>
            </a:pPr>
            <a:r>
              <a:rPr lang="en-CA" sz="1200" b="1" dirty="0"/>
              <a:t>SUPERIOR COURT OF JUSTICE NOTICE PUBLISHED MARCH 15 – Application to Family Law</a:t>
            </a:r>
          </a:p>
          <a:p>
            <a:pPr marL="0" indent="0" algn="ctr">
              <a:buNone/>
            </a:pPr>
            <a:endParaRPr lang="en-CA" sz="1200" b="1" dirty="0"/>
          </a:p>
          <a:p>
            <a:pPr marL="0" indent="0" algn="ctr">
              <a:buNone/>
            </a:pPr>
            <a:endParaRPr lang="en-CA" sz="1200" b="1" dirty="0"/>
          </a:p>
          <a:p>
            <a:pPr lvl="1"/>
            <a:r>
              <a:rPr lang="en-CA" sz="2800" dirty="0"/>
              <a:t>urgent issues that must be determined relating to the well-being of a child including essential medical decisions or </a:t>
            </a:r>
            <a:r>
              <a:rPr lang="en-CA" sz="2800" b="1" i="1" dirty="0"/>
              <a:t>issues relating to the wrongful removal or retention of a child</a:t>
            </a:r>
            <a:r>
              <a:rPr lang="en-CA" sz="2800" dirty="0"/>
              <a:t>;</a:t>
            </a:r>
            <a:endParaRPr lang="en-US" sz="2800" dirty="0"/>
          </a:p>
          <a:p>
            <a:pPr lvl="0"/>
            <a:endParaRPr lang="en-CA" dirty="0"/>
          </a:p>
          <a:p>
            <a:pPr lvl="0"/>
            <a:endParaRPr lang="en-CA" dirty="0"/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5012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  <a:endParaRPr lang="en-US" dirty="0"/>
          </a:p>
          <a:p>
            <a:pPr marL="0" indent="0" algn="ctr">
              <a:buNone/>
            </a:pPr>
            <a:r>
              <a:rPr lang="en-CA" sz="1200" b="1" dirty="0"/>
              <a:t>SUPERIOR COURT OF JUSTICE NOTICE PUBLISHED MARCH 15 – Application to Family Law</a:t>
            </a:r>
          </a:p>
          <a:p>
            <a:pPr marL="0" indent="0" algn="ctr">
              <a:buNone/>
            </a:pPr>
            <a:endParaRPr lang="en-CA" sz="1200" b="1" dirty="0"/>
          </a:p>
          <a:p>
            <a:pPr marL="0" indent="0" algn="ctr">
              <a:buNone/>
            </a:pPr>
            <a:endParaRPr lang="en-CA" sz="1200" b="1" dirty="0"/>
          </a:p>
          <a:p>
            <a:pPr lvl="1"/>
            <a:r>
              <a:rPr lang="en-CA" sz="2800" dirty="0"/>
              <a:t>dire issues regarding the parties’ financial circumstances including for example the need for a non-depletion order;</a:t>
            </a:r>
            <a:endParaRPr lang="en-US" sz="2800" dirty="0"/>
          </a:p>
          <a:p>
            <a:pPr lvl="0"/>
            <a:endParaRPr lang="en-CA" dirty="0"/>
          </a:p>
          <a:p>
            <a:pPr lvl="0"/>
            <a:endParaRPr lang="en-CA" dirty="0"/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1563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  <a:endParaRPr lang="en-US" dirty="0"/>
          </a:p>
          <a:p>
            <a:pPr marL="0" indent="0" algn="ctr">
              <a:buNone/>
            </a:pPr>
            <a:r>
              <a:rPr lang="en-CA" sz="1200" b="1" dirty="0"/>
              <a:t>SUPERIOR COURT OF JUSTICE NOTICE PUBLISHED MARCH 15 – Application to Family Law</a:t>
            </a:r>
          </a:p>
          <a:p>
            <a:pPr marL="0" indent="0" algn="ctr">
              <a:buNone/>
            </a:pPr>
            <a:endParaRPr lang="en-CA" sz="1200" b="1" dirty="0"/>
          </a:p>
          <a:p>
            <a:r>
              <a:rPr lang="en-CA" sz="3000" dirty="0"/>
              <a:t>dire issues regarding the parties’ financial circumstances including for example the need for a non-depletion order;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CA" sz="3000" dirty="0"/>
              <a:t>in a child protection case, all urgent or statutorily mandated events including the initial hearing after a child has been brought to a place of safety, and any other urgent motions or hearings.</a:t>
            </a:r>
            <a:endParaRPr lang="en-US" sz="3000" dirty="0"/>
          </a:p>
          <a:p>
            <a:pPr lvl="0"/>
            <a:endParaRPr lang="en-CA" dirty="0"/>
          </a:p>
          <a:p>
            <a:pPr lvl="0"/>
            <a:endParaRPr lang="en-CA" dirty="0"/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5639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  <a:endParaRPr lang="en-US" dirty="0"/>
          </a:p>
          <a:p>
            <a:pPr marL="0" indent="0" algn="ctr">
              <a:buNone/>
            </a:pPr>
            <a:endParaRPr lang="en-CA" sz="1200" b="1" dirty="0"/>
          </a:p>
          <a:p>
            <a:pPr lvl="0"/>
            <a:r>
              <a:rPr lang="en-CA" b="1" dirty="0"/>
              <a:t>March 27 Memo to the Profession from the Chief Justice - FUTURE DEVELOPMENTS</a:t>
            </a:r>
            <a:endParaRPr lang="en-US" sz="2400" dirty="0"/>
          </a:p>
          <a:p>
            <a:pPr lvl="1"/>
            <a:r>
              <a:rPr lang="en-CA" sz="2800" dirty="0"/>
              <a:t>… the scope of events that may be heard remotely by the Superior Court of Justice </a:t>
            </a:r>
            <a:r>
              <a:rPr lang="en-CA" sz="2800" b="1" i="1" dirty="0"/>
              <a:t>will expand</a:t>
            </a:r>
            <a:r>
              <a:rPr lang="en-CA" sz="2800" dirty="0"/>
              <a:t>, effective April 6, 2020.</a:t>
            </a:r>
            <a:endParaRPr lang="en-US" sz="2800" dirty="0"/>
          </a:p>
          <a:p>
            <a:pPr lvl="0"/>
            <a:endParaRPr lang="en-CA" dirty="0"/>
          </a:p>
          <a:p>
            <a:pPr lvl="0"/>
            <a:endParaRPr lang="en-CA" dirty="0"/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1082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  <a:endParaRPr lang="en-US" dirty="0"/>
          </a:p>
          <a:p>
            <a:pPr marL="0" indent="0" algn="ctr">
              <a:buNone/>
            </a:pPr>
            <a:r>
              <a:rPr lang="en-CA" b="1" dirty="0"/>
              <a:t>ONTARIO COURT OF JUSTICE NOTICE </a:t>
            </a:r>
          </a:p>
          <a:p>
            <a:pPr marL="0" indent="0" algn="ctr">
              <a:buNone/>
            </a:pPr>
            <a:r>
              <a:rPr lang="en-CA" b="1" dirty="0"/>
              <a:t>UPDATED MARCH 28</a:t>
            </a:r>
            <a:endParaRPr lang="en-US" dirty="0"/>
          </a:p>
          <a:p>
            <a:r>
              <a:rPr lang="en-CA" dirty="0"/>
              <a:t>all urgent criminal and all </a:t>
            </a:r>
            <a:r>
              <a:rPr lang="en-CA" b="1" dirty="0"/>
              <a:t>urgent</a:t>
            </a:r>
            <a:r>
              <a:rPr lang="en-CA" dirty="0"/>
              <a:t> family proceedings will be conducted by telephone and/or video conferencing</a:t>
            </a:r>
            <a:endParaRPr lang="en-CA" sz="1200" b="1" dirty="0"/>
          </a:p>
          <a:p>
            <a:pPr lvl="0"/>
            <a:r>
              <a:rPr lang="en-CA" dirty="0"/>
              <a:t>Judicial officials will remain available to preside over: …. </a:t>
            </a:r>
            <a:r>
              <a:rPr lang="en-CA" b="1" dirty="0"/>
              <a:t>Urgent</a:t>
            </a:r>
            <a:r>
              <a:rPr lang="en-CA" dirty="0"/>
              <a:t> family proceedings</a:t>
            </a:r>
          </a:p>
          <a:p>
            <a:pPr lvl="0"/>
            <a:endParaRPr lang="en-CA" dirty="0"/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173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r>
              <a:rPr lang="en-CA" b="1" dirty="0"/>
              <a:t>PART 1: INTRODUCTION</a:t>
            </a:r>
            <a:endParaRPr lang="en-US" dirty="0"/>
          </a:p>
          <a:p>
            <a:pPr lvl="0"/>
            <a:r>
              <a:rPr lang="en-CA" b="1" dirty="0"/>
              <a:t>PART 2: YOUR CONCERNS</a:t>
            </a:r>
            <a:endParaRPr lang="en-US" dirty="0"/>
          </a:p>
          <a:p>
            <a:r>
              <a:rPr lang="en-CA" b="1" dirty="0"/>
              <a:t>PART 3: COURT EDICTS &amp; CASE LAW PRINCIPLES</a:t>
            </a:r>
            <a:endParaRPr lang="en-US" dirty="0"/>
          </a:p>
          <a:p>
            <a:r>
              <a:rPr lang="en-CA" b="1" dirty="0"/>
              <a:t>PART 4: CHARTING A PATH FORWARD – WHAT NOW?</a:t>
            </a:r>
          </a:p>
          <a:p>
            <a:r>
              <a:rPr lang="en-CA" b="1" dirty="0"/>
              <a:t>PART 5: CONCLUSIONS AND QUESTIONS</a:t>
            </a:r>
            <a:endParaRPr lang="en-US" dirty="0"/>
          </a:p>
          <a:p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8743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  <a:endParaRPr lang="en-US" dirty="0"/>
          </a:p>
          <a:p>
            <a:pPr marL="0" indent="0" algn="ctr">
              <a:buNone/>
            </a:pPr>
            <a:r>
              <a:rPr lang="en-CA" b="1" dirty="0"/>
              <a:t>ANOTHER NOTICE FROM THE OCJ </a:t>
            </a:r>
          </a:p>
          <a:p>
            <a:pPr marL="0" indent="0">
              <a:buNone/>
            </a:pPr>
            <a:r>
              <a:rPr lang="en-CA" b="1" dirty="0"/>
              <a:t>MARCH 28 - TYPES OF MATTERS DEEMED TO BE URGENT.  These include:</a:t>
            </a:r>
            <a:endParaRPr lang="en-US" b="1" dirty="0"/>
          </a:p>
          <a:p>
            <a:pPr lvl="0"/>
            <a:r>
              <a:rPr lang="en-CA" i="1" dirty="0"/>
              <a:t>Child, Youth and Family Services Act</a:t>
            </a:r>
          </a:p>
          <a:p>
            <a:pPr lvl="0"/>
            <a:r>
              <a:rPr lang="en-CA" dirty="0"/>
              <a:t>Domestic matters</a:t>
            </a:r>
          </a:p>
          <a:p>
            <a:pPr lvl="0"/>
            <a:r>
              <a:rPr lang="en-CA" i="1" dirty="0"/>
              <a:t>Family Responsibility and Support Arrears Enforcement Act</a:t>
            </a:r>
            <a:endParaRPr lang="en-CA" dirty="0"/>
          </a:p>
          <a:p>
            <a:pPr>
              <a:spcAft>
                <a:spcPts val="3600"/>
              </a:spcAft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4137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  <a:endParaRPr lang="en-US" dirty="0"/>
          </a:p>
          <a:p>
            <a:pPr marL="0" indent="0" algn="ctr">
              <a:buNone/>
            </a:pPr>
            <a:r>
              <a:rPr lang="en-CA" b="1" dirty="0"/>
              <a:t>ANOTHER NOTICE FROM THE OCJ </a:t>
            </a:r>
          </a:p>
          <a:p>
            <a:pPr marL="0" indent="0">
              <a:buNone/>
            </a:pPr>
            <a:r>
              <a:rPr lang="en-CA" b="1" dirty="0"/>
              <a:t>MARCH 28 - TYPES OF MATTERS DEEMED TO BE URGENT.  </a:t>
            </a:r>
          </a:p>
          <a:p>
            <a:pPr marL="0" indent="0" algn="ctr">
              <a:buNone/>
            </a:pPr>
            <a:r>
              <a:rPr lang="en-CA" sz="3600" b="1" dirty="0"/>
              <a:t>ONE MORE HURDLE TO OVERCOME</a:t>
            </a:r>
          </a:p>
          <a:p>
            <a:pPr marL="0" indent="0">
              <a:buNone/>
            </a:pPr>
            <a:r>
              <a:rPr lang="en-CA" dirty="0"/>
              <a:t>Requests for an urgent domestic family hearing will be determined by a judge.</a:t>
            </a:r>
            <a:r>
              <a:rPr lang="en-CA" sz="3600" b="1" dirty="0"/>
              <a:t> </a:t>
            </a:r>
            <a:endParaRPr lang="en-C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946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/>
              <a:t>PART 3A: COURT DIRECTIVES</a:t>
            </a:r>
          </a:p>
          <a:p>
            <a:pPr marL="0" indent="0" algn="ctr">
              <a:buNone/>
            </a:pPr>
            <a:r>
              <a:rPr lang="en-CA" sz="2400" b="1" dirty="0"/>
              <a:t>Direction from Administrative Judge, Justice R. Zysman at Ontario Court of Justice, 47 Sheppard Ave. East, Toronto,  March 27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Filing at this address: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CA" sz="2400" u="sng" dirty="0">
                <a:hlinkClick r:id="rId2"/>
              </a:rPr>
              <a:t>47Sheppard.ocj.family.trialcoordinator@ontario.ca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1791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b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000" b="1">
                <a:solidFill>
                  <a:srgbClr val="FFFFFF"/>
                </a:solidFill>
              </a:rPr>
              <a:t>PART 3: LEGAL EDICTS &amp; PRINCIPLES</a:t>
            </a:r>
            <a:br>
              <a:rPr lang="en-CA" sz="1000" b="1">
                <a:solidFill>
                  <a:srgbClr val="FFFFFF"/>
                </a:solidFill>
              </a:rPr>
            </a:br>
            <a:r>
              <a:rPr lang="en-CA" sz="1000" b="1">
                <a:solidFill>
                  <a:srgbClr val="FFFFFF"/>
                </a:solidFill>
              </a:rPr>
              <a:t>3B: CASES THAT HAVE BEEN DECIDED AND REPORTED</a:t>
            </a:r>
            <a:br>
              <a:rPr lang="en-US" sz="1000">
                <a:solidFill>
                  <a:srgbClr val="FFFFFF"/>
                </a:solidFill>
              </a:rPr>
            </a:br>
            <a:br>
              <a:rPr lang="en-US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1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n-CA" sz="1600" b="1" dirty="0"/>
              <a:t>CASE LIST SO FAR</a:t>
            </a:r>
            <a:endParaRPr lang="en-US" sz="1600" dirty="0"/>
          </a:p>
          <a:p>
            <a:pPr marL="0" indent="0">
              <a:buNone/>
            </a:pPr>
            <a:r>
              <a:rPr lang="en-CA" sz="1600" b="1" dirty="0"/>
              <a:t>See list at Colman website with hyperlinks</a:t>
            </a:r>
          </a:p>
          <a:p>
            <a:pPr marL="0" indent="0">
              <a:buNone/>
            </a:pPr>
            <a:r>
              <a:rPr lang="en-US" sz="1600" b="1" dirty="0"/>
              <a:t>CASES WHERE COURT FOUND URGENCY AND MOTION ALLOWED TO PROCEED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66950" y="6356350"/>
            <a:ext cx="261444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AC4614-7F59-4733-8421-BBD51C61330F}" type="datetime3">
              <a:rPr lang="en-CA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8 March 2022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5100" y="6356350"/>
            <a:ext cx="10287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2D0BCEA-8065-4A0E-8EA6-60F3C3D6559E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33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05ECFD-EB5C-4C36-AABC-10CA0435C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91251"/>
              </p:ext>
            </p:extLst>
          </p:nvPr>
        </p:nvGraphicFramePr>
        <p:xfrm>
          <a:off x="4662102" y="1368587"/>
          <a:ext cx="6892699" cy="3856118"/>
        </p:xfrm>
        <a:graphic>
          <a:graphicData uri="http://schemas.openxmlformats.org/drawingml/2006/table">
            <a:tbl>
              <a:tblPr/>
              <a:tblGrid>
                <a:gridCol w="966788">
                  <a:extLst>
                    <a:ext uri="{9D8B030D-6E8A-4147-A177-3AD203B41FA5}">
                      <a16:colId xmlns:a16="http://schemas.microsoft.com/office/drawing/2014/main" val="3052671538"/>
                    </a:ext>
                  </a:extLst>
                </a:gridCol>
                <a:gridCol w="4223046">
                  <a:extLst>
                    <a:ext uri="{9D8B030D-6E8A-4147-A177-3AD203B41FA5}">
                      <a16:colId xmlns:a16="http://schemas.microsoft.com/office/drawing/2014/main" val="3001383262"/>
                    </a:ext>
                  </a:extLst>
                </a:gridCol>
                <a:gridCol w="649047">
                  <a:extLst>
                    <a:ext uri="{9D8B030D-6E8A-4147-A177-3AD203B41FA5}">
                      <a16:colId xmlns:a16="http://schemas.microsoft.com/office/drawing/2014/main" val="3934711570"/>
                    </a:ext>
                  </a:extLst>
                </a:gridCol>
                <a:gridCol w="1053818">
                  <a:extLst>
                    <a:ext uri="{9D8B030D-6E8A-4147-A177-3AD203B41FA5}">
                      <a16:colId xmlns:a16="http://schemas.microsoft.com/office/drawing/2014/main" val="4210753924"/>
                    </a:ext>
                  </a:extLst>
                </a:gridCol>
              </a:tblGrid>
              <a:tr h="21041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Date</a:t>
                      </a:r>
                      <a:endParaRPr lang="en-US" sz="1100" b="0" dirty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Citation</a:t>
                      </a:r>
                      <a:endParaRPr lang="en-US" sz="1100" b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Court</a:t>
                      </a:r>
                      <a:endParaRPr lang="en-US" sz="1100" b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Justice</a:t>
                      </a:r>
                      <a:endParaRPr lang="en-US" sz="1100" b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055824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153F84"/>
                          </a:solidFill>
                          <a:effectLst/>
                          <a:latin typeface="heebo"/>
                        </a:rPr>
                        <a:t>18 March 2020</a:t>
                      </a:r>
                      <a:endParaRPr lang="en-US" sz="1100" b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2"/>
                        </a:rPr>
                        <a:t>Smith v. Sieger</a:t>
                      </a:r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ONSC 1681, [2020] O.J. No. 1120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R.P. Kaufman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98107"/>
                  </a:ext>
                </a:extLst>
              </a:tr>
              <a:tr h="197048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20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i="1" u="sng" kern="1200" dirty="0">
                          <a:solidFill>
                            <a:schemeClr val="tx1"/>
                          </a:solidFill>
                          <a:effectLst/>
                          <a:latin typeface="heebo" pitchFamily="2" charset="-79"/>
                          <a:ea typeface="+mn-ea"/>
                          <a:cs typeface="heebo" pitchFamily="2" charset="-79"/>
                          <a:hlinkClick r:id="rId3"/>
                        </a:rPr>
                        <a:t>C.Y. v. F.R.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ebo" pitchFamily="2" charset="-79"/>
                          <a:ea typeface="+mn-ea"/>
                          <a:cs typeface="heebo" pitchFamily="2" charset="-79"/>
                        </a:rPr>
                        <a:t>, </a:t>
                      </a:r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2020 ONSC 1875, [2020] O.J. No. 1280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J.F. Diamond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460738"/>
                  </a:ext>
                </a:extLst>
              </a:tr>
              <a:tr h="81231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26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 dirty="0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4"/>
                        </a:rPr>
                        <a:t>Davis v. </a:t>
                      </a:r>
                      <a:r>
                        <a:rPr lang="en-US" sz="1100" b="0" i="1" dirty="0" err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4"/>
                        </a:rPr>
                        <a:t>Eby</a:t>
                      </a:r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ONSC 1876, [2020] O.J. No. 1305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L.M. Walters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078398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26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 dirty="0" err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5"/>
                        </a:rPr>
                        <a:t>Chrisjohn</a:t>
                      </a:r>
                      <a:r>
                        <a:rPr lang="en-US" sz="1100" b="0" i="1" dirty="0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5"/>
                        </a:rPr>
                        <a:t> v. Hillier</a:t>
                      </a:r>
                      <a:r>
                        <a:rPr lang="en-US" sz="1100" b="0" i="1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 </a:t>
                      </a:r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Court File No. F1098/18, London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V. </a:t>
                      </a:r>
                      <a:r>
                        <a:rPr lang="en-US" sz="1100" b="0" dirty="0" err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Mitrow</a:t>
                      </a:r>
                      <a:endParaRPr lang="en-US" sz="1100" b="0" dirty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6700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26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6"/>
                        </a:rPr>
                        <a:t>Le v. Norris</a:t>
                      </a:r>
                      <a:r>
                        <a:rPr lang="fr-FR" sz="1100" b="0" i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 </a:t>
                      </a:r>
                      <a:r>
                        <a:rPr lang="fr-FR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2020 ONSC 1932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C.J. </a:t>
                      </a:r>
                      <a:r>
                        <a:rPr lang="en-US" sz="1100" b="0" dirty="0" err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Conlan</a:t>
                      </a:r>
                      <a:endParaRPr lang="en-US" sz="1100" b="0" dirty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543102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27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7"/>
                        </a:rPr>
                        <a:t>Zee v. Quon</a:t>
                      </a:r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Court File No. FS-16-412436, Toronto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E.L. </a:t>
                      </a:r>
                      <a:r>
                        <a:rPr lang="en-US" sz="1100" b="0" dirty="0" err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Nakonechny</a:t>
                      </a:r>
                      <a:endParaRPr lang="en-US" sz="1100" b="0" dirty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102894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27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8"/>
                        </a:rPr>
                        <a:t>Perkins v. Macierzynska</a:t>
                      </a:r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Court File No. FC-19-876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M. Shelston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357365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27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9"/>
                        </a:rPr>
                        <a:t>Simcoe Muskoka Child and Youth Family Services v. JH</a:t>
                      </a:r>
                      <a:r>
                        <a:rPr lang="en-US" sz="1100" b="0" i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 </a:t>
                      </a:r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2020 ONSC 1941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R.S. Jain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80069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27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0"/>
                        </a:rPr>
                        <a:t>Hadley v. Hadley</a:t>
                      </a:r>
                      <a:r>
                        <a:rPr lang="en-US" sz="1100" b="0" i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 </a:t>
                      </a:r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2020 CarswellOnt 4207, 2020 ONSC 1927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L. Madsen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777671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27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1"/>
                        </a:rPr>
                        <a:t>S.W-P. v. S.P.,</a:t>
                      </a:r>
                      <a:r>
                        <a:rPr lang="nl-NL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 2020 ONSC 1913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A. Pazaratz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776118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30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2"/>
                        </a:rPr>
                        <a:t>L-A.F. v. K.V.S</a:t>
                      </a:r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., 2020 ONSC 1914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A. Pazaratz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256199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30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3"/>
                        </a:rPr>
                        <a:t>Thomas v. Wohleber</a:t>
                      </a:r>
                      <a:r>
                        <a:rPr lang="de-DE" sz="1100" b="0" i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 </a:t>
                      </a:r>
                      <a:r>
                        <a:rPr lang="de-DE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2020 ONSC 1965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M. Kurz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377601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30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4"/>
                        </a:rPr>
                        <a:t>Tessier v Rick</a:t>
                      </a:r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ONSC 1886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P. MacEachern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586736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153F84"/>
                          </a:solidFill>
                          <a:effectLst/>
                          <a:latin typeface="heebo"/>
                        </a:rPr>
                        <a:t>30 March 2020</a:t>
                      </a:r>
                      <a:endParaRPr lang="en-US" sz="1100" b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5"/>
                        </a:rPr>
                        <a:t>L. B-M. v. M.M</a:t>
                      </a:r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., 2020 ONSC 1958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F. Kiteley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755695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31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6"/>
                        </a:rPr>
                        <a:t>Scharafanowicz v. DeMerchant</a:t>
                      </a:r>
                      <a:r>
                        <a:rPr lang="en-US" sz="1100" b="0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6"/>
                        </a:rPr>
                        <a:t>,</a:t>
                      </a:r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 2020 ONSC 1916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A. Pazaratz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276909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31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7"/>
                        </a:rPr>
                        <a:t>Phipps v. Petts</a:t>
                      </a:r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ONSC 1999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L. Madsen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45278"/>
                  </a:ext>
                </a:extLst>
              </a:tr>
              <a:tr h="21041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31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8"/>
                        </a:rPr>
                        <a:t>Placha v. Bennett</a:t>
                      </a:r>
                      <a:r>
                        <a:rPr lang="sv-SE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ONCJ 164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C.J.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B. E. Pugsley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074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252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b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000" b="1">
                <a:solidFill>
                  <a:srgbClr val="FFFFFF"/>
                </a:solidFill>
              </a:rPr>
              <a:t>PART 3: LEGAL EDICTS &amp; PRINCIPLES</a:t>
            </a:r>
            <a:br>
              <a:rPr lang="en-CA" sz="1000" b="1">
                <a:solidFill>
                  <a:srgbClr val="FFFFFF"/>
                </a:solidFill>
              </a:rPr>
            </a:br>
            <a:r>
              <a:rPr lang="en-CA" sz="1000" b="1">
                <a:solidFill>
                  <a:srgbClr val="FFFFFF"/>
                </a:solidFill>
              </a:rPr>
              <a:t>3B: CASES THAT HAVE BEEN DECIDED AND REPORTED</a:t>
            </a:r>
            <a:br>
              <a:rPr lang="en-US" sz="1000">
                <a:solidFill>
                  <a:srgbClr val="FFFFFF"/>
                </a:solidFill>
              </a:rPr>
            </a:br>
            <a:br>
              <a:rPr lang="en-US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1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r>
              <a:rPr lang="en-CA" sz="1600" b="1" dirty="0"/>
              <a:t>CASE LIST SO FAR</a:t>
            </a:r>
            <a:endParaRPr lang="en-US" sz="1600" dirty="0"/>
          </a:p>
          <a:p>
            <a:pPr marL="0" indent="0">
              <a:buNone/>
            </a:pPr>
            <a:r>
              <a:rPr lang="en-CA" sz="1600" b="1" dirty="0"/>
              <a:t>See list at Colman website with hyperlinks</a:t>
            </a:r>
          </a:p>
          <a:p>
            <a:pPr marL="0" indent="0">
              <a:buNone/>
            </a:pPr>
            <a:r>
              <a:rPr lang="en-US" sz="1600" b="1" dirty="0"/>
              <a:t>CASES WHERE THE COURT DID NOT FIND URGENCY</a:t>
            </a: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66950" y="6356350"/>
            <a:ext cx="261444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AC4614-7F59-4733-8421-BBD51C61330F}" type="datetime3">
              <a:rPr lang="en-CA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8 March 2022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5100" y="6356350"/>
            <a:ext cx="10287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2D0BCEA-8065-4A0E-8EA6-60F3C3D6559E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34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53B614D-8E05-4FB1-A098-397C8F8CD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818202"/>
              </p:ext>
            </p:extLst>
          </p:nvPr>
        </p:nvGraphicFramePr>
        <p:xfrm>
          <a:off x="4662102" y="1429797"/>
          <a:ext cx="6903724" cy="4872929"/>
        </p:xfrm>
        <a:graphic>
          <a:graphicData uri="http://schemas.openxmlformats.org/drawingml/2006/table">
            <a:tbl>
              <a:tblPr/>
              <a:tblGrid>
                <a:gridCol w="1293463">
                  <a:extLst>
                    <a:ext uri="{9D8B030D-6E8A-4147-A177-3AD203B41FA5}">
                      <a16:colId xmlns:a16="http://schemas.microsoft.com/office/drawing/2014/main" val="1489679930"/>
                    </a:ext>
                  </a:extLst>
                </a:gridCol>
                <a:gridCol w="2946362">
                  <a:extLst>
                    <a:ext uri="{9D8B030D-6E8A-4147-A177-3AD203B41FA5}">
                      <a16:colId xmlns:a16="http://schemas.microsoft.com/office/drawing/2014/main" val="2090094574"/>
                    </a:ext>
                  </a:extLst>
                </a:gridCol>
                <a:gridCol w="1118160">
                  <a:extLst>
                    <a:ext uri="{9D8B030D-6E8A-4147-A177-3AD203B41FA5}">
                      <a16:colId xmlns:a16="http://schemas.microsoft.com/office/drawing/2014/main" val="3227556636"/>
                    </a:ext>
                  </a:extLst>
                </a:gridCol>
                <a:gridCol w="1545739">
                  <a:extLst>
                    <a:ext uri="{9D8B030D-6E8A-4147-A177-3AD203B41FA5}">
                      <a16:colId xmlns:a16="http://schemas.microsoft.com/office/drawing/2014/main" val="3696341463"/>
                    </a:ext>
                  </a:extLst>
                </a:gridCol>
              </a:tblGrid>
              <a:tr h="288169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ate</a:t>
                      </a:r>
                      <a:endParaRPr lang="en-US" sz="1600" b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Citation</a:t>
                      </a:r>
                      <a:endParaRPr lang="en-US" sz="1600" b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Court</a:t>
                      </a:r>
                      <a:endParaRPr lang="en-US" sz="1600" b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Justice</a:t>
                      </a:r>
                      <a:endParaRPr lang="en-US" sz="1600" b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6592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24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2"/>
                        </a:rPr>
                        <a:t>Ribeiro v. Wright</a:t>
                      </a:r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ONSC 1829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A. Pazaratz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229693"/>
                  </a:ext>
                </a:extLst>
              </a:tr>
              <a:tr h="536590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24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3"/>
                        </a:rPr>
                        <a:t>Onuoha v. Onuoha</a:t>
                      </a:r>
                      <a:r>
                        <a:rPr lang="fi-FI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ONSC 1815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L. Madsen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365786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25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4"/>
                        </a:rPr>
                        <a:t>Douglas v. Douglas</a:t>
                      </a:r>
                      <a:endParaRPr lang="en-US" sz="1600" b="0">
                        <a:solidFill>
                          <a:srgbClr val="454545"/>
                        </a:solidFill>
                        <a:effectLst/>
                        <a:latin typeface="heeb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W.L. MacPherson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620782"/>
                  </a:ext>
                </a:extLst>
              </a:tr>
              <a:tr h="536590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26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5"/>
                        </a:rPr>
                        <a:t>Cooper v. </a:t>
                      </a:r>
                      <a:r>
                        <a:rPr lang="en-US" sz="1600" b="0" dirty="0" err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5"/>
                        </a:rPr>
                        <a:t>TenEyck</a:t>
                      </a:r>
                      <a:r>
                        <a:rPr lang="en-US" sz="16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L. Madsen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60978"/>
                  </a:ext>
                </a:extLst>
              </a:tr>
              <a:tr h="536590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28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6"/>
                        </a:rPr>
                        <a:t>S.C. v. R.C</a:t>
                      </a:r>
                      <a:r>
                        <a:rPr lang="en-US" sz="1600" b="0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6"/>
                        </a:rPr>
                        <a:t>.</a:t>
                      </a:r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ONSC 1845, [2020] O.J. No. 1287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P. MacEachern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388655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30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7"/>
                        </a:rPr>
                        <a:t>Eden v. Eden</a:t>
                      </a:r>
                      <a:r>
                        <a:rPr lang="fi-FI" sz="1600" b="0" i="1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 </a:t>
                      </a:r>
                      <a:r>
                        <a:rPr lang="fi-FI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2020 ONSC 1991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T. Maddalena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948920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30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8"/>
                        </a:rPr>
                        <a:t>Scion v. White</a:t>
                      </a:r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ONSC 1915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A. Pazaratz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491372"/>
                  </a:ext>
                </a:extLst>
              </a:tr>
              <a:tr h="536590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30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9"/>
                        </a:rPr>
                        <a:t>Derkach v. Soldatova</a:t>
                      </a:r>
                      <a:r>
                        <a:rPr lang="sv-SE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ONSC 1992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T Maddalena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744031"/>
                  </a:ext>
                </a:extLst>
              </a:tr>
              <a:tr h="288169"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31 March 2020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1">
                          <a:solidFill>
                            <a:srgbClr val="841534"/>
                          </a:solidFill>
                          <a:effectLst/>
                          <a:latin typeface="heebo"/>
                          <a:hlinkClick r:id="rId10"/>
                        </a:rPr>
                        <a:t>Reitzel v. Reitzel</a:t>
                      </a:r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, 2020 ONSC 1977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Ont. S.C.J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454545"/>
                          </a:solidFill>
                          <a:effectLst/>
                          <a:latin typeface="heebo"/>
                        </a:rPr>
                        <a:t>L. Madsen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446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866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of this morning (Apr. 2) –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000" dirty="0"/>
              <a:t>9 cases = Not Urgent</a:t>
            </a:r>
          </a:p>
          <a:p>
            <a:endParaRPr lang="en-US" sz="4000" dirty="0"/>
          </a:p>
          <a:p>
            <a:r>
              <a:rPr lang="en-US" sz="4000" dirty="0"/>
              <a:t>18 cases = Urgent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5773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u="sng" dirty="0">
                <a:hlinkClick r:id="rId2"/>
              </a:rPr>
              <a:t>RIBEIRO V. WRIGHT</a:t>
            </a:r>
            <a:endParaRPr lang="en-US" b="1" i="1" u="sng" dirty="0"/>
          </a:p>
          <a:p>
            <a:pPr marL="0" indent="0">
              <a:buNone/>
            </a:pPr>
            <a:r>
              <a:rPr lang="en-US" sz="3100" b="1" dirty="0"/>
              <a:t>Para 10: TRAVEL MIGHT BE OK</a:t>
            </a:r>
          </a:p>
          <a:p>
            <a:pPr marL="0" indent="0">
              <a:buNone/>
            </a:pPr>
            <a:r>
              <a:rPr lang="en-US" dirty="0"/>
              <a:t>Blanket prohibition against leaving primary residence?  No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sz="3100" b="1" dirty="0"/>
              <a:t>Para 11: STATUS QUO</a:t>
            </a:r>
            <a:r>
              <a:rPr lang="en-CA" sz="3100" b="1" i="1" dirty="0"/>
              <a:t> </a:t>
            </a:r>
          </a:p>
          <a:p>
            <a:pPr marL="0" indent="0">
              <a:buNone/>
            </a:pPr>
            <a:r>
              <a:rPr lang="en-US" dirty="0"/>
              <a:t>Presumption that existing parenting arrangements and schedules should continue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100" b="1" dirty="0"/>
              <a:t>Para 12: ISOLATION, ETC MIGHT TRUMP STATUS QUO</a:t>
            </a:r>
          </a:p>
          <a:p>
            <a:pPr marL="0" indent="0">
              <a:buNone/>
            </a:pPr>
            <a:r>
              <a:rPr lang="en-US" dirty="0"/>
              <a:t>You might have to forego your parenting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0935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u="sng" dirty="0">
                <a:hlinkClick r:id="rId2"/>
              </a:rPr>
              <a:t>RIBEIRO V. WRIGHT</a:t>
            </a:r>
            <a:endParaRPr lang="en-US" b="1" i="1" u="sng" dirty="0"/>
          </a:p>
          <a:p>
            <a:pPr marL="0" indent="0">
              <a:buNone/>
            </a:pPr>
            <a:r>
              <a:rPr lang="en-CA" b="1" dirty="0"/>
              <a:t>Para 13: PERSONAL RISK FACTORS</a:t>
            </a:r>
          </a:p>
          <a:p>
            <a:pPr marL="0" indent="0">
              <a:buNone/>
            </a:pPr>
            <a:r>
              <a:rPr lang="en-US" dirty="0"/>
              <a:t>Parent’s personal risk factors may require controls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Para 14: PARENT’S LIFESTYLE</a:t>
            </a:r>
          </a:p>
          <a:p>
            <a:pPr marL="0" indent="0">
              <a:buNone/>
            </a:pPr>
            <a:r>
              <a:rPr lang="en-US" dirty="0"/>
              <a:t>Lifestyle or behaviour that does not conform to societal COVID-19 expectations may impair parent/child contact.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Para 18: BE CREATIVE; BE COOPERATIVE</a:t>
            </a:r>
          </a:p>
          <a:p>
            <a:pPr marL="0" indent="0">
              <a:buNone/>
            </a:pPr>
            <a:r>
              <a:rPr lang="en-CA" dirty="0"/>
              <a:t>maintain important parental relationships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37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47060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u="sng" dirty="0">
                <a:hlinkClick r:id="rId2"/>
              </a:rPr>
              <a:t>RIBEIRO V. WRIGHT</a:t>
            </a:r>
            <a:endParaRPr lang="en-US" b="1" i="1" u="sng" dirty="0"/>
          </a:p>
          <a:p>
            <a:pPr marL="0" indent="0">
              <a:buNone/>
            </a:pPr>
            <a:r>
              <a:rPr lang="en-CA" b="1" dirty="0"/>
              <a:t>Para 22 &amp; 23 &amp; 31: AGAIN, BE CREATIVE; BE COOPERATIVE</a:t>
            </a:r>
            <a:endParaRPr lang="en-US" b="1" dirty="0"/>
          </a:p>
          <a:p>
            <a:pPr marL="0" indent="0">
              <a:buNone/>
            </a:pPr>
            <a:r>
              <a:rPr lang="en-US" sz="2600" dirty="0"/>
              <a:t>Act responsibly; Attempt simple problem solving.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600" dirty="0"/>
              <a:t>Realistic Solution; Good faith communication efforts; Mutual respect; Creative and realistic proposals – all with COVID-19 awareness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600" dirty="0"/>
              <a:t>Try a bit harder – for the sake of our children.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38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3982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>
                <a:hlinkClick r:id="rId2"/>
              </a:rPr>
              <a:t>RIBEIRO V. WRIGHT</a:t>
            </a:r>
            <a:endParaRPr lang="en-US" b="1" i="1" u="sng" dirty="0"/>
          </a:p>
          <a:p>
            <a:pPr marL="0" indent="0">
              <a:buNone/>
            </a:pPr>
            <a:r>
              <a:rPr lang="en-CA" sz="2600" b="1" dirty="0"/>
              <a:t>Para 20: COVID-19 DOES NOT AUTOMATICALLY EQUAL CANCELLATION OF PARENTING TIME</a:t>
            </a:r>
            <a:endParaRPr lang="en-US" sz="2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Para 21: WHAT YOU NEED TO PUT INTO YOUR AFFIDAVIT</a:t>
            </a:r>
          </a:p>
          <a:p>
            <a:pPr marL="0" indent="0">
              <a:buNone/>
            </a:pPr>
            <a:r>
              <a:rPr lang="en-US" dirty="0"/>
              <a:t>specific evidence or examples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39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008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1: INTRODUCTION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North York Harvest Food Bank</a:t>
            </a: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hlinkClick r:id="rId2"/>
              </a:rPr>
              <a:t>https://northyorkharvest.com/gene-c-colman/</a:t>
            </a:r>
            <a:endParaRPr lang="en-US" sz="2400" dirty="0"/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Our Partners</a:t>
            </a: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5764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>
                <a:hlinkClick r:id="rId2"/>
              </a:rPr>
              <a:t>RIBEIRO V. WRIGHT</a:t>
            </a:r>
            <a:endParaRPr lang="en-US" b="1" i="1" u="sng" dirty="0"/>
          </a:p>
          <a:p>
            <a:pPr marL="0" indent="0">
              <a:buNone/>
            </a:pPr>
            <a:endParaRPr lang="en-CA" sz="2600" b="1" dirty="0"/>
          </a:p>
          <a:p>
            <a:pPr marL="0" indent="0">
              <a:buNone/>
            </a:pPr>
            <a:endParaRPr lang="en-CA" sz="2600" b="1" dirty="0"/>
          </a:p>
          <a:p>
            <a:pPr marL="0" indent="0">
              <a:buNone/>
            </a:pPr>
            <a:r>
              <a:rPr lang="en-CA" b="1" dirty="0"/>
              <a:t>Para 20: COVID-19 DOES NOT AUTOMATICALLY EQUAL CANCELLATION OF PARENTING TIME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3765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u="sng" dirty="0">
                <a:hlinkClick r:id="rId2"/>
              </a:rPr>
              <a:t>RIBEIRO V. WRIGHT</a:t>
            </a:r>
            <a:endParaRPr lang="en-US" b="1" i="1" u="sng" dirty="0"/>
          </a:p>
          <a:p>
            <a:pPr marL="0" indent="0">
              <a:buNone/>
            </a:pPr>
            <a:r>
              <a:rPr lang="en-US" sz="3000" b="1" dirty="0"/>
              <a:t>Para 21: WHAT YOU NEED TO PUT INTO YOUR AFFIDAVIT</a:t>
            </a:r>
          </a:p>
          <a:p>
            <a:pPr marL="514350" indent="-514350">
              <a:buAutoNum type="alphaLcParenBoth"/>
            </a:pPr>
            <a:r>
              <a:rPr lang="en-US" dirty="0"/>
              <a:t>specific evidence or examples</a:t>
            </a:r>
          </a:p>
          <a:p>
            <a:pPr marL="514350" indent="-514350">
              <a:buAutoNum type="alphaLcParenBoth"/>
            </a:pPr>
            <a:r>
              <a:rPr lang="en-US" dirty="0"/>
              <a:t>absolute reassurance that COVID-19 safety measures will be meticulously adhered to</a:t>
            </a:r>
          </a:p>
          <a:p>
            <a:pPr marL="514350" indent="-514350">
              <a:buAutoNum type="alphaLcParenBoth"/>
            </a:pPr>
            <a:r>
              <a:rPr lang="en-US" dirty="0"/>
              <a:t>very specific and realistic time-sharing proposals which fully address all COVID-19 considerations</a:t>
            </a:r>
          </a:p>
          <a:p>
            <a:pPr marL="514350" indent="-514350">
              <a:buAutoNum type="alphaLcParenBoth"/>
            </a:pPr>
            <a:r>
              <a:rPr lang="en-US" dirty="0"/>
              <a:t>judicial notice of social distancing </a:t>
            </a:r>
          </a:p>
          <a:p>
            <a:pPr marL="514350" indent="-514350">
              <a:buAutoNum type="alphaLcParenBoth"/>
            </a:pPr>
            <a:endParaRPr lang="en-US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94983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MOST COURTS SEEM TO BE ALLOWING URGENT MOTIONS TO PROCEED</a:t>
            </a:r>
            <a:endParaRPr lang="en-US" dirty="0"/>
          </a:p>
          <a:p>
            <a:r>
              <a:rPr lang="en-CA" dirty="0"/>
              <a:t>BUT YOU NEED TO FOLLOW THE </a:t>
            </a:r>
            <a:r>
              <a:rPr lang="en-CA" i="1" dirty="0"/>
              <a:t>RIBEIRO</a:t>
            </a:r>
            <a:r>
              <a:rPr lang="en-CA" dirty="0"/>
              <a:t> GAME PLAN</a:t>
            </a:r>
          </a:p>
          <a:p>
            <a:r>
              <a:rPr lang="en-CA" dirty="0"/>
              <a:t>Cases where urgency </a:t>
            </a:r>
            <a:r>
              <a:rPr lang="en-CA" b="1" i="1" dirty="0"/>
              <a:t>was</a:t>
            </a:r>
            <a:r>
              <a:rPr lang="en-CA" dirty="0"/>
              <a:t> found:</a:t>
            </a:r>
            <a:endParaRPr lang="en-US" dirty="0"/>
          </a:p>
          <a:p>
            <a:pPr marL="0" indent="0">
              <a:buNone/>
            </a:pPr>
            <a:r>
              <a:rPr lang="en-US" i="1" u="sng" dirty="0">
                <a:solidFill>
                  <a:srgbClr val="153F84"/>
                </a:solidFill>
                <a:effectLst/>
                <a:ea typeface="Calibri" panose="020F0502020204030204" pitchFamily="34" charset="0"/>
                <a:hlinkClick r:id="rId2"/>
              </a:rPr>
              <a:t>C.Y. v. F.R.</a:t>
            </a:r>
            <a:r>
              <a:rPr lang="en-US" dirty="0">
                <a:solidFill>
                  <a:srgbClr val="454545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US" dirty="0"/>
              <a:t>20 March: Self help in face of court order</a:t>
            </a:r>
          </a:p>
          <a:p>
            <a:pPr marL="0" indent="0">
              <a:buNone/>
            </a:pPr>
            <a:r>
              <a:rPr lang="en-US" i="1" u="sng" dirty="0" err="1">
                <a:hlinkClick r:id="rId3"/>
              </a:rPr>
              <a:t>Skuce</a:t>
            </a:r>
            <a:r>
              <a:rPr lang="en-US" i="1" u="sng" dirty="0">
                <a:hlinkClick r:id="rId3"/>
              </a:rPr>
              <a:t> v. </a:t>
            </a:r>
            <a:r>
              <a:rPr lang="en-US" i="1" u="sng" dirty="0" err="1">
                <a:hlinkClick r:id="rId3"/>
              </a:rPr>
              <a:t>Skuce</a:t>
            </a:r>
            <a:r>
              <a:rPr lang="en-US" dirty="0"/>
              <a:t>, 26 March: Don’t violate a recent court agreement.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4628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3000" b="1" dirty="0"/>
              <a:t>MOST COURTS SEEM TO BE ALLOWING URGENT MOTIONS TO PROCEED BUT YOU NEED TO FOLLOW THE </a:t>
            </a:r>
            <a:r>
              <a:rPr lang="en-CA" sz="3000" b="1" i="1" dirty="0"/>
              <a:t>RIBEIRO</a:t>
            </a:r>
            <a:r>
              <a:rPr lang="en-CA" sz="3000" b="1" dirty="0"/>
              <a:t> GAME PLAN</a:t>
            </a:r>
            <a:endParaRPr lang="en-US" sz="3000" b="1" dirty="0"/>
          </a:p>
          <a:p>
            <a:pPr marL="0" indent="0">
              <a:buNone/>
            </a:pPr>
            <a:r>
              <a:rPr lang="en-CA" dirty="0"/>
              <a:t>Cases where urgency </a:t>
            </a:r>
            <a:r>
              <a:rPr lang="en-CA" b="1" i="1" dirty="0"/>
              <a:t>was</a:t>
            </a:r>
            <a:r>
              <a:rPr lang="en-CA" dirty="0"/>
              <a:t> found:</a:t>
            </a:r>
            <a:endParaRPr lang="en-US" dirty="0"/>
          </a:p>
          <a:p>
            <a:pPr marL="0" indent="0">
              <a:buNone/>
            </a:pPr>
            <a:r>
              <a:rPr lang="en-CA" i="1" dirty="0" err="1"/>
              <a:t>Chrisjohn</a:t>
            </a:r>
            <a:r>
              <a:rPr lang="en-CA" i="1" dirty="0"/>
              <a:t> v. Hillier</a:t>
            </a:r>
            <a:r>
              <a:rPr lang="en-US" dirty="0"/>
              <a:t> 26 March: </a:t>
            </a:r>
            <a:r>
              <a:rPr lang="en-CA" dirty="0"/>
              <a:t>unsubstantiated allegations of father’s alleged noncompliance with COVID-1</a:t>
            </a:r>
            <a:endParaRPr lang="en-US" sz="2200" dirty="0"/>
          </a:p>
          <a:p>
            <a:pPr marL="0" indent="0">
              <a:buNone/>
            </a:pPr>
            <a:r>
              <a:rPr lang="en-US" i="1" dirty="0"/>
              <a:t>Perkins v. </a:t>
            </a:r>
            <a:r>
              <a:rPr lang="en-CA" i="1" dirty="0" err="1"/>
              <a:t>Macierzynska</a:t>
            </a:r>
            <a:r>
              <a:rPr lang="en-CA" dirty="0"/>
              <a:t>, </a:t>
            </a:r>
            <a:r>
              <a:rPr lang="en-US" dirty="0"/>
              <a:t>27 March: mother unilaterally moved the child outside of Ottawa with no firm return date</a:t>
            </a:r>
          </a:p>
          <a:p>
            <a:pPr marL="0" indent="0">
              <a:buNone/>
            </a:pPr>
            <a:r>
              <a:rPr lang="en-CA" i="1" dirty="0"/>
              <a:t>Zee v. </a:t>
            </a:r>
            <a:r>
              <a:rPr lang="en-CA" i="1" dirty="0" err="1"/>
              <a:t>Quon</a:t>
            </a:r>
            <a:r>
              <a:rPr lang="en-CA" dirty="0"/>
              <a:t>, 27 March: Father takes self help contrary to court order.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3703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MOST COURTS SEEM TO BE TAKING A RESTRICTIVE APPROACH TO “URGENCY”</a:t>
            </a:r>
            <a:endParaRPr lang="en-US" b="1" dirty="0"/>
          </a:p>
          <a:p>
            <a:pPr marL="0" indent="0">
              <a:buNone/>
            </a:pPr>
            <a:r>
              <a:rPr lang="en-CA" dirty="0"/>
              <a:t>Cases where urgency </a:t>
            </a:r>
            <a:r>
              <a:rPr lang="en-CA" b="1" i="1" dirty="0"/>
              <a:t>was</a:t>
            </a:r>
            <a:r>
              <a:rPr lang="en-CA" dirty="0"/>
              <a:t> found:</a:t>
            </a:r>
            <a:endParaRPr lang="en-US" dirty="0"/>
          </a:p>
          <a:p>
            <a:pPr lvl="0"/>
            <a:r>
              <a:rPr lang="en-US" i="1" u="sng" dirty="0">
                <a:hlinkClick r:id="rId2"/>
              </a:rPr>
              <a:t>L-A.F. v. K.V.S</a:t>
            </a:r>
            <a:r>
              <a:rPr lang="en-US" u="sng" dirty="0"/>
              <a:t>., </a:t>
            </a:r>
            <a:r>
              <a:rPr lang="en-US" dirty="0"/>
              <a:t>30 March: Sudden inter-city move about to take place.</a:t>
            </a:r>
          </a:p>
          <a:p>
            <a:pPr lvl="0"/>
            <a:r>
              <a:rPr lang="en-CA" i="1" u="sng" dirty="0">
                <a:hlinkClick r:id="rId3"/>
              </a:rPr>
              <a:t>Thomas v. </a:t>
            </a:r>
            <a:r>
              <a:rPr lang="en-CA" i="1" u="sng" dirty="0" err="1">
                <a:hlinkClick r:id="rId3"/>
              </a:rPr>
              <a:t>Wohleber</a:t>
            </a:r>
            <a:r>
              <a:rPr lang="en-US" dirty="0"/>
              <a:t>, 30 March: Financial self help also qualifies under urgency.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69669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3: LEGAL EDICTS &amp; PRINCIPLES</a:t>
            </a:r>
            <a:br>
              <a:rPr lang="en-CA" b="1" dirty="0"/>
            </a:br>
            <a:r>
              <a:rPr lang="en-CA" sz="3100" b="1" dirty="0"/>
              <a:t>3B: CASES THAT HAVE BEEN DECIDED AND REPORTED</a:t>
            </a: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/>
              <a:t>SELF HELP TENDS TO PREJUDICE YOU.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IF THERE IS DANGER, YOU SHOULD BE THE ONE TO APPLY TO COURT IF NECESSARY.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03440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will cover two over all topics here:</a:t>
            </a:r>
          </a:p>
          <a:p>
            <a:pPr marL="514350" indent="-514350">
              <a:buAutoNum type="arabicPeriod"/>
            </a:pPr>
            <a:r>
              <a:rPr lang="en-CA" b="1" dirty="0"/>
              <a:t>WHAT CAN PARENTS DO DURING THESE TIMES?</a:t>
            </a:r>
          </a:p>
          <a:p>
            <a:pPr marL="457200" lvl="1" indent="0">
              <a:buNone/>
            </a:pPr>
            <a:r>
              <a:rPr lang="en-CA" b="1" dirty="0"/>
              <a:t>We are going to go over nine things that parents can do.</a:t>
            </a:r>
          </a:p>
          <a:p>
            <a:pPr marL="457200" lvl="1" indent="0">
              <a:buNone/>
            </a:pPr>
            <a:endParaRPr lang="en-CA" b="1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b="1" dirty="0"/>
              <a:t>WHAT RESOURCES CAN PARENTS ACCESS DURING THE CRISIS?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4478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WHAT CAN PARENTS DO DURING THESE TIMES?</a:t>
            </a:r>
          </a:p>
          <a:p>
            <a:pPr marL="514350" indent="-514350">
              <a:buAutoNum type="arabicParenR"/>
            </a:pPr>
            <a:r>
              <a:rPr lang="en-CA" b="1" dirty="0"/>
              <a:t>BE COMPLIANT</a:t>
            </a:r>
            <a:endParaRPr lang="en-CA" dirty="0"/>
          </a:p>
          <a:p>
            <a:r>
              <a:rPr lang="en-CA" dirty="0"/>
              <a:t>Existing court orders</a:t>
            </a:r>
          </a:p>
          <a:p>
            <a:r>
              <a:rPr lang="en-CA" dirty="0"/>
              <a:t> Judges may examine your behaviour.</a:t>
            </a:r>
          </a:p>
          <a:p>
            <a:r>
              <a:rPr lang="en-CA" dirty="0"/>
              <a:t>COVID-19 is not an auto override.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36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WHAT CAN PARENTS DO DURING THESE TIMES?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CA" b="1" dirty="0"/>
              <a:t>BE INFORMED</a:t>
            </a:r>
          </a:p>
          <a:p>
            <a:r>
              <a:rPr lang="en-CA" dirty="0"/>
              <a:t>Know your gov’t guidelines.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b="1" dirty="0"/>
              <a:t>3) BE OPEN AND HONEST</a:t>
            </a:r>
            <a:endParaRPr lang="en-US" dirty="0"/>
          </a:p>
          <a:p>
            <a:r>
              <a:rPr lang="en-US" dirty="0"/>
              <a:t>Transparency</a:t>
            </a:r>
          </a:p>
          <a:p>
            <a:r>
              <a:rPr lang="en-US" dirty="0"/>
              <a:t>Consistency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42317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b="1" dirty="0"/>
              <a:t>WHAT CAN PARENTS DO DURING THESE TIMES?</a:t>
            </a:r>
          </a:p>
          <a:p>
            <a:pPr marL="0" indent="0">
              <a:buNone/>
            </a:pPr>
            <a:r>
              <a:rPr lang="en-US" sz="3000" dirty="0"/>
              <a:t>4) </a:t>
            </a:r>
            <a:r>
              <a:rPr lang="en-CA" sz="3000" b="1" dirty="0"/>
              <a:t>BE INNOVATIVE</a:t>
            </a:r>
          </a:p>
          <a:p>
            <a:r>
              <a:rPr lang="en-CA" dirty="0"/>
              <a:t>Daily routines changing and plans need to change.</a:t>
            </a:r>
          </a:p>
          <a:p>
            <a:r>
              <a:rPr lang="en-CA" dirty="0"/>
              <a:t>communicate respectfully</a:t>
            </a:r>
          </a:p>
          <a:p>
            <a:r>
              <a:rPr lang="en-CA" dirty="0"/>
              <a:t>innovative proposals with your former spouse/partner – Facetime, Skype – maintain existing parenting plan as much as possible</a:t>
            </a:r>
          </a:p>
          <a:p>
            <a:r>
              <a:rPr lang="en-CA" dirty="0"/>
              <a:t>Justice Wong: Negotiate revised parenting regime</a:t>
            </a:r>
          </a:p>
          <a:p>
            <a:endParaRPr lang="en-CA" dirty="0"/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49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72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1: INTRODUCTION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262" y="1890346"/>
            <a:ext cx="7382873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Our Partners</a:t>
            </a:r>
          </a:p>
          <a:p>
            <a:pPr marL="0" indent="0" algn="ctr">
              <a:buNone/>
            </a:pPr>
            <a:r>
              <a:rPr lang="en-US" sz="3600" dirty="0"/>
              <a:t>Brayden Supervision Services</a:t>
            </a:r>
          </a:p>
          <a:p>
            <a:pPr marL="0" indent="0" algn="ctr">
              <a:buNone/>
            </a:pPr>
            <a:r>
              <a:rPr lang="en-US" sz="3600" dirty="0"/>
              <a:t>Canadian Association for Equality (CAFE)</a:t>
            </a:r>
          </a:p>
          <a:p>
            <a:pPr marL="0" indent="0" algn="ctr">
              <a:buNone/>
            </a:pPr>
            <a:r>
              <a:rPr lang="en-US" sz="3600" dirty="0"/>
              <a:t>Canadian Equal Parenting Council</a:t>
            </a:r>
          </a:p>
          <a:p>
            <a:pPr marL="0" indent="0" algn="ctr">
              <a:buNone/>
            </a:pPr>
            <a:r>
              <a:rPr lang="en-US" sz="3600" dirty="0"/>
              <a:t>Equal Parenting for Children</a:t>
            </a:r>
          </a:p>
          <a:p>
            <a:pPr marL="0" indent="0" algn="ctr">
              <a:buNone/>
            </a:pPr>
            <a:r>
              <a:rPr lang="en-US" sz="3600" dirty="0"/>
              <a:t>Lawyers for Shared Parenting</a:t>
            </a:r>
          </a:p>
          <a:p>
            <a:pPr marL="0" indent="0" algn="ctr">
              <a:buNone/>
            </a:pPr>
            <a:r>
              <a:rPr lang="en-US" sz="3600" dirty="0"/>
              <a:t>Side by Side Supervised Access Services</a:t>
            </a:r>
          </a:p>
          <a:p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3759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WHAT CAN PARENTS DO DURING THESE TIMES?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CA" b="1" dirty="0"/>
              <a:t>BE ACCOMODATING</a:t>
            </a:r>
            <a:endParaRPr lang="en-CA" dirty="0"/>
          </a:p>
          <a:p>
            <a:r>
              <a:rPr lang="en-CA" dirty="0"/>
              <a:t>prioritize health status related best interests</a:t>
            </a:r>
          </a:p>
          <a:p>
            <a:r>
              <a:rPr lang="en-CA" dirty="0"/>
              <a:t>Provide reasonable accommodations; courts will like you for that!</a:t>
            </a:r>
          </a:p>
          <a:p>
            <a:r>
              <a:rPr lang="en-CA" dirty="0"/>
              <a:t>Access exchanges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79906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WHAT CAN PARENTS DO DURING THESE TIMES?</a:t>
            </a:r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CA" b="1" dirty="0"/>
              <a:t>BE REALISTIC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7) </a:t>
            </a:r>
            <a:r>
              <a:rPr lang="en-CA" b="1" dirty="0"/>
              <a:t>ACCESS TO JUSTICE SUGGESTIONS</a:t>
            </a:r>
          </a:p>
          <a:p>
            <a:r>
              <a:rPr lang="en-CA" sz="2400" b="1" dirty="0"/>
              <a:t>Lawyers, arbitrators</a:t>
            </a:r>
            <a:endParaRPr lang="en-CA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09304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WHAT CAN PARENTS DO DURING THESE TIMES?</a:t>
            </a:r>
          </a:p>
          <a:p>
            <a:pPr marL="0" indent="0">
              <a:buNone/>
            </a:pPr>
            <a:r>
              <a:rPr lang="en-US" dirty="0"/>
              <a:t>8)</a:t>
            </a:r>
            <a:r>
              <a:rPr lang="en-CA" b="1" dirty="0"/>
              <a:t> THERE WILL BE ULTIMATE ACCOUNTABILITY</a:t>
            </a:r>
          </a:p>
          <a:p>
            <a:r>
              <a:rPr lang="en-CA" sz="2400" dirty="0"/>
              <a:t>Gene C. Colman March 16</a:t>
            </a:r>
            <a:r>
              <a:rPr lang="en-CA" sz="2400" baseline="30000" dirty="0"/>
              <a:t>th</a:t>
            </a:r>
            <a:r>
              <a:rPr lang="en-CA" sz="2400" dirty="0"/>
              <a:t> blog post (</a:t>
            </a:r>
            <a:r>
              <a:rPr lang="en-CA" sz="2400" u="sng" dirty="0">
                <a:hlinkClick r:id="rId2"/>
              </a:rPr>
              <a:t>https://www.complexfamilylaw.com/blog/2020/03/covid-19-and-how-to-navigate-parenting-schedules-in-the-crisis.shtml</a:t>
            </a:r>
            <a:r>
              <a:rPr lang="en-CA" sz="2400" dirty="0"/>
              <a:t>)</a:t>
            </a:r>
          </a:p>
          <a:p>
            <a:r>
              <a:rPr lang="en-CA" sz="2400" dirty="0"/>
              <a:t>Justice Wong said pretty well the same thing!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1413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WHAT CAN PARENTS DO DURING THESE TIMES?</a:t>
            </a:r>
          </a:p>
          <a:p>
            <a:pPr marL="0" indent="0">
              <a:buNone/>
            </a:pPr>
            <a:r>
              <a:rPr lang="en-US" dirty="0"/>
              <a:t>9)</a:t>
            </a:r>
            <a:r>
              <a:rPr lang="en-CA" b="1" dirty="0"/>
              <a:t> USE LEGAL AND OTHER HELP</a:t>
            </a:r>
          </a:p>
          <a:p>
            <a:pPr marL="0" indent="0">
              <a:buNone/>
            </a:pPr>
            <a:r>
              <a:rPr lang="en-CA" dirty="0"/>
              <a:t>(a) LAWYERS: </a:t>
            </a:r>
          </a:p>
          <a:p>
            <a:r>
              <a:rPr lang="en-CA" dirty="0"/>
              <a:t>Useful</a:t>
            </a:r>
          </a:p>
          <a:p>
            <a:r>
              <a:rPr lang="en-CA" dirty="0"/>
              <a:t>Trained</a:t>
            </a:r>
          </a:p>
          <a:p>
            <a:r>
              <a:rPr lang="en-CA" dirty="0"/>
              <a:t>Help resolve disagreements</a:t>
            </a:r>
          </a:p>
          <a:p>
            <a:r>
              <a:rPr lang="en-CA" dirty="0"/>
              <a:t>Access to mediators and arbitrators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2126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WHAT CAN PARENTS DO DURING THESE TIMES?</a:t>
            </a:r>
          </a:p>
          <a:p>
            <a:pPr marL="0" indent="0">
              <a:buNone/>
            </a:pPr>
            <a:r>
              <a:rPr lang="en-US" dirty="0"/>
              <a:t>9)</a:t>
            </a:r>
            <a:r>
              <a:rPr lang="en-CA" b="1" dirty="0"/>
              <a:t> USE LEGAL AND OTHER HELP</a:t>
            </a:r>
          </a:p>
          <a:p>
            <a:pPr marL="0" indent="0">
              <a:buNone/>
            </a:pPr>
            <a:r>
              <a:rPr lang="en-CA" dirty="0"/>
              <a:t>(b) ARBITRATORS:</a:t>
            </a:r>
          </a:p>
          <a:p>
            <a:r>
              <a:rPr lang="en-CA" dirty="0"/>
              <a:t>Reduced rate option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(c) MEDIATORS:</a:t>
            </a:r>
          </a:p>
          <a:p>
            <a:r>
              <a:rPr lang="en-CA" dirty="0"/>
              <a:t>Help parties reach their own agreements.</a:t>
            </a:r>
          </a:p>
          <a:p>
            <a:pPr marL="0" indent="0">
              <a:buNone/>
            </a:pPr>
            <a:endParaRPr lang="en-CA" dirty="0"/>
          </a:p>
          <a:p>
            <a:pPr marL="514350" indent="-514350">
              <a:buAutoNum type="alphaLcParenR"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1998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WHAT CAN PARENTS DO DURING THESE TIMES?</a:t>
            </a:r>
          </a:p>
          <a:p>
            <a:pPr marL="0" indent="0">
              <a:buNone/>
            </a:pPr>
            <a:r>
              <a:rPr lang="en-US" dirty="0"/>
              <a:t>9)</a:t>
            </a:r>
            <a:r>
              <a:rPr lang="en-CA" b="1" dirty="0"/>
              <a:t> USE LEGAL AND OTHER HELP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(d) PARENTAL COORDINATORS:</a:t>
            </a:r>
          </a:p>
          <a:p>
            <a:r>
              <a:rPr lang="en-CA" dirty="0"/>
              <a:t>First they mediate; then they decide.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(e) VIRTUAL ACCESS SUPERVISION:</a:t>
            </a:r>
          </a:p>
          <a:p>
            <a:r>
              <a:rPr lang="en-CA" dirty="0"/>
              <a:t>We await to see if this is possible.</a:t>
            </a:r>
          </a:p>
          <a:p>
            <a:pPr marL="514350" indent="-514350">
              <a:buAutoNum type="alphaLcParenR"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91706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WHAT CAN PARENTS DO DURING THESE TIMES?</a:t>
            </a:r>
          </a:p>
          <a:p>
            <a:pPr marL="0" indent="0">
              <a:buNone/>
            </a:pPr>
            <a:r>
              <a:rPr lang="en-US" dirty="0"/>
              <a:t>9)</a:t>
            </a:r>
            <a:r>
              <a:rPr lang="en-CA" b="1" dirty="0"/>
              <a:t> USE LEGAL AND OTHER HELP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/>
              <a:t>(f) NOT LAWYERS AGAIN!</a:t>
            </a:r>
          </a:p>
          <a:p>
            <a:r>
              <a:rPr lang="en-CA" dirty="0"/>
              <a:t>Who is in the best position?</a:t>
            </a:r>
          </a:p>
          <a:p>
            <a:r>
              <a:rPr lang="en-CA" dirty="0"/>
              <a:t>A lawyer is a good guide.</a:t>
            </a:r>
          </a:p>
          <a:p>
            <a:pPr marL="514350" indent="-514350">
              <a:buAutoNum type="alphaLcParenR"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29434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2. WHAT RESOURCES CAN PARENTS ACCESS DURING THE CRISIS?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Our’s</a:t>
            </a:r>
            <a:r>
              <a:rPr lang="en-US" b="1" dirty="0"/>
              <a:t> Firm’s COVID-19 WEB PAGE: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https://www.complexfamilylaw.com/COVID-19-ONTARIO-FAMILY-LAW-NEW-CHALLENGES-NEW-SOLUTIONS.shtml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29390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b="1" dirty="0"/>
              <a:t>2. WHAT RESOURCES CAN PARENTS ACCESS DURING THE CRISIS?</a:t>
            </a:r>
            <a:endParaRPr lang="en-US" dirty="0"/>
          </a:p>
          <a:p>
            <a:pPr marL="0" indent="0">
              <a:buNone/>
            </a:pPr>
            <a:r>
              <a:rPr lang="en-US" sz="5100" b="1" dirty="0"/>
              <a:t>Legal Aid Ontario</a:t>
            </a:r>
            <a:endParaRPr lang="en-US" sz="51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sz="4400" dirty="0"/>
              <a:t>Summary legal advice over the phone. Lawyer response within 48 hours.</a:t>
            </a:r>
          </a:p>
          <a:p>
            <a:pPr marL="0" indent="0">
              <a:buNone/>
            </a:pPr>
            <a:r>
              <a:rPr lang="en-US" sz="4400" dirty="0"/>
              <a:t> </a:t>
            </a:r>
          </a:p>
          <a:p>
            <a:r>
              <a:rPr lang="en-US" sz="4400" dirty="0"/>
              <a:t>Telephone: </a:t>
            </a:r>
            <a:r>
              <a:rPr lang="en-US" sz="4400" b="1" dirty="0"/>
              <a:t>1-800-668-8258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/>
              <a:t> </a:t>
            </a:r>
            <a:endParaRPr lang="en-US" sz="4400" dirty="0"/>
          </a:p>
          <a:p>
            <a:r>
              <a:rPr lang="en-CA" sz="4400" u="sng" dirty="0">
                <a:hlinkClick r:id="rId2"/>
              </a:rPr>
              <a:t>https://www.legalaid.on.ca/news/changes-to-summary-legal-advice-services-at-legal-aid-ontario-due-to-covid-19-pandemic/</a:t>
            </a:r>
            <a:endParaRPr lang="en-US" sz="4400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4361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b="1" dirty="0"/>
              <a:t>2. WHAT RESOURCES CAN PARENTS ACCESS DURING THE CRISIS?</a:t>
            </a:r>
            <a:endParaRPr lang="en-US" dirty="0"/>
          </a:p>
          <a:p>
            <a:pPr marL="0" indent="0">
              <a:buNone/>
            </a:pPr>
            <a:r>
              <a:rPr lang="en-US" sz="4000" b="1" dirty="0"/>
              <a:t>Law Society of Ontario Emergency Family Referral Line During COVID-19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 Do you qualify for this assistance? - - - </a:t>
            </a:r>
          </a:p>
          <a:p>
            <a:pPr marL="457200" lvl="1" indent="0">
              <a:buNone/>
            </a:pPr>
            <a:r>
              <a:rPr lang="en-US" dirty="0"/>
              <a:t>i.     Don’t have a lawyer (self-represented);</a:t>
            </a:r>
          </a:p>
          <a:p>
            <a:pPr marL="457200" lvl="1" indent="0">
              <a:buNone/>
            </a:pPr>
            <a:r>
              <a:rPr lang="en-US" dirty="0"/>
              <a:t>ii.    Don’t know if your issue is urgent or not; and,</a:t>
            </a:r>
          </a:p>
          <a:p>
            <a:pPr marL="457200" lvl="1" indent="0">
              <a:buNone/>
            </a:pPr>
            <a:r>
              <a:rPr lang="en-US" dirty="0"/>
              <a:t>iii.   Don’t know your next steps if your matter is urgent.</a:t>
            </a:r>
          </a:p>
          <a:p>
            <a:pPr marL="0" indent="0">
              <a:buNone/>
            </a:pPr>
            <a:r>
              <a:rPr lang="en-US" b="1" dirty="0"/>
              <a:t>What you get:</a:t>
            </a:r>
            <a:r>
              <a:rPr lang="en-US" dirty="0"/>
              <a:t> 30 minutes of free legal advice and information from a family law lawyer.</a:t>
            </a:r>
          </a:p>
          <a:p>
            <a:pPr marL="0" indent="0">
              <a:buNone/>
            </a:pPr>
            <a:r>
              <a:rPr lang="en-US" dirty="0"/>
              <a:t> Tel: </a:t>
            </a:r>
            <a:r>
              <a:rPr lang="en-US" b="1" dirty="0"/>
              <a:t>1-800-268-7568</a:t>
            </a:r>
            <a:endParaRPr lang="en-US" dirty="0"/>
          </a:p>
          <a:p>
            <a:r>
              <a:rPr lang="en-US" u="sng" dirty="0">
                <a:hlinkClick r:id="rId2"/>
              </a:rPr>
              <a:t>http://www.findlegalhelp.ca/</a:t>
            </a:r>
            <a:r>
              <a:rPr lang="en-US" dirty="0"/>
              <a:t>, 24 hours per day. You can start the online process of obtaining a lawyer referral.  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59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409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1: INTRODUCTION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262" y="1890346"/>
            <a:ext cx="7382873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Our Team   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https://www.complexfamilylaw.com/Our-Team/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Gene C. Colman</a:t>
            </a:r>
          </a:p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Gloria Antwi</a:t>
            </a:r>
          </a:p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Jenny Kirshen</a:t>
            </a:r>
          </a:p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Robert McNeillie</a:t>
            </a:r>
          </a:p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Kulbir K. Rahal Vaid</a:t>
            </a:r>
          </a:p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Law Clerk: Kim Pitre</a:t>
            </a:r>
          </a:p>
          <a:p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19177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b="1" dirty="0"/>
              <a:t>2. WHAT RESOURCES CAN PARENTS ACCESS DURING THE CRISIS?</a:t>
            </a:r>
            <a:endParaRPr lang="en-US" dirty="0"/>
          </a:p>
          <a:p>
            <a:pPr marL="0" indent="0">
              <a:buNone/>
            </a:pPr>
            <a:r>
              <a:rPr lang="en-US" sz="3300" b="1" dirty="0"/>
              <a:t>Law Society of Ontario Referral Service</a:t>
            </a:r>
            <a:endParaRPr lang="en-US" sz="3300" dirty="0"/>
          </a:p>
          <a:p>
            <a:pPr marL="0" indent="0">
              <a:buNone/>
            </a:pPr>
            <a:r>
              <a:rPr lang="en-US" b="1" dirty="0"/>
              <a:t>What you get: </a:t>
            </a:r>
            <a:r>
              <a:rPr lang="en-US" dirty="0"/>
              <a:t>Name of a lawyer within or near your community.</a:t>
            </a:r>
          </a:p>
          <a:p>
            <a:pPr marL="0" indent="0">
              <a:buNone/>
            </a:pPr>
            <a:r>
              <a:rPr lang="en-US" dirty="0"/>
              <a:t>Lawyer will provide a free consultation of up to 30 minutes. </a:t>
            </a:r>
          </a:p>
          <a:p>
            <a:pPr marL="0" indent="0">
              <a:buNone/>
            </a:pPr>
            <a:r>
              <a:rPr lang="en-CA" dirty="0"/>
              <a:t>People who would have received in-person legal aid services through the Family Law Information Centres will be able to get help from LAO over the phone by calling </a:t>
            </a:r>
            <a:r>
              <a:rPr lang="en-CA" b="1" dirty="0"/>
              <a:t>1</a:t>
            </a:r>
            <a:r>
              <a:rPr lang="en-US" b="1" dirty="0"/>
              <a:t>‑</a:t>
            </a:r>
            <a:r>
              <a:rPr lang="en-CA" b="1" dirty="0"/>
              <a:t>800</a:t>
            </a:r>
            <a:r>
              <a:rPr lang="en-US" b="1" dirty="0"/>
              <a:t>‑</a:t>
            </a:r>
            <a:r>
              <a:rPr lang="en-CA" b="1" dirty="0"/>
              <a:t>668</a:t>
            </a:r>
            <a:r>
              <a:rPr lang="en-US" b="1" dirty="0"/>
              <a:t>‑</a:t>
            </a:r>
            <a:r>
              <a:rPr lang="en-CA" b="1" dirty="0"/>
              <a:t>8258</a:t>
            </a:r>
            <a:r>
              <a:rPr lang="en-CA" dirty="0"/>
              <a:t>.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60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1613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4: CHARTING A PATH FORWARD – </a:t>
            </a:r>
            <a:br>
              <a:rPr lang="en-CA" b="1" dirty="0"/>
            </a:br>
            <a:r>
              <a:rPr lang="en-CA" b="1" dirty="0"/>
              <a:t>WHAT NOW?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2. WHAT RESOURCES CAN PARENTS ACCESS DURING THE CRISIS?</a:t>
            </a:r>
            <a:endParaRPr lang="en-US" dirty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/>
              <a:t>Steps to Justice</a:t>
            </a:r>
            <a:r>
              <a:rPr lang="en-CA" dirty="0"/>
              <a:t> </a:t>
            </a:r>
          </a:p>
          <a:p>
            <a:pPr marL="0" indent="0">
              <a:buNone/>
            </a:pPr>
            <a:r>
              <a:rPr lang="en-CA" u="sng" dirty="0">
                <a:hlinkClick r:id="rId2"/>
              </a:rPr>
              <a:t>https://stepstojustice.ca/covid-19-family-law</a:t>
            </a:r>
            <a:r>
              <a:rPr lang="en-CA" dirty="0"/>
              <a:t>  </a:t>
            </a:r>
          </a:p>
          <a:p>
            <a:pPr marL="0" indent="0">
              <a:buNone/>
            </a:pPr>
            <a:r>
              <a:rPr lang="en-CA" dirty="0"/>
              <a:t>This service is a great place to start your research.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61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45423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5: CONCLUSIONS AND QUESTIONS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PLEASE DONATE NOW TO:</a:t>
            </a:r>
          </a:p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North York Harvest Food Bank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https://northyorkharvest.com/gene-c-colman/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62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5620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5: CONCLUSIONS AND QUESTIONS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1. COOPERATION: </a:t>
            </a:r>
            <a:r>
              <a:rPr lang="en-CA" dirty="0"/>
              <a:t>Extraordinary times requires extraordinary cooperation</a:t>
            </a:r>
            <a:endParaRPr lang="en-US" dirty="0"/>
          </a:p>
          <a:p>
            <a:pPr marL="0" lvl="0" indent="0">
              <a:buNone/>
            </a:pPr>
            <a:endParaRPr lang="en-CA" b="1" dirty="0"/>
          </a:p>
          <a:p>
            <a:pPr marL="0" lvl="0" indent="0">
              <a:buNone/>
            </a:pPr>
            <a:r>
              <a:rPr lang="en-CA" b="1" dirty="0"/>
              <a:t>2. EASE RESTRICTIONS: </a:t>
            </a:r>
            <a:r>
              <a:rPr lang="en-CA" dirty="0"/>
              <a:t>Ease up on restrictions to access to justice.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CA" b="1" dirty="0"/>
              <a:t>3. OBEY COURT ORDERS: </a:t>
            </a:r>
            <a:r>
              <a:rPr lang="en-CA" dirty="0"/>
              <a:t>No unilateral disobedience!</a:t>
            </a:r>
            <a:endParaRPr lang="en-US" dirty="0"/>
          </a:p>
          <a:p>
            <a:pPr marL="0" indent="0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63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68744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5: CONCLUSIONS AND QUESTIONS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 </a:t>
            </a:r>
            <a:r>
              <a:rPr lang="en-CA" b="1" dirty="0"/>
              <a:t>4. SELF HELP IS A KILLER: </a:t>
            </a:r>
          </a:p>
          <a:p>
            <a:r>
              <a:rPr lang="en-CA" dirty="0"/>
              <a:t>Contradiction to court order </a:t>
            </a:r>
          </a:p>
          <a:p>
            <a:r>
              <a:rPr lang="en-CA" dirty="0"/>
              <a:t>contrary to a long established status quo </a:t>
            </a:r>
          </a:p>
          <a:p>
            <a:r>
              <a:rPr lang="en-CA" dirty="0"/>
              <a:t>judicial authorization.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CA" b="1" dirty="0"/>
              <a:t>5. RESOURCES:  </a:t>
            </a:r>
            <a:r>
              <a:rPr lang="en-CA" dirty="0"/>
              <a:t>You are not alone.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CA" b="1" dirty="0"/>
              <a:t>6. CHILD FOCUSSED: </a:t>
            </a:r>
            <a:r>
              <a:rPr lang="en-CA" dirty="0"/>
              <a:t>Be reasonable, be creative, be child focussed at all times.</a:t>
            </a:r>
            <a:endParaRPr lang="en-US" dirty="0"/>
          </a:p>
          <a:p>
            <a:pPr marL="0" indent="0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64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7371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5: CONCLUSIONS AND QUESTIONS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 </a:t>
            </a:r>
            <a:r>
              <a:rPr lang="en-CA" b="1" dirty="0"/>
              <a:t>7. WANT A COPY?:  </a:t>
            </a:r>
          </a:p>
          <a:p>
            <a:pPr marL="0" indent="0">
              <a:buNone/>
            </a:pPr>
            <a:r>
              <a:rPr lang="en-CA" b="1" dirty="0"/>
              <a:t>Send Email: </a:t>
            </a:r>
            <a:r>
              <a:rPr lang="en-CA" u="sng" dirty="0">
                <a:hlinkClick r:id="rId2"/>
              </a:rPr>
              <a:t>gene@complexfamilylaw.com</a:t>
            </a:r>
            <a:r>
              <a:rPr lang="en-CA" dirty="0"/>
              <a:t>  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/>
              <a:t>Subject Line: “</a:t>
            </a:r>
            <a:r>
              <a:rPr lang="en-CA" dirty="0"/>
              <a:t>SEND A COPY”.  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/>
              <a:t>Presentation Recording: </a:t>
            </a:r>
            <a:r>
              <a:rPr lang="en-CA" dirty="0"/>
              <a:t>Check our website COVID-19 page in a day or two for details re how to view the recording.</a:t>
            </a:r>
            <a:endParaRPr lang="en-US" dirty="0"/>
          </a:p>
          <a:p>
            <a:pPr marL="0" indent="0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65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96702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5586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NEXT WEBINAR: 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934308"/>
            <a:ext cx="7873700" cy="3685736"/>
          </a:xfrm>
        </p:spPr>
        <p:txBody>
          <a:bodyPr>
            <a:normAutofit lnSpcReduction="10000"/>
          </a:bodyPr>
          <a:lstStyle/>
          <a:p>
            <a:r>
              <a:rPr lang="en-CA" dirty="0"/>
              <a:t> Check out our Events page:</a:t>
            </a:r>
            <a:r>
              <a:rPr lang="en-CA" b="1" dirty="0"/>
              <a:t> </a:t>
            </a:r>
            <a:r>
              <a:rPr lang="en-CA" u="sng" dirty="0">
                <a:hlinkClick r:id="rId2"/>
              </a:rPr>
              <a:t>https://www.complexfamilylaw.com/Events.shtml</a:t>
            </a:r>
            <a:endParaRPr lang="en-US" dirty="0"/>
          </a:p>
          <a:p>
            <a:r>
              <a:rPr lang="en-CA" dirty="0"/>
              <a:t>In a while, we will open registration for our next webinar: </a:t>
            </a:r>
            <a:endParaRPr lang="en-US" dirty="0"/>
          </a:p>
          <a:p>
            <a:r>
              <a:rPr lang="en-CA" b="1" dirty="0"/>
              <a:t>April 23</a:t>
            </a:r>
            <a:r>
              <a:rPr lang="en-CA" dirty="0"/>
              <a:t>: </a:t>
            </a:r>
            <a:r>
              <a:rPr lang="en-CA" b="1" dirty="0"/>
              <a:t>PARENTAL ALIENATION = ERASING FAMILY: ARE THERE SOLUTIONS?</a:t>
            </a:r>
            <a:endParaRPr lang="en-US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4800" b="1" dirty="0"/>
              <a:t>QUESTIONS?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66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6200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THANKS AGAIN TO OUR PARTNERS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262" y="1890346"/>
            <a:ext cx="7382873" cy="4572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/>
              <a:t>Brayden Supervision Services</a:t>
            </a:r>
          </a:p>
          <a:p>
            <a:pPr marL="0" indent="0" algn="ctr">
              <a:buNone/>
            </a:pPr>
            <a:r>
              <a:rPr lang="en-US" sz="3600" dirty="0"/>
              <a:t>Canadian Association for Equality (CAFE)</a:t>
            </a:r>
          </a:p>
          <a:p>
            <a:pPr marL="0" indent="0" algn="ctr">
              <a:buNone/>
            </a:pPr>
            <a:r>
              <a:rPr lang="en-US" sz="3600" dirty="0"/>
              <a:t>Canadian Equal Parenting Council</a:t>
            </a:r>
          </a:p>
          <a:p>
            <a:pPr marL="0" indent="0" algn="ctr">
              <a:buNone/>
            </a:pPr>
            <a:r>
              <a:rPr lang="en-US" sz="3600" dirty="0"/>
              <a:t>Equal Parenting for Children</a:t>
            </a:r>
          </a:p>
          <a:p>
            <a:pPr marL="0" indent="0" algn="ctr">
              <a:buNone/>
            </a:pPr>
            <a:r>
              <a:rPr lang="en-US" sz="3600" dirty="0"/>
              <a:t>Lawyers for Shared Parenting</a:t>
            </a:r>
          </a:p>
          <a:p>
            <a:pPr marL="0" indent="0" algn="ctr">
              <a:buNone/>
            </a:pPr>
            <a:r>
              <a:rPr lang="en-US" sz="3600" dirty="0"/>
              <a:t>Side by Side Supervised Access Services</a:t>
            </a:r>
          </a:p>
          <a:p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67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135949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415954" cy="110143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THANKS FOR ATTENDING</a:t>
            </a:r>
            <a:br>
              <a:rPr lang="en-CA" b="1"/>
            </a:br>
            <a:r>
              <a:rPr lang="en-CA" sz="2400" b="1" i="1"/>
              <a:t>Hope </a:t>
            </a:r>
            <a:r>
              <a:rPr lang="en-CA" sz="2400" b="1" i="1" dirty="0"/>
              <a:t>you enjoyed the presentation and found it useful and enlightening</a:t>
            </a:r>
            <a:br>
              <a:rPr lang="en-US" dirty="0"/>
            </a:br>
            <a:br>
              <a:rPr lang="en-US" sz="3100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934308"/>
            <a:ext cx="7873700" cy="36857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CA" sz="3600" b="1" dirty="0"/>
              <a:t> </a:t>
            </a:r>
            <a:r>
              <a:rPr lang="en-CA" sz="4100" b="1" dirty="0"/>
              <a:t>GENE C. COLMAN FAMILY LAW CENTRE</a:t>
            </a:r>
          </a:p>
          <a:p>
            <a:pPr marL="0" indent="0" algn="ctr">
              <a:buNone/>
            </a:pPr>
            <a:r>
              <a:rPr lang="en-CA" dirty="0"/>
              <a:t>For further information, call or write:</a:t>
            </a:r>
          </a:p>
          <a:p>
            <a:pPr marL="0" indent="0" algn="ctr">
              <a:buNone/>
            </a:pPr>
            <a:r>
              <a:rPr lang="en-CA" dirty="0"/>
              <a:t>Tel: 416-635-9264</a:t>
            </a:r>
          </a:p>
          <a:p>
            <a:pPr marL="0" indent="0" algn="ctr">
              <a:buNone/>
            </a:pPr>
            <a:r>
              <a:rPr lang="en-CA" dirty="0"/>
              <a:t>Gene C. Colman, Ext 101</a:t>
            </a:r>
          </a:p>
          <a:p>
            <a:pPr marL="0" indent="0" algn="ctr">
              <a:buNone/>
            </a:pPr>
            <a:r>
              <a:rPr lang="en-CA" dirty="0"/>
              <a:t>Reception (Law Clerk, Kim Pitre), Ext. 100</a:t>
            </a:r>
          </a:p>
          <a:p>
            <a:pPr marL="0" indent="0" algn="ctr">
              <a:buNone/>
            </a:pPr>
            <a:r>
              <a:rPr lang="en-CA" b="1" i="1" dirty="0"/>
              <a:t>Email: </a:t>
            </a:r>
            <a:r>
              <a:rPr lang="en-CA" b="1" i="1" dirty="0">
                <a:hlinkClick r:id="rId2"/>
              </a:rPr>
              <a:t>reception@complexfamilylaw.com</a:t>
            </a:r>
            <a:endParaRPr lang="en-CA" b="1" i="1" dirty="0"/>
          </a:p>
          <a:p>
            <a:pPr marL="0" indent="0" algn="ctr">
              <a:buNone/>
            </a:pPr>
            <a:endParaRPr lang="en-CA" b="1" i="1" dirty="0"/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North York Harvest Food Bank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https://northyorkharvest.com/gene-c-colman/</a:t>
            </a:r>
            <a:endParaRPr lang="en-US" dirty="0"/>
          </a:p>
          <a:p>
            <a:pPr marL="0" indent="0" algn="ctr">
              <a:buNone/>
            </a:pPr>
            <a:endParaRPr lang="en-CA" b="1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68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57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1: INTRODUCTION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4262" y="1890346"/>
            <a:ext cx="7382873" cy="45720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CA" b="1" dirty="0"/>
              <a:t>How to present questions: </a:t>
            </a:r>
            <a:endParaRPr lang="en-US" b="1" dirty="0"/>
          </a:p>
          <a:p>
            <a:pPr lvl="0"/>
            <a:r>
              <a:rPr lang="en-CA" dirty="0"/>
              <a:t>You can send your questions to Rob McNeillie in the chat section of the ZOOM platform.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CA" dirty="0"/>
              <a:t>You can email Rob: </a:t>
            </a:r>
            <a:r>
              <a:rPr lang="en-CA" u="sng" dirty="0">
                <a:hlinkClick r:id="rId2"/>
              </a:rPr>
              <a:t>robert@complexfamilylaw.com</a:t>
            </a:r>
            <a:r>
              <a:rPr lang="en-CA" dirty="0"/>
              <a:t> 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CA" dirty="0"/>
              <a:t>On our website, </a:t>
            </a:r>
            <a:r>
              <a:rPr lang="en-CA" u="sng" dirty="0">
                <a:hlinkClick r:id="rId3"/>
              </a:rPr>
              <a:t>www.complexfamilylaw.com</a:t>
            </a:r>
            <a:r>
              <a:rPr lang="en-CA" dirty="0"/>
              <a:t>  a little picture of Kim Pitre will pop up.  You can text us on your phone and all of us can see the question.</a:t>
            </a:r>
            <a:endParaRPr lang="en-US" dirty="0"/>
          </a:p>
          <a:p>
            <a:pPr marL="0" indent="0">
              <a:buNone/>
            </a:pPr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61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1: INTRODUCTION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In Part 2 – </a:t>
            </a:r>
          </a:p>
          <a:p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YOUR CONCERNS</a:t>
            </a:r>
          </a:p>
          <a:p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Questions received</a:t>
            </a:r>
          </a:p>
          <a:p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536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1DD7-4601-4A41-A01A-A98E7FE98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5803"/>
            <a:ext cx="10515600" cy="118935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COVID-19 – WHAT SHOULD I DO?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b="1" dirty="0"/>
              <a:t>PART 1: INTRODUCTION</a:t>
            </a:r>
            <a:br>
              <a:rPr lang="en-US" dirty="0"/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3AB3-0066-45BE-963B-80F6908FC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5185" y="1890346"/>
            <a:ext cx="7281950" cy="3729698"/>
          </a:xfrm>
        </p:spPr>
        <p:txBody>
          <a:bodyPr>
            <a:normAutofit/>
          </a:bodyPr>
          <a:lstStyle/>
          <a:p>
            <a:r>
              <a:rPr lang="en-CA" sz="2400" b="1" dirty="0">
                <a:latin typeface="Arial" panose="020B0604020202020204" pitchFamily="34" charset="0"/>
                <a:cs typeface="Arial" panose="020B0604020202020204" pitchFamily="34" charset="0"/>
              </a:rPr>
              <a:t>In Part 3 – </a:t>
            </a:r>
          </a:p>
          <a:p>
            <a:pPr marL="0" indent="0">
              <a:buNone/>
            </a:pPr>
            <a:r>
              <a:rPr lang="en-CA" b="1" dirty="0"/>
              <a:t>COURT EDICTS &amp; CASE LAW PRINCIPLES</a:t>
            </a:r>
          </a:p>
          <a:p>
            <a:endParaRPr lang="en-CA" b="1" dirty="0"/>
          </a:p>
          <a:p>
            <a:pPr marL="0" indent="0">
              <a:buNone/>
            </a:pPr>
            <a:r>
              <a:rPr lang="en-CA" dirty="0"/>
              <a:t>a. 	Court Directives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b.	Cases that have been decided and 	reported</a:t>
            </a:r>
            <a:endParaRPr lang="en-US" dirty="0"/>
          </a:p>
          <a:p>
            <a:endParaRPr lang="en-C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6B691-3833-4FE8-A6DF-9941AE6E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AC4614-7F59-4733-8421-BBD51C61330F}" type="datetime3">
              <a:rPr lang="en-CA" smtClean="0"/>
              <a:t>8 March 2022</a:t>
            </a:fld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567F-902F-4A5E-B4F7-988D699E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2D0BCEA-8065-4A0E-8EA6-60F3C3D6559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678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5005</Words>
  <Application>Microsoft Office PowerPoint</Application>
  <PresentationFormat>Widescreen</PresentationFormat>
  <Paragraphs>703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3" baseType="lpstr">
      <vt:lpstr>Arial</vt:lpstr>
      <vt:lpstr>Calibri</vt:lpstr>
      <vt:lpstr>Calibri Light</vt:lpstr>
      <vt:lpstr>heebo</vt:lpstr>
      <vt:lpstr>Office Theme</vt:lpstr>
      <vt:lpstr>We will start the webinar shortly.   Thanks for joining in.</vt:lpstr>
      <vt:lpstr> In  support of the North York Harvest Food Bank</vt:lpstr>
      <vt:lpstr>  COVID-19 – WHAT SHOULD I DO?  AGENDA </vt:lpstr>
      <vt:lpstr>  COVID-19 – WHAT SHOULD I DO?   PART 1: INTRODUCTION   </vt:lpstr>
      <vt:lpstr>  COVID-19 – WHAT SHOULD I DO?   PART 1: INTRODUCTION   </vt:lpstr>
      <vt:lpstr>  COVID-19 – WHAT SHOULD I DO?   PART 1: INTRODUCTION   </vt:lpstr>
      <vt:lpstr>  COVID-19 – WHAT SHOULD I DO?   PART 1: INTRODUCTION   </vt:lpstr>
      <vt:lpstr>  COVID-19 – WHAT SHOULD I DO?   PART 1: INTRODUCTION   </vt:lpstr>
      <vt:lpstr>  COVID-19 – WHAT SHOULD I DO?   PART 1: INTRODUCTION   </vt:lpstr>
      <vt:lpstr>  COVID-19 – WHAT SHOULD I DO?   PART 1: INTRODUCTION   </vt:lpstr>
      <vt:lpstr>  COVID-19 – WHAT SHOULD I DO?   PART 1: INTRODUCTION   </vt:lpstr>
      <vt:lpstr>  COVID-19 – WHAT SHOULD I DO?   PART 2: YOUR CONCERNS   </vt:lpstr>
      <vt:lpstr>  COVID-19 – WHAT SHOULD I DO?   PART 2: YOUR CONCERNS   </vt:lpstr>
      <vt:lpstr>  COVID-19 – WHAT SHOULD I DO?   PART 2: YOUR CONCERNS   </vt:lpstr>
      <vt:lpstr>  COVID-19 – WHAT SHOULD I DO?   PART 2: YOUR CONCERNS   </vt:lpstr>
      <vt:lpstr>  COVID-19 – WHAT SHOULD I DO?   PART 2: YOUR CONCERNS   </vt:lpstr>
      <vt:lpstr>  COVID-19 – WHAT SHOULD I DO?   PART 2: YOUR CONCERNS   </vt:lpstr>
      <vt:lpstr>  COVID-19 – WHAT SHOULD I DO?   PART 2: YOUR CONCERNS   </vt:lpstr>
      <vt:lpstr>  COVID-19 – WHAT SHOULD I DO?   PART 2: YOUR CONCERNS   </vt:lpstr>
      <vt:lpstr>  COVID-19 – WHAT SHOULD I DO?   PART 2: YOUR CONCERNS   </vt:lpstr>
      <vt:lpstr>  COVID-19 – WHAT SHOULD I DO?   PART 3: LEGAL EDICTS &amp; PRINCIPLES   </vt:lpstr>
      <vt:lpstr>  COVID-19 – WHAT SHOULD I DO?   PART 3: LEGAL EDICTS &amp; PRINCIPLES    </vt:lpstr>
      <vt:lpstr>  COVID-19 – WHAT SHOULD I DO?   PART 3: LEGAL EDICTS &amp; PRINCIPLES    </vt:lpstr>
      <vt:lpstr>  COVID-19 – WHAT SHOULD I DO?   PART 3: LEGAL EDICTS &amp; PRINCIPLES    </vt:lpstr>
      <vt:lpstr>  COVID-19 – WHAT SHOULD I DO?   PART 3: LEGAL EDICTS &amp; PRINCIPLES    </vt:lpstr>
      <vt:lpstr>  COVID-19 – WHAT SHOULD I DO?   PART 3: LEGAL EDICTS &amp; PRINCIPLES    </vt:lpstr>
      <vt:lpstr>  COVID-19 – WHAT SHOULD I DO?   PART 3: LEGAL EDICTS &amp; PRINCIPLES    </vt:lpstr>
      <vt:lpstr>  COVID-19 – WHAT SHOULD I DO?   PART 3: LEGAL EDICTS &amp; PRINCIPLES    </vt:lpstr>
      <vt:lpstr>  COVID-19 – WHAT SHOULD I DO?   PART 3: LEGAL EDICTS &amp; PRINCIPLES    </vt:lpstr>
      <vt:lpstr>  COVID-19 – WHAT SHOULD I DO?   PART 3: LEGAL EDICTS &amp; PRINCIPLES    </vt:lpstr>
      <vt:lpstr>  COVID-19 – WHAT SHOULD I DO?   PART 3: LEGAL EDICTS &amp; PRINCIPLES    </vt:lpstr>
      <vt:lpstr>  COVID-19 – WHAT SHOULD I DO?   PART 3: LEGAL EDICTS &amp; PRINCIPLES 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PART 3: LEGAL EDICTS &amp; PRINCIPLES 3B: CASES THAT HAVE BEEN DECIDED AND REPORTED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4: CHARTING A PATH FORWARD –  WHAT NOW?    </vt:lpstr>
      <vt:lpstr>  COVID-19 – WHAT SHOULD I DO?     PART 5: CONCLUSIONS AND QUESTIONS    </vt:lpstr>
      <vt:lpstr>  COVID-19 – WHAT SHOULD I DO?     PART 5: CONCLUSIONS AND QUESTIONS    </vt:lpstr>
      <vt:lpstr>  COVID-19 – WHAT SHOULD I DO?     PART 5: CONCLUSIONS AND QUESTIONS    </vt:lpstr>
      <vt:lpstr>  COVID-19 – WHAT SHOULD I DO?     PART 5: CONCLUSIONS AND QUESTIONS    </vt:lpstr>
      <vt:lpstr>  COVID-19 – WHAT SHOULD I DO?     NEXT WEBINAR:     </vt:lpstr>
      <vt:lpstr>  COVID-19 – WHAT SHOULD I DO?   THANKS AGAIN TO OUR PARTNERS   </vt:lpstr>
      <vt:lpstr>  COVID-19 – WHAT SHOULD I DO?     THANKS FOR ATTENDING Hope you enjoyed the presentation and found it useful and enlightening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will start the webinar shortly.   Thanks for joining in.</dc:title>
  <dc:creator>Gene C. Colman</dc:creator>
  <cp:lastModifiedBy>B, Sowmyashree (Operations &amp; Technology)</cp:lastModifiedBy>
  <cp:revision>9</cp:revision>
  <dcterms:created xsi:type="dcterms:W3CDTF">2020-04-02T19:26:32Z</dcterms:created>
  <dcterms:modified xsi:type="dcterms:W3CDTF">2022-03-08T09:03:21Z</dcterms:modified>
</cp:coreProperties>
</file>