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0"/>
  </p:notesMasterIdLst>
  <p:handoutMasterIdLst>
    <p:handoutMasterId r:id="rId71"/>
  </p:handoutMasterIdLst>
  <p:sldIdLst>
    <p:sldId id="310" r:id="rId2"/>
    <p:sldId id="256" r:id="rId3"/>
    <p:sldId id="257" r:id="rId4"/>
    <p:sldId id="311" r:id="rId5"/>
    <p:sldId id="320" r:id="rId6"/>
    <p:sldId id="385" r:id="rId7"/>
    <p:sldId id="386" r:id="rId8"/>
    <p:sldId id="318" r:id="rId9"/>
    <p:sldId id="321" r:id="rId10"/>
    <p:sldId id="322" r:id="rId11"/>
    <p:sldId id="323" r:id="rId12"/>
    <p:sldId id="324" r:id="rId13"/>
    <p:sldId id="325" r:id="rId14"/>
    <p:sldId id="326" r:id="rId15"/>
    <p:sldId id="327" r:id="rId16"/>
    <p:sldId id="328" r:id="rId17"/>
    <p:sldId id="329" r:id="rId18"/>
    <p:sldId id="330" r:id="rId19"/>
    <p:sldId id="331" r:id="rId20"/>
    <p:sldId id="332" r:id="rId21"/>
    <p:sldId id="333" r:id="rId22"/>
    <p:sldId id="334" r:id="rId23"/>
    <p:sldId id="335" r:id="rId24"/>
    <p:sldId id="336" r:id="rId25"/>
    <p:sldId id="337" r:id="rId26"/>
    <p:sldId id="338" r:id="rId27"/>
    <p:sldId id="339" r:id="rId28"/>
    <p:sldId id="340" r:id="rId29"/>
    <p:sldId id="341" r:id="rId30"/>
    <p:sldId id="343" r:id="rId31"/>
    <p:sldId id="344" r:id="rId32"/>
    <p:sldId id="345" r:id="rId33"/>
    <p:sldId id="346" r:id="rId34"/>
    <p:sldId id="389" r:id="rId35"/>
    <p:sldId id="347" r:id="rId36"/>
    <p:sldId id="390" r:id="rId37"/>
    <p:sldId id="348" r:id="rId38"/>
    <p:sldId id="349" r:id="rId39"/>
    <p:sldId id="350" r:id="rId40"/>
    <p:sldId id="351" r:id="rId41"/>
    <p:sldId id="352" r:id="rId42"/>
    <p:sldId id="353" r:id="rId43"/>
    <p:sldId id="354" r:id="rId44"/>
    <p:sldId id="355" r:id="rId45"/>
    <p:sldId id="356" r:id="rId46"/>
    <p:sldId id="357" r:id="rId47"/>
    <p:sldId id="358" r:id="rId48"/>
    <p:sldId id="359" r:id="rId49"/>
    <p:sldId id="360" r:id="rId50"/>
    <p:sldId id="361" r:id="rId51"/>
    <p:sldId id="362" r:id="rId52"/>
    <p:sldId id="363" r:id="rId53"/>
    <p:sldId id="364" r:id="rId54"/>
    <p:sldId id="369" r:id="rId55"/>
    <p:sldId id="373" r:id="rId56"/>
    <p:sldId id="370" r:id="rId57"/>
    <p:sldId id="368" r:id="rId58"/>
    <p:sldId id="374" r:id="rId59"/>
    <p:sldId id="375" r:id="rId60"/>
    <p:sldId id="376" r:id="rId61"/>
    <p:sldId id="377" r:id="rId62"/>
    <p:sldId id="378" r:id="rId63"/>
    <p:sldId id="381" r:id="rId64"/>
    <p:sldId id="382" r:id="rId65"/>
    <p:sldId id="380" r:id="rId66"/>
    <p:sldId id="383" r:id="rId67"/>
    <p:sldId id="388" r:id="rId68"/>
    <p:sldId id="384" r:id="rId69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CFF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73" autoAdjust="0"/>
    <p:restoredTop sz="91948" autoAdjust="0"/>
  </p:normalViewPr>
  <p:slideViewPr>
    <p:cSldViewPr snapToGrid="0">
      <p:cViewPr varScale="1">
        <p:scale>
          <a:sx n="61" d="100"/>
          <a:sy n="61" d="100"/>
        </p:scale>
        <p:origin x="55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997"/>
    </p:cViewPr>
  </p:sorterViewPr>
  <p:notesViewPr>
    <p:cSldViewPr snapToGrid="0">
      <p:cViewPr varScale="1">
        <p:scale>
          <a:sx n="88" d="100"/>
          <a:sy n="88" d="100"/>
        </p:scale>
        <p:origin x="376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E89B1F5-D860-4E9B-8382-DDC4472534C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7DAD99-66B7-4B1D-8D14-9A5276006BB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49A8B-EA26-41EA-9D4E-247B5F9794E6}" type="datetimeFigureOut">
              <a:rPr lang="en-CA" smtClean="0"/>
              <a:t>2022-03-08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2CC9FD-1FF3-499B-B49A-C7768898004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AC3409-4DE5-4D60-8BD3-BC3E65D17EC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08438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9C47CD-0738-4247-8DCB-1907FE6B75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93877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63491994-D6EF-4A1E-A33D-1DF8390FCBD5}" type="datetimeFigureOut">
              <a:rPr lang="en-CA" smtClean="0"/>
              <a:t>2022-03-08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1169988"/>
            <a:ext cx="5619750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B0E24C9D-749B-4666-A578-661298A52AB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6655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2F4CA-CFB5-4622-8379-E2BFC8F636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095A00-AF7A-4719-90AC-A314CC4232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BD8C12-1304-47C1-8834-643755F8D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2019-05-31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BAECB9-9725-4DBA-918A-9CE544F95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7E60E1-FE2C-4E6C-9B88-9E10CD211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0BCEA-8065-4A0E-8EA6-60F3C3D6559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97088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57050-1987-475E-9422-9D010DC46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77B4FF-C932-4DE2-A0D9-AAD3C08415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A36252-F2CA-421D-8853-C223DEAC5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2019-05-31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3F9F0C-0C5E-4805-A874-D7BFD866A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03306B-B84B-4FD3-AA40-72FFE91AA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0BCEA-8065-4A0E-8EA6-60F3C3D6559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30578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16522C-961D-4504-890E-1D5FDE181C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FE6234-9247-43C7-9020-65A87E94C8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AC8720-C2A8-4033-9479-D96BFE05F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2019-05-31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7D3F9A-E2D4-4F8E-9F39-196D38CD7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378C1-5527-4302-A437-A2E85D351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0BCEA-8065-4A0E-8EA6-60F3C3D6559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8494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5880A-5D76-45AE-8F64-F3414E2C4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23858B-5F1E-4005-AFFF-48F83A9153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F4629-1BC7-4EF0-92E4-87AD6AD88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2019-05-31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CA7AAF-2E89-4F89-A12A-6B9417F4B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E36EE-D247-41E5-8BD2-7A7351A4F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0BCEA-8065-4A0E-8EA6-60F3C3D6559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71472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0F37E-D4CE-46FE-A18D-A76C47496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BCD5BE-CDCD-480A-8D0E-CF9974D2DF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0C15B-795C-4325-A728-A7B7E25F0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2019-05-31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CC6ADD-8D79-4E12-AB75-B7FCB6AE4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DE3341-8F3B-49B6-B091-B1A04C559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0BCEA-8065-4A0E-8EA6-60F3C3D6559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7521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7F86C-3CB2-421C-B7FC-8062B47AA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983A2-9FCC-4B7C-ACE6-6625196A87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BF3507-C6B0-4B77-A7EA-310D28A90D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F7F707-DA27-4792-841C-61C44700F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2019-05-31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8E82CB-6880-4EA8-B8FA-4DE10320E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63F07E-4B5C-41A3-B326-82340C7F3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0BCEA-8065-4A0E-8EA6-60F3C3D6559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2512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00727-2107-4A90-BFB2-67790579F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DD095A-9BCB-4BFF-8251-D257B186EC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A87DCF-69FE-42D4-9DAF-05EA989E36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FDA969-992D-487E-ABB7-358BDD6406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96A167-875D-43F5-B608-0B5E1E6372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80EB7F-F1CE-4695-BC61-280B2D03F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2019-05-31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ABF8B0-7D3C-4F91-81E2-9D2D3F6E1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6F5D2F-EFA7-421B-92CF-4F897122A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0BCEA-8065-4A0E-8EA6-60F3C3D6559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2881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DD8D4-1F5B-4AC1-B980-A269FD352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9A95B0-C783-47D0-8CD2-B830210F0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2019-05-31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0AE2A8-C79B-454E-964F-77FB4E0B1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BB187C-ED5C-4532-9E70-6B67B04FE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0BCEA-8065-4A0E-8EA6-60F3C3D6559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74584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FD2B18-B697-464E-B1A5-E664CBB98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2019-05-31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AC6397-1BAC-455A-AA96-2DDCC2D51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5D813F-2ED2-4151-9655-32D183106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0BCEA-8065-4A0E-8EA6-60F3C3D6559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69304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FC4A8-BDA9-4301-A4EA-07051E6EF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DAC8E-8DF8-4536-901A-10F99ECE7E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ACBA94-5CD0-46EA-B3CB-22B9C76DB5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FB3929-917C-4849-A781-9E2D39ED8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2019-05-31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0F1C07-5944-454A-9160-FF77C2BA1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CAB498-EEE6-4378-B507-E8A8D8BD3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0BCEA-8065-4A0E-8EA6-60F3C3D6559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26100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A9A9F-44B2-43D4-BD6D-111982B37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FBC178-D975-4037-AB21-094DED87DF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37E256-BD54-4295-8340-1E61E1AA74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7C605E-9FBA-4955-A481-F5E475986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2019-05-31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6D3E05-0B16-4CAD-87A5-34D9AE548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D8738C-0856-4B1B-8D1D-BB0C623CF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0BCEA-8065-4A0E-8EA6-60F3C3D6559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45342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8000">
              <a:schemeClr val="accent6">
                <a:lumMod val="60000"/>
                <a:lumOff val="40000"/>
                <a:alpha val="41000"/>
              </a:schemeClr>
            </a:gs>
            <a:gs pos="84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3D3B32-C630-4313-96A1-250D1D390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A1942E-2DCE-4BBA-A9C8-CF0DCAD31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3DB7B9-6164-4EA4-B6DC-56E7571EC6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CA"/>
              <a:t>2019-05-31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F0F765-996D-4DC7-B1C4-80380E58E9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038955-84E0-4E14-9F3C-4BA62C9E50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0BCEA-8065-4A0E-8EA6-60F3C3D6559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0603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mailto:47Sheppard.ocj.family.trialcoordinator@ontario.ca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omplexfamilylaw.com/Perkins-March-27.pdf" TargetMode="External"/><Relationship Id="rId13" Type="http://schemas.openxmlformats.org/officeDocument/2006/relationships/hyperlink" Target="http://canlii.ca/t/j63dm" TargetMode="External"/><Relationship Id="rId18" Type="http://schemas.openxmlformats.org/officeDocument/2006/relationships/hyperlink" Target="http://canlii.ca/t/j63st" TargetMode="External"/><Relationship Id="rId3" Type="http://schemas.openxmlformats.org/officeDocument/2006/relationships/hyperlink" Target="https://urldefense.com/v3/__http:/canlii.ca/t/j614r__;!!GFN0sa3rsbfR8OLyAw!O7DEQVawk11OpolQpyjIZhmsCl8b-tjrIYuKBpIJm6uZgMGY5HUJJKZc1odA02Zo6iS_Fzo$" TargetMode="External"/><Relationship Id="rId7" Type="http://schemas.openxmlformats.org/officeDocument/2006/relationships/hyperlink" Target="https://www.complexfamilylaw.com/Zee-v-Quon.pdf" TargetMode="External"/><Relationship Id="rId12" Type="http://schemas.openxmlformats.org/officeDocument/2006/relationships/hyperlink" Target="http://canlii.ca/t/j63dd" TargetMode="External"/><Relationship Id="rId17" Type="http://schemas.openxmlformats.org/officeDocument/2006/relationships/hyperlink" Target="http://canlii.ca/t/j64qt" TargetMode="External"/><Relationship Id="rId2" Type="http://schemas.openxmlformats.org/officeDocument/2006/relationships/hyperlink" Target="http://canlii.ca/t/j5xxp" TargetMode="External"/><Relationship Id="rId16" Type="http://schemas.openxmlformats.org/officeDocument/2006/relationships/hyperlink" Target="http://canlii.ca/t/j646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anlii.ca/t/j61x6" TargetMode="External"/><Relationship Id="rId11" Type="http://schemas.openxmlformats.org/officeDocument/2006/relationships/hyperlink" Target="http://canlii.ca/t/j63dj" TargetMode="External"/><Relationship Id="rId5" Type="http://schemas.openxmlformats.org/officeDocument/2006/relationships/hyperlink" Target="https://www.complexfamilylaw.com/Chrisjohn-v-Hillier.pdf" TargetMode="External"/><Relationship Id="rId15" Type="http://schemas.openxmlformats.org/officeDocument/2006/relationships/hyperlink" Target="http://canlii.ca/t/j63d2" TargetMode="External"/><Relationship Id="rId10" Type="http://schemas.openxmlformats.org/officeDocument/2006/relationships/hyperlink" Target="https://www.complexfamilylaw.com/HADLEY-v-HADLEY.pdf" TargetMode="External"/><Relationship Id="rId4" Type="http://schemas.openxmlformats.org/officeDocument/2006/relationships/hyperlink" Target="http://canlii.ca/t/j61cb" TargetMode="External"/><Relationship Id="rId9" Type="http://schemas.openxmlformats.org/officeDocument/2006/relationships/hyperlink" Target="http://canlii.ca/t/j63rz" TargetMode="External"/><Relationship Id="rId14" Type="http://schemas.openxmlformats.org/officeDocument/2006/relationships/hyperlink" Target="http://canlii.ca/t/j61xb" TargetMode="Externa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hyperlink" Target="http://canlii.ca/t/j63dk" TargetMode="External"/><Relationship Id="rId3" Type="http://schemas.openxmlformats.org/officeDocument/2006/relationships/hyperlink" Target="http://canlii.ca/t/j60nf" TargetMode="External"/><Relationship Id="rId7" Type="http://schemas.openxmlformats.org/officeDocument/2006/relationships/hyperlink" Target="http://canlii.ca/t/j6463" TargetMode="External"/><Relationship Id="rId2" Type="http://schemas.openxmlformats.org/officeDocument/2006/relationships/hyperlink" Target="http://canlii.ca/t/j60jj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omplexfamilylaw.com/SCRC1287.pdf" TargetMode="External"/><Relationship Id="rId5" Type="http://schemas.openxmlformats.org/officeDocument/2006/relationships/hyperlink" Target="http://canlii.ca/t/j61c9" TargetMode="External"/><Relationship Id="rId10" Type="http://schemas.openxmlformats.org/officeDocument/2006/relationships/hyperlink" Target="http://canlii.ca/t/j63rt" TargetMode="External"/><Relationship Id="rId4" Type="http://schemas.openxmlformats.org/officeDocument/2006/relationships/hyperlink" Target="https://www.complexfamilylaw.com/Douglas2020.pdf" TargetMode="External"/><Relationship Id="rId9" Type="http://schemas.openxmlformats.org/officeDocument/2006/relationships/hyperlink" Target="http://canlii.ca/t/j6462" TargetMode="Externa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canlii.ca/t/j60jj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canlii.ca/t/j60jj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://canlii.ca/t/j60jj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canlii.ca/t/j60jj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northyorkharvest.com/gene-c-colman/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://canlii.ca/t/j60jj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://canlii.ca/t/j60jj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afccontario.ca/wp-content/uploads/2020/03/Skuce-v-Skuce-3-26-2020.pdf" TargetMode="External"/><Relationship Id="rId2" Type="http://schemas.openxmlformats.org/officeDocument/2006/relationships/hyperlink" Target="https://urldefense.com/v3/__http:/canlii.ca/t/j614r__;!!GFN0sa3rsbfR8OLyAw!O7DEQVawk11OpolQpyjIZhmsCl8b-tjrIYuKBpIJm6uZgMGY5HUJJKZc1odA02Zo6iS_Fzo$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://canlii.ca/t/j63dm" TargetMode="External"/><Relationship Id="rId2" Type="http://schemas.openxmlformats.org/officeDocument/2006/relationships/hyperlink" Target="http://canlii.ca/t/j63dd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mplexfamilylaw.com/blog/2020/03/covid-19-and-how-to-navigate-parenting-schedules-in-the-crisis.shtml" TargetMode="Externa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mplexfamilylaw.com/COVID-19-ONTARIO-FAMILY-LAW-NEW-CHALLENGES-NEW-SOLUTIONS.shtml" TargetMode="Externa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egalaid.on.ca/news/changes-to-summary-legal-advice-services-at-legal-aid-ontario-due-to-covid-19-pandemic/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ndlegalhelp.ca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mplexfamilylaw.com/Our-Team/" TargetMode="Externa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stepstojustice.ca/covid-19-family-law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hyperlink" Target="https://northyorkharvest.com/gene-c-colman/" TargetMode="Externa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hyperlink" Target="https://northyorkharvest.com/gene-c-colman/" TargetMode="Externa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hyperlink" Target="https://northyorkharvest.com/gene-c-colman/" TargetMode="Externa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hyperlink" Target="https://northyorkharvest.com/gene-c-colman/" TargetMode="External"/><Relationship Id="rId2" Type="http://schemas.openxmlformats.org/officeDocument/2006/relationships/hyperlink" Target="mailto:gene@complexfamilylaw.com" TargetMode="Externa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mplexfamilylaw.com/Events.shtml" TargetMode="Externa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northyorkharvest.com/gene-c-colman/" TargetMode="External"/><Relationship Id="rId2" Type="http://schemas.openxmlformats.org/officeDocument/2006/relationships/hyperlink" Target="mailto:reception@complexfamilylaw.co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lexfamilylaw.com/" TargetMode="External"/><Relationship Id="rId2" Type="http://schemas.openxmlformats.org/officeDocument/2006/relationships/hyperlink" Target="mailto:robert@complexfamilylaw.co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0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97A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8EABF7-373A-4BE3-BC05-A314B882D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We will start the webinar shortly. </a:t>
            </a:r>
            <a:br>
              <a:rPr lang="en-US" sz="36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br>
              <a:rPr lang="en-US" sz="36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US" sz="36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Thanks for joining in.</a:t>
            </a:r>
          </a:p>
        </p:txBody>
      </p:sp>
      <p:sp>
        <p:nvSpPr>
          <p:cNvPr id="13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FE924F04-C5B3-442D-A41D-6CBAC0FF2EB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93" r="-2" b="20668"/>
          <a:stretch/>
        </p:blipFill>
        <p:spPr bwMode="auto">
          <a:xfrm>
            <a:off x="976251" y="942538"/>
            <a:ext cx="7163222" cy="4808332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3590F2-EF48-4A9E-B407-C540B2608A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457200">
              <a:spcAft>
                <a:spcPts val="600"/>
              </a:spcAft>
            </a:pPr>
            <a:r>
              <a:rPr lang="en-US" dirty="0">
                <a:solidFill>
                  <a:srgbClr val="FFFFFF"/>
                </a:solidFill>
              </a:rPr>
              <a:t>2020-04-02</a:t>
            </a:r>
          </a:p>
          <a:p>
            <a:pPr defTabSz="457200">
              <a:spcAft>
                <a:spcPts val="60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E2BBC1-F056-4A55-B707-DE9EDC501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457200">
              <a:spcAft>
                <a:spcPts val="600"/>
              </a:spcAft>
            </a:pPr>
            <a:fld id="{12D0BCEA-8065-4A0E-8EA6-60F3C3D6559E}" type="slidenum">
              <a:rPr lang="en-US">
                <a:solidFill>
                  <a:srgbClr val="FFFFFF"/>
                </a:solidFill>
              </a:rPr>
              <a:pPr defTabSz="457200">
                <a:spcAft>
                  <a:spcPts val="600"/>
                </a:spcAft>
              </a:pPr>
              <a:t>1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494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5803"/>
            <a:ext cx="10515600" cy="1189354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1: INTRODUCTION</a:t>
            </a:r>
            <a:br>
              <a:rPr lang="en-US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/>
          </a:bodyPr>
          <a:lstStyle/>
          <a:p>
            <a:r>
              <a:rPr lang="en-CA" sz="2400" b="1" dirty="0">
                <a:latin typeface="Arial" panose="020B0604020202020204" pitchFamily="34" charset="0"/>
                <a:cs typeface="Arial" panose="020B0604020202020204" pitchFamily="34" charset="0"/>
              </a:rPr>
              <a:t>In Part 4 – </a:t>
            </a:r>
          </a:p>
          <a:p>
            <a:pPr marL="0" indent="0">
              <a:buNone/>
            </a:pPr>
            <a:r>
              <a:rPr lang="en-CA" b="1" dirty="0"/>
              <a:t>CHARTING A PATH FORWARD – WHAT NOW?</a:t>
            </a:r>
          </a:p>
          <a:p>
            <a:pPr lvl="1"/>
            <a:r>
              <a:rPr lang="en-CA" dirty="0"/>
              <a:t>“How do we address the situation where Parent “A” refuses to return or send the child to Parent “B” AND </a:t>
            </a:r>
            <a:endParaRPr lang="en-US" sz="2000" dirty="0"/>
          </a:p>
          <a:p>
            <a:pPr lvl="1"/>
            <a:r>
              <a:rPr lang="en-CA" dirty="0"/>
              <a:t>In what manner should we all be conducting ourselves?</a:t>
            </a:r>
            <a:endParaRPr lang="en-US" sz="2000" dirty="0"/>
          </a:p>
          <a:p>
            <a:pPr marL="0" indent="0">
              <a:buNone/>
            </a:pPr>
            <a:endParaRPr lang="en-C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47441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5803"/>
            <a:ext cx="10515600" cy="1189354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1: INTRODUCTION</a:t>
            </a:r>
            <a:br>
              <a:rPr lang="en-US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/>
          </a:bodyPr>
          <a:lstStyle/>
          <a:p>
            <a:r>
              <a:rPr lang="en-CA" sz="2400" b="1" dirty="0">
                <a:latin typeface="Arial" panose="020B0604020202020204" pitchFamily="34" charset="0"/>
                <a:cs typeface="Arial" panose="020B0604020202020204" pitchFamily="34" charset="0"/>
              </a:rPr>
              <a:t>In Part 5 – </a:t>
            </a:r>
          </a:p>
          <a:p>
            <a:pPr marL="0" indent="0">
              <a:buNone/>
            </a:pPr>
            <a:endParaRPr lang="en-CA" b="1" dirty="0"/>
          </a:p>
          <a:p>
            <a:pPr marL="0" indent="0">
              <a:buNone/>
            </a:pPr>
            <a:endParaRPr lang="en-CA" b="1" dirty="0"/>
          </a:p>
          <a:p>
            <a:pPr marL="0" indent="0">
              <a:buNone/>
            </a:pPr>
            <a:r>
              <a:rPr lang="en-CA" b="1" dirty="0"/>
              <a:t>CONCLUSIONS AND QUESTIONS</a:t>
            </a:r>
            <a:endParaRPr lang="en-US" dirty="0"/>
          </a:p>
          <a:p>
            <a:pPr marL="0" indent="0">
              <a:buNone/>
            </a:pPr>
            <a:endParaRPr lang="en-C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88860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5803"/>
            <a:ext cx="10515600" cy="1189354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2: YOUR CONCERNS</a:t>
            </a:r>
            <a:br>
              <a:rPr lang="en-US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/>
          </a:bodyPr>
          <a:lstStyle/>
          <a:p>
            <a:pPr>
              <a:spcAft>
                <a:spcPts val="2400"/>
              </a:spcAft>
            </a:pPr>
            <a:r>
              <a:rPr lang="en-CA" sz="2400" b="1" dirty="0">
                <a:latin typeface="Arial" panose="020B0604020202020204" pitchFamily="34" charset="0"/>
                <a:cs typeface="Arial" panose="020B0604020202020204" pitchFamily="34" charset="0"/>
              </a:rPr>
              <a:t>As of yesterday, Ontario officially had 2,793 confirmed COVID-19 cases with 53 deaths.</a:t>
            </a:r>
          </a:p>
          <a:p>
            <a:pPr>
              <a:spcAft>
                <a:spcPts val="2400"/>
              </a:spcAft>
            </a:pPr>
            <a:r>
              <a:rPr lang="en-CA" sz="2400" b="1" dirty="0">
                <a:latin typeface="Arial" panose="020B0604020202020204" pitchFamily="34" charset="0"/>
                <a:cs typeface="Arial" panose="020B0604020202020204" pitchFamily="34" charset="0"/>
              </a:rPr>
              <a:t>Social Distancing</a:t>
            </a:r>
          </a:p>
          <a:p>
            <a:pPr>
              <a:spcAft>
                <a:spcPts val="2400"/>
              </a:spcAft>
            </a:pPr>
            <a:r>
              <a:rPr lang="en-CA" sz="2400" b="1" dirty="0">
                <a:latin typeface="Arial" panose="020B0604020202020204" pitchFamily="34" charset="0"/>
                <a:cs typeface="Arial" panose="020B0604020202020204" pitchFamily="34" charset="0"/>
              </a:rPr>
              <a:t>Flatten the curve</a:t>
            </a:r>
          </a:p>
          <a:p>
            <a:pPr>
              <a:spcAft>
                <a:spcPts val="2400"/>
              </a:spcAft>
            </a:pPr>
            <a:r>
              <a:rPr lang="en-CA" sz="2400" b="1" dirty="0">
                <a:latin typeface="Arial" panose="020B0604020202020204" pitchFamily="34" charset="0"/>
                <a:cs typeface="Arial" panose="020B0604020202020204" pitchFamily="34" charset="0"/>
              </a:rPr>
              <a:t>Lawyers = Essential Service (True!  Not a joke.)</a:t>
            </a:r>
          </a:p>
          <a:p>
            <a:endParaRPr lang="en-C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C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89365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5803"/>
            <a:ext cx="10515600" cy="1189354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2: YOUR CONCERNS</a:t>
            </a:r>
            <a:br>
              <a:rPr lang="en-US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/>
          </a:bodyPr>
          <a:lstStyle/>
          <a:p>
            <a:pPr>
              <a:spcAft>
                <a:spcPts val="3600"/>
              </a:spcAft>
            </a:pPr>
            <a:r>
              <a:rPr lang="en-CA" sz="2400" b="1" dirty="0">
                <a:latin typeface="Arial" panose="020B0604020202020204" pitchFamily="34" charset="0"/>
                <a:cs typeface="Arial" panose="020B0604020202020204" pitchFamily="34" charset="0"/>
              </a:rPr>
              <a:t>Parents raising concerns</a:t>
            </a:r>
          </a:p>
          <a:p>
            <a:pPr>
              <a:spcAft>
                <a:spcPts val="3600"/>
              </a:spcAft>
            </a:pPr>
            <a:r>
              <a:rPr lang="en-CA" sz="2400" b="1" dirty="0">
                <a:latin typeface="Arial" panose="020B0604020202020204" pitchFamily="34" charset="0"/>
                <a:cs typeface="Arial" panose="020B0604020202020204" pitchFamily="34" charset="0"/>
              </a:rPr>
              <a:t>Worries re effect of virus on parenting time</a:t>
            </a:r>
          </a:p>
          <a:p>
            <a:pPr>
              <a:spcAft>
                <a:spcPts val="3600"/>
              </a:spcAft>
            </a:pPr>
            <a:r>
              <a:rPr lang="en-CA" sz="2400" b="1" dirty="0">
                <a:latin typeface="Arial" panose="020B0604020202020204" pitchFamily="34" charset="0"/>
                <a:cs typeface="Arial" panose="020B0604020202020204" pitchFamily="34" charset="0"/>
              </a:rPr>
              <a:t>Courts hearing only “urgent” matters</a:t>
            </a:r>
          </a:p>
          <a:p>
            <a:pPr>
              <a:spcAft>
                <a:spcPts val="3600"/>
              </a:spcAft>
            </a:pPr>
            <a:r>
              <a:rPr lang="en-CA" sz="2400" b="1" dirty="0">
                <a:latin typeface="Arial" panose="020B0604020202020204" pitchFamily="34" charset="0"/>
                <a:cs typeface="Arial" panose="020B0604020202020204" pitchFamily="34" charset="0"/>
              </a:rPr>
              <a:t>We are listening.</a:t>
            </a:r>
          </a:p>
          <a:p>
            <a:pPr marL="0" indent="0">
              <a:buNone/>
            </a:pPr>
            <a:endParaRPr lang="en-C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942098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5803"/>
            <a:ext cx="10515600" cy="1189354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2: YOUR CONCERNS</a:t>
            </a:r>
            <a:br>
              <a:rPr lang="en-US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3600"/>
              </a:spcAft>
              <a:buNone/>
            </a:pPr>
            <a:r>
              <a:rPr lang="en-CA" sz="2400" b="1" dirty="0">
                <a:latin typeface="Arial" panose="020B0604020202020204" pitchFamily="34" charset="0"/>
                <a:cs typeface="Arial" panose="020B0604020202020204" pitchFamily="34" charset="0"/>
              </a:rPr>
              <a:t>PARENTING TIME</a:t>
            </a:r>
          </a:p>
          <a:p>
            <a:pPr>
              <a:spcAft>
                <a:spcPts val="3600"/>
              </a:spcAft>
            </a:pPr>
            <a:r>
              <a:rPr lang="en-CA" sz="2400" b="1" dirty="0">
                <a:latin typeface="Arial" panose="020B0604020202020204" pitchFamily="34" charset="0"/>
                <a:cs typeface="Arial" panose="020B0604020202020204" pitchFamily="34" charset="0"/>
              </a:rPr>
              <a:t>If we agree?  Don’t agree?</a:t>
            </a:r>
          </a:p>
          <a:p>
            <a:pPr>
              <a:spcAft>
                <a:spcPts val="3600"/>
              </a:spcAft>
            </a:pPr>
            <a:r>
              <a:rPr lang="en-CA" sz="2400" b="1" dirty="0">
                <a:latin typeface="Arial" panose="020B0604020202020204" pitchFamily="34" charset="0"/>
                <a:cs typeface="Arial" panose="020B0604020202020204" pitchFamily="34" charset="0"/>
              </a:rPr>
              <a:t>Self isolating.  Still send child?</a:t>
            </a:r>
          </a:p>
          <a:p>
            <a:pPr>
              <a:spcAft>
                <a:spcPts val="3600"/>
              </a:spcAft>
            </a:pPr>
            <a:r>
              <a:rPr lang="en-CA" sz="2400" b="1" dirty="0">
                <a:latin typeface="Arial" panose="020B0604020202020204" pitchFamily="34" charset="0"/>
                <a:cs typeface="Arial" panose="020B0604020202020204" pitchFamily="34" charset="0"/>
              </a:rPr>
              <a:t>Former partner’s hygiene?</a:t>
            </a:r>
          </a:p>
          <a:p>
            <a:pPr marL="0" indent="0">
              <a:buNone/>
            </a:pPr>
            <a:endParaRPr lang="en-C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921491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5803"/>
            <a:ext cx="10515600" cy="1189354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2: YOUR CONCERNS</a:t>
            </a:r>
            <a:br>
              <a:rPr lang="en-US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3600"/>
              </a:spcAft>
              <a:buNone/>
            </a:pPr>
            <a:r>
              <a:rPr lang="en-CA" sz="2400" b="1" dirty="0">
                <a:latin typeface="Arial" panose="020B0604020202020204" pitchFamily="34" charset="0"/>
                <a:cs typeface="Arial" panose="020B0604020202020204" pitchFamily="34" charset="0"/>
              </a:rPr>
              <a:t>PARENTING TIME</a:t>
            </a:r>
          </a:p>
          <a:p>
            <a:pPr>
              <a:spcAft>
                <a:spcPts val="3600"/>
              </a:spcAft>
            </a:pPr>
            <a:r>
              <a:rPr lang="en-CA" sz="2400" b="1" dirty="0">
                <a:latin typeface="Arial" panose="020B0604020202020204" pitchFamily="34" charset="0"/>
                <a:cs typeface="Arial" panose="020B0604020202020204" pitchFamily="34" charset="0"/>
              </a:rPr>
              <a:t>Schools closed.  Follow existing schedule?</a:t>
            </a:r>
          </a:p>
          <a:p>
            <a:pPr>
              <a:spcAft>
                <a:spcPts val="3600"/>
              </a:spcAft>
            </a:pPr>
            <a:r>
              <a:rPr lang="en-CA" sz="2400" b="1" dirty="0">
                <a:latin typeface="Arial" panose="020B0604020202020204" pitchFamily="34" charset="0"/>
                <a:cs typeface="Arial" panose="020B0604020202020204" pitchFamily="34" charset="0"/>
              </a:rPr>
              <a:t>Make up time?</a:t>
            </a:r>
          </a:p>
          <a:p>
            <a:pPr>
              <a:spcAft>
                <a:spcPts val="3600"/>
              </a:spcAft>
            </a:pPr>
            <a:r>
              <a:rPr lang="en-CA" sz="2400" b="1" dirty="0">
                <a:latin typeface="Arial" panose="020B0604020202020204" pitchFamily="34" charset="0"/>
                <a:cs typeface="Arial" panose="020B0604020202020204" pitchFamily="34" charset="0"/>
              </a:rPr>
              <a:t>Dump kids at grandparents?  Now what?</a:t>
            </a:r>
          </a:p>
          <a:p>
            <a:pPr marL="0" indent="0">
              <a:buNone/>
            </a:pPr>
            <a:endParaRPr lang="en-C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844128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5803"/>
            <a:ext cx="10515600" cy="1189354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2: YOUR CONCERNS</a:t>
            </a:r>
            <a:br>
              <a:rPr lang="en-US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3600"/>
              </a:spcAft>
              <a:buNone/>
            </a:pPr>
            <a:r>
              <a:rPr lang="en-CA" sz="2400" b="1" dirty="0">
                <a:latin typeface="Arial" panose="020B0604020202020204" pitchFamily="34" charset="0"/>
                <a:cs typeface="Arial" panose="020B0604020202020204" pitchFamily="34" charset="0"/>
              </a:rPr>
              <a:t>PARENTING TIME</a:t>
            </a:r>
          </a:p>
          <a:p>
            <a:pPr>
              <a:spcAft>
                <a:spcPts val="3600"/>
              </a:spcAft>
            </a:pPr>
            <a:r>
              <a:rPr lang="en-CA" sz="2400" b="1" dirty="0">
                <a:latin typeface="Arial" panose="020B0604020202020204" pitchFamily="34" charset="0"/>
                <a:cs typeface="Arial" panose="020B0604020202020204" pitchFamily="34" charset="0"/>
              </a:rPr>
              <a:t>Self isolating in your home. Still transfer kids?</a:t>
            </a:r>
          </a:p>
          <a:p>
            <a:pPr>
              <a:spcAft>
                <a:spcPts val="3600"/>
              </a:spcAft>
            </a:pPr>
            <a:r>
              <a:rPr lang="en-CA" sz="2400" b="1" dirty="0">
                <a:latin typeface="Arial" panose="020B0604020202020204" pitchFamily="34" charset="0"/>
                <a:cs typeface="Arial" panose="020B0604020202020204" pitchFamily="34" charset="0"/>
              </a:rPr>
              <a:t>Parent blocking communication?</a:t>
            </a:r>
          </a:p>
          <a:p>
            <a:pPr>
              <a:spcAft>
                <a:spcPts val="3600"/>
              </a:spcAft>
            </a:pPr>
            <a:r>
              <a:rPr lang="en-CA" sz="2400" b="1">
                <a:latin typeface="Arial" panose="020B0604020202020204" pitchFamily="34" charset="0"/>
                <a:cs typeface="Arial" panose="020B0604020202020204" pitchFamily="34" charset="0"/>
              </a:rPr>
              <a:t>Grandparent contact?</a:t>
            </a:r>
            <a:endParaRPr lang="en-C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C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416174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5803"/>
            <a:ext cx="10515600" cy="1189354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2: YOUR CONCERNS</a:t>
            </a:r>
            <a:br>
              <a:rPr lang="en-US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3600"/>
              </a:spcAft>
              <a:buNone/>
            </a:pPr>
            <a:r>
              <a:rPr lang="en-CA" sz="2400" b="1" dirty="0">
                <a:latin typeface="Arial" panose="020B0604020202020204" pitchFamily="34" charset="0"/>
                <a:cs typeface="Arial" panose="020B0604020202020204" pitchFamily="34" charset="0"/>
              </a:rPr>
              <a:t>PARENTING TIME</a:t>
            </a:r>
          </a:p>
          <a:p>
            <a:pPr>
              <a:spcAft>
                <a:spcPts val="3600"/>
              </a:spcAft>
            </a:pPr>
            <a:r>
              <a:rPr lang="en-CA" sz="2400" b="1" dirty="0">
                <a:latin typeface="Arial" panose="020B0604020202020204" pitchFamily="34" charset="0"/>
                <a:cs typeface="Arial" panose="020B0604020202020204" pitchFamily="34" charset="0"/>
              </a:rPr>
              <a:t>Travel complications where self isolating?</a:t>
            </a:r>
          </a:p>
          <a:p>
            <a:pPr>
              <a:spcAft>
                <a:spcPts val="3600"/>
              </a:spcAft>
            </a:pPr>
            <a:r>
              <a:rPr lang="en-CA" sz="2400" b="1" dirty="0">
                <a:latin typeface="Arial" panose="020B0604020202020204" pitchFamily="34" charset="0"/>
                <a:cs typeface="Arial" panose="020B0604020202020204" pitchFamily="34" charset="0"/>
              </a:rPr>
              <a:t>Visit to the USA for non custodial parent’s family?</a:t>
            </a:r>
          </a:p>
          <a:p>
            <a:pPr>
              <a:spcAft>
                <a:spcPts val="3600"/>
              </a:spcAft>
            </a:pPr>
            <a:endParaRPr lang="en-C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C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549249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5803"/>
            <a:ext cx="10515600" cy="1189354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2: YOUR CONCERNS</a:t>
            </a:r>
            <a:br>
              <a:rPr lang="en-US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3600"/>
              </a:spcAft>
              <a:buNone/>
            </a:pPr>
            <a:r>
              <a:rPr lang="en-CA" b="1" dirty="0"/>
              <a:t>PARENT WITH COVID SYMPTOMS </a:t>
            </a:r>
            <a:endParaRPr lang="en-US" dirty="0"/>
          </a:p>
          <a:p>
            <a:pPr>
              <a:spcAft>
                <a:spcPts val="3600"/>
              </a:spcAft>
            </a:pPr>
            <a:r>
              <a:rPr lang="en-CA" sz="2400" b="1" dirty="0">
                <a:latin typeface="Arial" panose="020B0604020202020204" pitchFamily="34" charset="0"/>
                <a:cs typeface="Arial" panose="020B0604020202020204" pitchFamily="34" charset="0"/>
              </a:rPr>
              <a:t>Front line worker with symptoms?</a:t>
            </a:r>
          </a:p>
          <a:p>
            <a:pPr>
              <a:spcAft>
                <a:spcPts val="3600"/>
              </a:spcAft>
            </a:pPr>
            <a:r>
              <a:rPr lang="en-CA" sz="2400" b="1" dirty="0">
                <a:latin typeface="Arial" panose="020B0604020202020204" pitchFamily="34" charset="0"/>
                <a:cs typeface="Arial" panose="020B0604020202020204" pitchFamily="34" charset="0"/>
              </a:rPr>
              <a:t>I am showing symptoms now.  Make up time later?</a:t>
            </a:r>
          </a:p>
          <a:p>
            <a:pPr>
              <a:spcAft>
                <a:spcPts val="3600"/>
              </a:spcAft>
            </a:pPr>
            <a:endParaRPr lang="en-C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C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18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134146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5803"/>
            <a:ext cx="10515600" cy="1189354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2: YOUR CONCERNS</a:t>
            </a:r>
            <a:br>
              <a:rPr lang="en-US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spcAft>
                <a:spcPts val="3600"/>
              </a:spcAft>
              <a:buNone/>
            </a:pPr>
            <a:r>
              <a:rPr lang="en-US" b="1" dirty="0"/>
              <a:t>CHILDREN’S AID SOCIETY</a:t>
            </a:r>
            <a:endParaRPr lang="en-US" dirty="0"/>
          </a:p>
          <a:p>
            <a:pPr>
              <a:spcAft>
                <a:spcPts val="3600"/>
              </a:spcAft>
            </a:pPr>
            <a:r>
              <a:rPr lang="en-CA" sz="2400" b="1" dirty="0">
                <a:latin typeface="Arial" panose="020B0604020202020204" pitchFamily="34" charset="0"/>
                <a:cs typeface="Arial" panose="020B0604020202020204" pitchFamily="34" charset="0"/>
              </a:rPr>
              <a:t>CAS stopped all person visits.  Now what?</a:t>
            </a:r>
          </a:p>
          <a:p>
            <a:pPr>
              <a:spcAft>
                <a:spcPts val="3600"/>
              </a:spcAft>
            </a:pPr>
            <a:r>
              <a:rPr lang="en-CA" sz="2400" b="1" dirty="0">
                <a:latin typeface="Arial" panose="020B0604020202020204" pitchFamily="34" charset="0"/>
                <a:cs typeface="Arial" panose="020B0604020202020204" pitchFamily="34" charset="0"/>
              </a:rPr>
              <a:t>Status quo?</a:t>
            </a:r>
          </a:p>
          <a:p>
            <a:pPr>
              <a:spcAft>
                <a:spcPts val="3600"/>
              </a:spcAft>
            </a:pPr>
            <a:r>
              <a:rPr lang="en-CA" sz="2400" b="1" dirty="0">
                <a:latin typeface="Arial" panose="020B0604020202020204" pitchFamily="34" charset="0"/>
                <a:cs typeface="Arial" panose="020B0604020202020204" pitchFamily="34" charset="0"/>
              </a:rPr>
              <a:t>Severe reduction on communications.  Effect on inter-sibling and relationships?</a:t>
            </a:r>
          </a:p>
          <a:p>
            <a:pPr>
              <a:spcAft>
                <a:spcPts val="3600"/>
              </a:spcAft>
            </a:pPr>
            <a:endParaRPr lang="en-C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C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19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54464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02CF65-9EA0-4C96-9CAC-788EB37636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963877"/>
            <a:ext cx="3494362" cy="4930246"/>
          </a:xfrm>
        </p:spPr>
        <p:txBody>
          <a:bodyPr vert="horz" lIns="91440" tIns="45720" rIns="91440" bIns="45720" rtlCol="0" anchor="t">
            <a:normAutofit/>
          </a:bodyPr>
          <a:lstStyle/>
          <a:p>
            <a:br>
              <a:rPr lang="en-US" sz="2800" dirty="0">
                <a:solidFill>
                  <a:srgbClr val="454545"/>
                </a:solidFill>
                <a:latin typeface="heebo"/>
              </a:rPr>
            </a:br>
            <a:r>
              <a:rPr lang="en-US" sz="5400" b="1" i="1" dirty="0"/>
              <a:t>In  support of the North York Harvest Food Bank</a:t>
            </a:r>
            <a:endParaRPr lang="en-US" sz="5400" kern="12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B61451DC-08AD-47FE-88D4-3BC940F74B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49199" y="944081"/>
            <a:ext cx="6504602" cy="4930246"/>
          </a:xfr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/>
          <a:p>
            <a:pPr algn="l"/>
            <a:endParaRPr lang="en-US" b="1" dirty="0"/>
          </a:p>
          <a:p>
            <a:r>
              <a:rPr lang="en-US" b="1" dirty="0">
                <a:solidFill>
                  <a:schemeClr val="tx1"/>
                </a:solidFill>
              </a:rPr>
              <a:t>COVID - 19: (S)HE WON'T (RETURN) (SEND) </a:t>
            </a:r>
          </a:p>
          <a:p>
            <a:r>
              <a:rPr lang="en-US" b="1" dirty="0">
                <a:solidFill>
                  <a:schemeClr val="tx1"/>
                </a:solidFill>
              </a:rPr>
              <a:t>THE KIDS. WHAT SHOULD I DO?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tx1"/>
              </a:solidFill>
            </a:endParaRPr>
          </a:p>
          <a:p>
            <a:r>
              <a:rPr lang="en-CA" b="1" dirty="0">
                <a:solidFill>
                  <a:schemeClr val="tx1"/>
                </a:solidFill>
              </a:rPr>
              <a:t>April 2, 2020</a:t>
            </a:r>
          </a:p>
          <a:p>
            <a:r>
              <a:rPr lang="en-CA" dirty="0">
                <a:solidFill>
                  <a:schemeClr val="tx1"/>
                </a:solidFill>
              </a:rPr>
              <a:t> </a:t>
            </a:r>
            <a:r>
              <a:rPr lang="en-CA" sz="2200" b="1" dirty="0">
                <a:solidFill>
                  <a:schemeClr val="tx1"/>
                </a:solidFill>
              </a:rPr>
              <a:t>Gene C. Colman, B.A., LL.B</a:t>
            </a:r>
            <a:r>
              <a:rPr lang="en-CA" sz="2200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034071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5803"/>
            <a:ext cx="10515600" cy="1189354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2: YOUR CONCERNS</a:t>
            </a:r>
            <a:br>
              <a:rPr lang="en-US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3600"/>
              </a:spcAft>
              <a:buNone/>
            </a:pPr>
            <a:r>
              <a:rPr lang="en-US" b="1" dirty="0"/>
              <a:t>CHILD AND SPOUSAL SUPPORT</a:t>
            </a:r>
          </a:p>
          <a:p>
            <a:pPr>
              <a:spcAft>
                <a:spcPts val="3600"/>
              </a:spcAft>
            </a:pPr>
            <a:r>
              <a:rPr lang="en-CA" sz="2400" b="1" dirty="0">
                <a:latin typeface="Arial" panose="020B0604020202020204" pitchFamily="34" charset="0"/>
                <a:cs typeface="Arial" panose="020B0604020202020204" pitchFamily="34" charset="0"/>
              </a:rPr>
              <a:t>Out of work.  No money.  Pay support?</a:t>
            </a:r>
          </a:p>
          <a:p>
            <a:pPr>
              <a:spcAft>
                <a:spcPts val="3600"/>
              </a:spcAft>
            </a:pPr>
            <a:r>
              <a:rPr lang="en-CA" sz="2400" b="1" dirty="0">
                <a:latin typeface="Arial" panose="020B0604020202020204" pitchFamily="34" charset="0"/>
                <a:cs typeface="Arial" panose="020B0604020202020204" pitchFamily="34" charset="0"/>
              </a:rPr>
              <a:t>FRO suspending my driver’s license.  What can I do?</a:t>
            </a:r>
          </a:p>
          <a:p>
            <a:pPr>
              <a:spcAft>
                <a:spcPts val="3600"/>
              </a:spcAft>
            </a:pPr>
            <a:endParaRPr lang="en-C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C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20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206931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5803"/>
            <a:ext cx="10515600" cy="1189354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3: LEGAL EDICTS &amp; PRINCIPLES</a:t>
            </a:r>
            <a:br>
              <a:rPr lang="en-US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/>
          </a:bodyPr>
          <a:lstStyle/>
          <a:p>
            <a:pPr lvl="0"/>
            <a:endParaRPr lang="en-CA" dirty="0"/>
          </a:p>
          <a:p>
            <a:pPr lvl="0"/>
            <a:endParaRPr lang="en-CA" dirty="0"/>
          </a:p>
          <a:p>
            <a:pPr lvl="0"/>
            <a:r>
              <a:rPr lang="en-CA" dirty="0"/>
              <a:t>COURT DIRECTIVES  (1) Ont. SCJ and (2) Ont. OCJ</a:t>
            </a:r>
            <a:endParaRPr lang="en-US" dirty="0"/>
          </a:p>
          <a:p>
            <a:pPr lvl="0"/>
            <a:r>
              <a:rPr lang="en-CA" dirty="0"/>
              <a:t>CASES THAT HAVE BEEN DECIDED AND REPORTED</a:t>
            </a:r>
            <a:endParaRPr lang="en-US" dirty="0"/>
          </a:p>
          <a:p>
            <a:pPr>
              <a:spcAft>
                <a:spcPts val="3600"/>
              </a:spcAft>
            </a:pPr>
            <a:endParaRPr lang="en-C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C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21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040836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5803"/>
            <a:ext cx="10515600" cy="1189354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3: LEGAL EDICTS &amp; PRINCIPLES</a:t>
            </a:r>
            <a:br>
              <a:rPr lang="en-CA" b="1" dirty="0"/>
            </a:br>
            <a:br>
              <a:rPr lang="en-US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b="1" dirty="0"/>
              <a:t>PART 3A: COURT DIRECTIVES</a:t>
            </a:r>
            <a:endParaRPr lang="en-US" dirty="0"/>
          </a:p>
          <a:p>
            <a:pPr marL="0" indent="0" algn="ctr">
              <a:buNone/>
            </a:pPr>
            <a:r>
              <a:rPr lang="en-CA" b="1" dirty="0"/>
              <a:t>SUPERIOR COURT OF JUSTICE NOTICE PUBLISHED MARCH 15</a:t>
            </a:r>
            <a:endParaRPr lang="en-US" dirty="0"/>
          </a:p>
          <a:p>
            <a:pPr lvl="0"/>
            <a:r>
              <a:rPr lang="en-CA" dirty="0"/>
              <a:t>SUSPENSION</a:t>
            </a:r>
          </a:p>
          <a:p>
            <a:pPr lvl="0"/>
            <a:r>
              <a:rPr lang="en-CA" dirty="0"/>
              <a:t>ADJOURNED</a:t>
            </a:r>
          </a:p>
          <a:p>
            <a:pPr lvl="0"/>
            <a:r>
              <a:rPr lang="en-CA" dirty="0"/>
              <a:t>URGENT MATTERS</a:t>
            </a:r>
          </a:p>
          <a:p>
            <a:pPr lvl="0"/>
            <a:endParaRPr lang="en-CA" dirty="0"/>
          </a:p>
          <a:p>
            <a:pPr>
              <a:spcAft>
                <a:spcPts val="3600"/>
              </a:spcAft>
            </a:pPr>
            <a:endParaRPr lang="en-C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C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22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05595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5803"/>
            <a:ext cx="10515600" cy="1189354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3: LEGAL EDICTS &amp; PRINCIPLES</a:t>
            </a:r>
            <a:br>
              <a:rPr lang="en-CA" b="1" dirty="0"/>
            </a:br>
            <a:br>
              <a:rPr lang="en-US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b="1" dirty="0"/>
              <a:t>PART 3A: COURT DIRECTIVES</a:t>
            </a:r>
            <a:endParaRPr lang="en-US" dirty="0"/>
          </a:p>
          <a:p>
            <a:pPr marL="0" indent="0" algn="ctr">
              <a:buNone/>
            </a:pPr>
            <a:r>
              <a:rPr lang="en-CA" b="1" dirty="0"/>
              <a:t>SUPERIOR COURT OF JUSTICE NOTICE PUBLISHED MARCH 15</a:t>
            </a:r>
          </a:p>
          <a:p>
            <a:pPr marL="0" indent="0" algn="ctr">
              <a:buNone/>
            </a:pPr>
            <a:endParaRPr lang="en-US" dirty="0"/>
          </a:p>
          <a:p>
            <a:pPr lvl="0"/>
            <a:r>
              <a:rPr lang="en-CA" dirty="0"/>
              <a:t>APPLICATION TO FAMILY LAW</a:t>
            </a:r>
          </a:p>
          <a:p>
            <a:pPr lvl="0"/>
            <a:endParaRPr lang="en-CA" dirty="0"/>
          </a:p>
          <a:p>
            <a:pPr>
              <a:spcAft>
                <a:spcPts val="3600"/>
              </a:spcAft>
            </a:pPr>
            <a:endParaRPr lang="en-C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C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23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568369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5803"/>
            <a:ext cx="10515600" cy="1189354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3: LEGAL EDICTS &amp; PRINCIPLES</a:t>
            </a:r>
            <a:br>
              <a:rPr lang="en-CA" b="1" dirty="0"/>
            </a:br>
            <a:br>
              <a:rPr lang="en-US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b="1" dirty="0"/>
              <a:t>PART 3A: COURT DIRECTIVES</a:t>
            </a:r>
            <a:endParaRPr lang="en-US" dirty="0"/>
          </a:p>
          <a:p>
            <a:pPr marL="0" indent="0" algn="ctr">
              <a:buNone/>
            </a:pPr>
            <a:r>
              <a:rPr lang="en-CA" sz="1200" b="1" dirty="0"/>
              <a:t>SUPERIOR COURT OF JUSTICE NOTICE PUBLISHED MARCH 15 – Application to Family Law</a:t>
            </a:r>
          </a:p>
          <a:p>
            <a:pPr lvl="0"/>
            <a:r>
              <a:rPr lang="en-CA" dirty="0"/>
              <a:t>Only </a:t>
            </a:r>
            <a:r>
              <a:rPr lang="en-CA" b="1" dirty="0"/>
              <a:t>urgent</a:t>
            </a:r>
            <a:r>
              <a:rPr lang="en-CA" dirty="0"/>
              <a:t> family law events… including:</a:t>
            </a:r>
          </a:p>
          <a:p>
            <a:r>
              <a:rPr lang="en-CA" b="1" i="1" dirty="0"/>
              <a:t>requests for urgent relief relating to the safety of a child or parent (e.g., a restraining order, other restrictions on contact between the parties or a party and a child</a:t>
            </a:r>
            <a:r>
              <a:rPr lang="en-CA" dirty="0"/>
              <a:t>, or exclusive possession of the home);</a:t>
            </a:r>
            <a:endParaRPr lang="en-US" dirty="0"/>
          </a:p>
          <a:p>
            <a:pPr lvl="0"/>
            <a:endParaRPr lang="en-CA" dirty="0"/>
          </a:p>
          <a:p>
            <a:pPr lvl="0"/>
            <a:endParaRPr lang="en-CA" dirty="0"/>
          </a:p>
          <a:p>
            <a:pPr>
              <a:spcAft>
                <a:spcPts val="3600"/>
              </a:spcAft>
            </a:pPr>
            <a:endParaRPr lang="en-C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C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24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70203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5803"/>
            <a:ext cx="10515600" cy="1189354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3: LEGAL EDICTS &amp; PRINCIPLES</a:t>
            </a:r>
            <a:br>
              <a:rPr lang="en-CA" b="1" dirty="0"/>
            </a:br>
            <a:br>
              <a:rPr lang="en-US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b="1" dirty="0"/>
              <a:t>PART 3A: COURT DIRECTIVES</a:t>
            </a:r>
            <a:endParaRPr lang="en-US" dirty="0"/>
          </a:p>
          <a:p>
            <a:pPr marL="0" indent="0" algn="ctr">
              <a:buNone/>
            </a:pPr>
            <a:r>
              <a:rPr lang="en-CA" sz="1200" b="1" dirty="0"/>
              <a:t>SUPERIOR COURT OF JUSTICE NOTICE PUBLISHED MARCH 15 – Application to Family Law</a:t>
            </a:r>
          </a:p>
          <a:p>
            <a:pPr marL="0" indent="0" algn="ctr">
              <a:buNone/>
            </a:pPr>
            <a:endParaRPr lang="en-CA" sz="1200" b="1" dirty="0"/>
          </a:p>
          <a:p>
            <a:pPr marL="0" indent="0" algn="ctr">
              <a:buNone/>
            </a:pPr>
            <a:endParaRPr lang="en-CA" sz="1200" b="1" dirty="0"/>
          </a:p>
          <a:p>
            <a:pPr lvl="1"/>
            <a:r>
              <a:rPr lang="en-CA" sz="2800" dirty="0"/>
              <a:t>urgent issues that must be determined relating to the well-being of a child including essential medical decisions or </a:t>
            </a:r>
            <a:r>
              <a:rPr lang="en-CA" sz="2800" b="1" i="1" dirty="0"/>
              <a:t>issues relating to the wrongful removal or retention of a child</a:t>
            </a:r>
            <a:r>
              <a:rPr lang="en-CA" sz="2800" dirty="0"/>
              <a:t>;</a:t>
            </a:r>
            <a:endParaRPr lang="en-US" sz="2800" dirty="0"/>
          </a:p>
          <a:p>
            <a:pPr lvl="0"/>
            <a:endParaRPr lang="en-CA" dirty="0"/>
          </a:p>
          <a:p>
            <a:pPr lvl="0"/>
            <a:endParaRPr lang="en-CA" dirty="0"/>
          </a:p>
          <a:p>
            <a:pPr>
              <a:spcAft>
                <a:spcPts val="3600"/>
              </a:spcAft>
            </a:pPr>
            <a:endParaRPr lang="en-C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C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25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50126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5803"/>
            <a:ext cx="10515600" cy="1189354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3: LEGAL EDICTS &amp; PRINCIPLES</a:t>
            </a:r>
            <a:br>
              <a:rPr lang="en-CA" b="1" dirty="0"/>
            </a:br>
            <a:br>
              <a:rPr lang="en-US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b="1" dirty="0"/>
              <a:t>PART 3A: COURT DIRECTIVES</a:t>
            </a:r>
            <a:endParaRPr lang="en-US" dirty="0"/>
          </a:p>
          <a:p>
            <a:pPr marL="0" indent="0" algn="ctr">
              <a:buNone/>
            </a:pPr>
            <a:r>
              <a:rPr lang="en-CA" sz="1200" b="1" dirty="0"/>
              <a:t>SUPERIOR COURT OF JUSTICE NOTICE PUBLISHED MARCH 15 – Application to Family Law</a:t>
            </a:r>
          </a:p>
          <a:p>
            <a:pPr marL="0" indent="0" algn="ctr">
              <a:buNone/>
            </a:pPr>
            <a:endParaRPr lang="en-CA" sz="1200" b="1" dirty="0"/>
          </a:p>
          <a:p>
            <a:pPr marL="0" indent="0" algn="ctr">
              <a:buNone/>
            </a:pPr>
            <a:endParaRPr lang="en-CA" sz="1200" b="1" dirty="0"/>
          </a:p>
          <a:p>
            <a:pPr lvl="1"/>
            <a:r>
              <a:rPr lang="en-CA" sz="2800" dirty="0"/>
              <a:t>dire issues regarding the parties’ financial circumstances including for example the need for a non-depletion order;</a:t>
            </a:r>
            <a:endParaRPr lang="en-US" sz="2800" dirty="0"/>
          </a:p>
          <a:p>
            <a:pPr lvl="0"/>
            <a:endParaRPr lang="en-CA" dirty="0"/>
          </a:p>
          <a:p>
            <a:pPr lvl="0"/>
            <a:endParaRPr lang="en-CA" dirty="0"/>
          </a:p>
          <a:p>
            <a:pPr>
              <a:spcAft>
                <a:spcPts val="3600"/>
              </a:spcAft>
            </a:pPr>
            <a:endParaRPr lang="en-C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C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26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015630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5803"/>
            <a:ext cx="10515600" cy="1189354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3: LEGAL EDICTS &amp; PRINCIPLES</a:t>
            </a:r>
            <a:br>
              <a:rPr lang="en-CA" b="1" dirty="0"/>
            </a:br>
            <a:br>
              <a:rPr lang="en-US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CA" b="1" dirty="0"/>
              <a:t>PART 3A: COURT DIRECTIVES</a:t>
            </a:r>
            <a:endParaRPr lang="en-US" dirty="0"/>
          </a:p>
          <a:p>
            <a:pPr marL="0" indent="0" algn="ctr">
              <a:buNone/>
            </a:pPr>
            <a:r>
              <a:rPr lang="en-CA" sz="1200" b="1" dirty="0"/>
              <a:t>SUPERIOR COURT OF JUSTICE NOTICE PUBLISHED MARCH 15 – Application to Family Law</a:t>
            </a:r>
          </a:p>
          <a:p>
            <a:pPr marL="0" indent="0" algn="ctr">
              <a:buNone/>
            </a:pPr>
            <a:endParaRPr lang="en-CA" sz="1200" b="1" dirty="0"/>
          </a:p>
          <a:p>
            <a:r>
              <a:rPr lang="en-CA" sz="3000" dirty="0"/>
              <a:t>dire issues regarding the parties’ financial circumstances including for example the need for a non-depletion order;</a:t>
            </a:r>
          </a:p>
          <a:p>
            <a:pPr marL="0" indent="0">
              <a:buNone/>
            </a:pPr>
            <a:endParaRPr lang="en-US" sz="3000" dirty="0"/>
          </a:p>
          <a:p>
            <a:r>
              <a:rPr lang="en-CA" sz="3000" dirty="0"/>
              <a:t>in a child protection case, all urgent or statutorily mandated events including the initial hearing after a child has been brought to a place of safety, and any other urgent motions or hearings.</a:t>
            </a:r>
            <a:endParaRPr lang="en-US" sz="3000" dirty="0"/>
          </a:p>
          <a:p>
            <a:pPr lvl="0"/>
            <a:endParaRPr lang="en-CA" dirty="0"/>
          </a:p>
          <a:p>
            <a:pPr lvl="0"/>
            <a:endParaRPr lang="en-CA" dirty="0"/>
          </a:p>
          <a:p>
            <a:pPr>
              <a:spcAft>
                <a:spcPts val="3600"/>
              </a:spcAft>
            </a:pPr>
            <a:endParaRPr lang="en-C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C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27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185639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5803"/>
            <a:ext cx="10515600" cy="1189354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3: LEGAL EDICTS &amp; PRINCIPLES</a:t>
            </a:r>
            <a:br>
              <a:rPr lang="en-CA" b="1" dirty="0"/>
            </a:br>
            <a:br>
              <a:rPr lang="en-US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b="1" dirty="0"/>
              <a:t>PART 3A: COURT DIRECTIVES</a:t>
            </a:r>
            <a:endParaRPr lang="en-US" dirty="0"/>
          </a:p>
          <a:p>
            <a:pPr marL="0" indent="0" algn="ctr">
              <a:buNone/>
            </a:pPr>
            <a:endParaRPr lang="en-CA" sz="1200" b="1" dirty="0"/>
          </a:p>
          <a:p>
            <a:pPr lvl="0"/>
            <a:r>
              <a:rPr lang="en-CA" b="1" dirty="0"/>
              <a:t>March 27 Memo to the Profession from the Chief Justice - FUTURE DEVELOPMENTS</a:t>
            </a:r>
            <a:endParaRPr lang="en-US" sz="2400" dirty="0"/>
          </a:p>
          <a:p>
            <a:pPr lvl="1"/>
            <a:r>
              <a:rPr lang="en-CA" sz="2800" dirty="0"/>
              <a:t>… the scope of events that may be heard remotely by the Superior Court of Justice </a:t>
            </a:r>
            <a:r>
              <a:rPr lang="en-CA" sz="2800" b="1" i="1" dirty="0"/>
              <a:t>will expand</a:t>
            </a:r>
            <a:r>
              <a:rPr lang="en-CA" sz="2800" dirty="0"/>
              <a:t>, effective April 6, 2020.</a:t>
            </a:r>
            <a:endParaRPr lang="en-US" sz="2800" dirty="0"/>
          </a:p>
          <a:p>
            <a:pPr lvl="0"/>
            <a:endParaRPr lang="en-CA" dirty="0"/>
          </a:p>
          <a:p>
            <a:pPr lvl="0"/>
            <a:endParaRPr lang="en-CA" dirty="0"/>
          </a:p>
          <a:p>
            <a:pPr>
              <a:spcAft>
                <a:spcPts val="3600"/>
              </a:spcAft>
            </a:pPr>
            <a:endParaRPr lang="en-C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C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28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810829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5803"/>
            <a:ext cx="10515600" cy="1189354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3: LEGAL EDICTS &amp; PRINCIPLES</a:t>
            </a:r>
            <a:br>
              <a:rPr lang="en-CA" b="1" dirty="0"/>
            </a:br>
            <a:br>
              <a:rPr lang="en-US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b="1" dirty="0"/>
              <a:t>PART 3A: COURT DIRECTIVES</a:t>
            </a:r>
            <a:endParaRPr lang="en-US" dirty="0"/>
          </a:p>
          <a:p>
            <a:pPr marL="0" indent="0" algn="ctr">
              <a:buNone/>
            </a:pPr>
            <a:r>
              <a:rPr lang="en-CA" b="1" dirty="0"/>
              <a:t>ONTARIO COURT OF JUSTICE NOTICE </a:t>
            </a:r>
          </a:p>
          <a:p>
            <a:pPr marL="0" indent="0" algn="ctr">
              <a:buNone/>
            </a:pPr>
            <a:r>
              <a:rPr lang="en-CA" b="1" dirty="0"/>
              <a:t>UPDATED MARCH 28</a:t>
            </a:r>
            <a:endParaRPr lang="en-US" dirty="0"/>
          </a:p>
          <a:p>
            <a:r>
              <a:rPr lang="en-CA" dirty="0"/>
              <a:t>all urgent criminal and all </a:t>
            </a:r>
            <a:r>
              <a:rPr lang="en-CA" b="1" dirty="0"/>
              <a:t>urgent</a:t>
            </a:r>
            <a:r>
              <a:rPr lang="en-CA" dirty="0"/>
              <a:t> family proceedings will be conducted by telephone and/or video conferencing</a:t>
            </a:r>
            <a:endParaRPr lang="en-CA" sz="1200" b="1" dirty="0"/>
          </a:p>
          <a:p>
            <a:pPr lvl="0"/>
            <a:r>
              <a:rPr lang="en-CA" dirty="0"/>
              <a:t>Judicial officials will remain available to preside over: …. </a:t>
            </a:r>
            <a:r>
              <a:rPr lang="en-CA" b="1" dirty="0"/>
              <a:t>Urgent</a:t>
            </a:r>
            <a:r>
              <a:rPr lang="en-CA" dirty="0"/>
              <a:t> family proceedings</a:t>
            </a:r>
          </a:p>
          <a:p>
            <a:pPr lvl="0"/>
            <a:endParaRPr lang="en-CA" dirty="0"/>
          </a:p>
          <a:p>
            <a:pPr>
              <a:spcAft>
                <a:spcPts val="3600"/>
              </a:spcAft>
            </a:pPr>
            <a:endParaRPr lang="en-C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C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29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21731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5803"/>
            <a:ext cx="10515600" cy="1189354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b="1" dirty="0"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/>
          </a:bodyPr>
          <a:lstStyle/>
          <a:p>
            <a:r>
              <a:rPr lang="en-CA" b="1" dirty="0"/>
              <a:t>PART 1: INTRODUCTION</a:t>
            </a:r>
            <a:endParaRPr lang="en-US" dirty="0"/>
          </a:p>
          <a:p>
            <a:pPr lvl="0"/>
            <a:r>
              <a:rPr lang="en-CA" b="1" dirty="0"/>
              <a:t>PART 2: YOUR CONCERNS</a:t>
            </a:r>
            <a:endParaRPr lang="en-US" dirty="0"/>
          </a:p>
          <a:p>
            <a:r>
              <a:rPr lang="en-CA" b="1" dirty="0"/>
              <a:t>PART 3: COURT EDICTS &amp; CASE LAW PRINCIPLES</a:t>
            </a:r>
            <a:endParaRPr lang="en-US" dirty="0"/>
          </a:p>
          <a:p>
            <a:r>
              <a:rPr lang="en-CA" b="1" dirty="0"/>
              <a:t>PART 4: CHARTING A PATH FORWARD – WHAT NOW?</a:t>
            </a:r>
          </a:p>
          <a:p>
            <a:r>
              <a:rPr lang="en-CA" b="1" dirty="0"/>
              <a:t>PART 5: CONCLUSIONS AND QUESTIONS</a:t>
            </a:r>
            <a:endParaRPr lang="en-US" dirty="0"/>
          </a:p>
          <a:p>
            <a:endParaRPr lang="en-C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187430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5803"/>
            <a:ext cx="10515600" cy="1189354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3: LEGAL EDICTS &amp; PRINCIPLES</a:t>
            </a:r>
            <a:br>
              <a:rPr lang="en-CA" b="1" dirty="0"/>
            </a:br>
            <a:br>
              <a:rPr lang="en-US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CA" b="1" dirty="0"/>
              <a:t>PART 3A: COURT DIRECTIVES</a:t>
            </a:r>
            <a:endParaRPr lang="en-US" dirty="0"/>
          </a:p>
          <a:p>
            <a:pPr marL="0" indent="0" algn="ctr">
              <a:buNone/>
            </a:pPr>
            <a:r>
              <a:rPr lang="en-CA" b="1" dirty="0"/>
              <a:t>ANOTHER NOTICE FROM THE OCJ </a:t>
            </a:r>
          </a:p>
          <a:p>
            <a:pPr marL="0" indent="0">
              <a:buNone/>
            </a:pPr>
            <a:r>
              <a:rPr lang="en-CA" b="1" dirty="0"/>
              <a:t>MARCH 28 - TYPES OF MATTERS DEEMED TO BE URGENT.  These include:</a:t>
            </a:r>
            <a:endParaRPr lang="en-US" b="1" dirty="0"/>
          </a:p>
          <a:p>
            <a:pPr lvl="0"/>
            <a:r>
              <a:rPr lang="en-CA" i="1" dirty="0"/>
              <a:t>Child, Youth and Family Services Act</a:t>
            </a:r>
          </a:p>
          <a:p>
            <a:pPr lvl="0"/>
            <a:r>
              <a:rPr lang="en-CA" dirty="0"/>
              <a:t>Domestic matters</a:t>
            </a:r>
          </a:p>
          <a:p>
            <a:pPr lvl="0"/>
            <a:r>
              <a:rPr lang="en-CA" i="1" dirty="0"/>
              <a:t>Family Responsibility and Support Arrears Enforcement Act</a:t>
            </a:r>
            <a:endParaRPr lang="en-CA" dirty="0"/>
          </a:p>
          <a:p>
            <a:pPr>
              <a:spcAft>
                <a:spcPts val="3600"/>
              </a:spcAft>
            </a:pPr>
            <a:endParaRPr lang="en-C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C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30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341374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5803"/>
            <a:ext cx="10515600" cy="1189354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3: LEGAL EDICTS &amp; PRINCIPLES</a:t>
            </a:r>
            <a:br>
              <a:rPr lang="en-CA" b="1" dirty="0"/>
            </a:br>
            <a:br>
              <a:rPr lang="en-US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b="1" dirty="0"/>
              <a:t>PART 3A: COURT DIRECTIVES</a:t>
            </a:r>
            <a:endParaRPr lang="en-US" dirty="0"/>
          </a:p>
          <a:p>
            <a:pPr marL="0" indent="0" algn="ctr">
              <a:buNone/>
            </a:pPr>
            <a:r>
              <a:rPr lang="en-CA" b="1" dirty="0"/>
              <a:t>ANOTHER NOTICE FROM THE OCJ </a:t>
            </a:r>
          </a:p>
          <a:p>
            <a:pPr marL="0" indent="0">
              <a:buNone/>
            </a:pPr>
            <a:r>
              <a:rPr lang="en-CA" b="1" dirty="0"/>
              <a:t>MARCH 28 - TYPES OF MATTERS DEEMED TO BE URGENT.  </a:t>
            </a:r>
          </a:p>
          <a:p>
            <a:pPr marL="0" indent="0" algn="ctr">
              <a:buNone/>
            </a:pPr>
            <a:r>
              <a:rPr lang="en-CA" sz="3600" b="1" dirty="0"/>
              <a:t>ONE MORE HURDLE TO OVERCOME</a:t>
            </a:r>
          </a:p>
          <a:p>
            <a:pPr marL="0" indent="0">
              <a:buNone/>
            </a:pPr>
            <a:r>
              <a:rPr lang="en-CA" dirty="0"/>
              <a:t>Requests for an urgent domestic family hearing will be determined by a judge.</a:t>
            </a:r>
            <a:r>
              <a:rPr lang="en-CA" sz="3600" b="1" dirty="0"/>
              <a:t> </a:t>
            </a:r>
            <a:endParaRPr lang="en-C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31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979467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5803"/>
            <a:ext cx="10515600" cy="1189354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3: LEGAL EDICTS &amp; PRINCIPLES</a:t>
            </a:r>
            <a:br>
              <a:rPr lang="en-CA" b="1" dirty="0"/>
            </a:br>
            <a:br>
              <a:rPr lang="en-US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b="1" dirty="0"/>
              <a:t>PART 3A: COURT DIRECTIVES</a:t>
            </a:r>
          </a:p>
          <a:p>
            <a:pPr marL="0" indent="0" algn="ctr">
              <a:buNone/>
            </a:pPr>
            <a:r>
              <a:rPr lang="en-CA" sz="2400" b="1" dirty="0"/>
              <a:t>Direction from Administrative Judge, Justice R. Zysman at Ontario Court of Justice, 47 Sheppard Ave. East, Toronto,  March 27</a:t>
            </a:r>
            <a:endParaRPr lang="en-US" sz="2400" dirty="0"/>
          </a:p>
          <a:p>
            <a:pPr marL="0" indent="0">
              <a:buNone/>
            </a:pPr>
            <a:r>
              <a:rPr lang="en-US" dirty="0"/>
              <a:t>Filing at this address:</a:t>
            </a:r>
          </a:p>
          <a:p>
            <a:pPr marL="0" indent="0" algn="ctr">
              <a:buNone/>
            </a:pPr>
            <a:r>
              <a:rPr lang="en-US" dirty="0"/>
              <a:t> </a:t>
            </a:r>
            <a:r>
              <a:rPr lang="en-CA" sz="2400" u="sng" dirty="0">
                <a:hlinkClick r:id="rId2"/>
              </a:rPr>
              <a:t>47Sheppard.ocj.family.trialcoordinator@ontario.ca</a:t>
            </a:r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32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271791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288521" y="381403"/>
            <a:ext cx="2200313" cy="3342508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952" y="1204108"/>
            <a:ext cx="2669406" cy="1781175"/>
          </a:xfrm>
        </p:spPr>
        <p:txBody>
          <a:bodyPr>
            <a:normAutofit/>
          </a:bodyPr>
          <a:lstStyle/>
          <a:p>
            <a:br>
              <a:rPr lang="en-US" sz="10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0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10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0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0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1000" b="1">
                <a:solidFill>
                  <a:srgbClr val="FFFFFF"/>
                </a:solidFill>
              </a:rPr>
              <a:t>PART 3: LEGAL EDICTS &amp; PRINCIPLES</a:t>
            </a:r>
            <a:br>
              <a:rPr lang="en-CA" sz="1000" b="1">
                <a:solidFill>
                  <a:srgbClr val="FFFFFF"/>
                </a:solidFill>
              </a:rPr>
            </a:br>
            <a:r>
              <a:rPr lang="en-CA" sz="1000" b="1">
                <a:solidFill>
                  <a:srgbClr val="FFFFFF"/>
                </a:solidFill>
              </a:rPr>
              <a:t>3B: CASES THAT HAVE BEEN DECIDED AND REPORTED</a:t>
            </a:r>
            <a:br>
              <a:rPr lang="en-US" sz="1000">
                <a:solidFill>
                  <a:srgbClr val="FFFFFF"/>
                </a:solidFill>
              </a:rPr>
            </a:br>
            <a:br>
              <a:rPr lang="en-US" sz="10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0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sz="1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6951" y="3355130"/>
            <a:ext cx="2669407" cy="2427333"/>
          </a:xfrm>
        </p:spPr>
        <p:txBody>
          <a:bodyPr>
            <a:normAutofit/>
          </a:bodyPr>
          <a:lstStyle/>
          <a:p>
            <a:r>
              <a:rPr lang="en-CA" sz="1600" b="1" dirty="0"/>
              <a:t>CASE LIST SO FAR</a:t>
            </a:r>
            <a:endParaRPr lang="en-US" sz="1600" dirty="0"/>
          </a:p>
          <a:p>
            <a:pPr marL="0" indent="0">
              <a:buNone/>
            </a:pPr>
            <a:r>
              <a:rPr lang="en-CA" sz="1600" b="1" dirty="0"/>
              <a:t>See list at Colman website with hyperlinks</a:t>
            </a:r>
          </a:p>
          <a:p>
            <a:pPr marL="0" indent="0">
              <a:buNone/>
            </a:pPr>
            <a:r>
              <a:rPr lang="en-US" sz="1600" b="1" dirty="0"/>
              <a:t>CASES WHERE COURT FOUND URGENCY AND MOTION ALLOWED TO PROCEED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66950" y="6356350"/>
            <a:ext cx="2614449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A7AC4614-7F59-4733-8421-BBD51C61330F}" type="datetime3">
              <a:rPr lang="en-CA">
                <a:solidFill>
                  <a:prstClr val="black">
                    <a:tint val="75000"/>
                  </a:prstClr>
                </a:solidFill>
              </a:rPr>
              <a:pPr>
                <a:spcAft>
                  <a:spcPts val="600"/>
                </a:spcAft>
              </a:pPr>
              <a:t>8 March 2022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25100" y="6356350"/>
            <a:ext cx="10287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12D0BCEA-8065-4A0E-8EA6-60F3C3D6559E}" type="slidenum">
              <a:rPr lang="en-CA">
                <a:solidFill>
                  <a:prstClr val="black">
                    <a:tint val="75000"/>
                  </a:prstClr>
                </a:solidFill>
              </a:rPr>
              <a:pPr>
                <a:spcAft>
                  <a:spcPts val="600"/>
                </a:spcAft>
              </a:pPr>
              <a:t>33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805ECFD-EB5C-4C36-AABC-10CA0435C3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8791251"/>
              </p:ext>
            </p:extLst>
          </p:nvPr>
        </p:nvGraphicFramePr>
        <p:xfrm>
          <a:off x="4662102" y="1368587"/>
          <a:ext cx="6892699" cy="3856118"/>
        </p:xfrm>
        <a:graphic>
          <a:graphicData uri="http://schemas.openxmlformats.org/drawingml/2006/table">
            <a:tbl>
              <a:tblPr/>
              <a:tblGrid>
                <a:gridCol w="966788">
                  <a:extLst>
                    <a:ext uri="{9D8B030D-6E8A-4147-A177-3AD203B41FA5}">
                      <a16:colId xmlns:a16="http://schemas.microsoft.com/office/drawing/2014/main" val="3052671538"/>
                    </a:ext>
                  </a:extLst>
                </a:gridCol>
                <a:gridCol w="4223046">
                  <a:extLst>
                    <a:ext uri="{9D8B030D-6E8A-4147-A177-3AD203B41FA5}">
                      <a16:colId xmlns:a16="http://schemas.microsoft.com/office/drawing/2014/main" val="3001383262"/>
                    </a:ext>
                  </a:extLst>
                </a:gridCol>
                <a:gridCol w="649047">
                  <a:extLst>
                    <a:ext uri="{9D8B030D-6E8A-4147-A177-3AD203B41FA5}">
                      <a16:colId xmlns:a16="http://schemas.microsoft.com/office/drawing/2014/main" val="3934711570"/>
                    </a:ext>
                  </a:extLst>
                </a:gridCol>
                <a:gridCol w="1053818">
                  <a:extLst>
                    <a:ext uri="{9D8B030D-6E8A-4147-A177-3AD203B41FA5}">
                      <a16:colId xmlns:a16="http://schemas.microsoft.com/office/drawing/2014/main" val="4210753924"/>
                    </a:ext>
                  </a:extLst>
                </a:gridCol>
              </a:tblGrid>
              <a:tr h="210410"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Date</a:t>
                      </a:r>
                      <a:endParaRPr lang="en-US" sz="1100" b="0" dirty="0">
                        <a:solidFill>
                          <a:srgbClr val="454545"/>
                        </a:solidFill>
                        <a:effectLst/>
                        <a:latin typeface="heebo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Citation</a:t>
                      </a:r>
                      <a:endParaRPr lang="en-US" sz="1100" b="0">
                        <a:solidFill>
                          <a:srgbClr val="454545"/>
                        </a:solidFill>
                        <a:effectLst/>
                        <a:latin typeface="heebo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Court</a:t>
                      </a:r>
                      <a:endParaRPr lang="en-US" sz="1100" b="0">
                        <a:solidFill>
                          <a:srgbClr val="454545"/>
                        </a:solidFill>
                        <a:effectLst/>
                        <a:latin typeface="heebo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Justice</a:t>
                      </a:r>
                      <a:endParaRPr lang="en-US" sz="1100" b="0">
                        <a:solidFill>
                          <a:srgbClr val="454545"/>
                        </a:solidFill>
                        <a:effectLst/>
                        <a:latin typeface="heebo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7055824"/>
                  </a:ext>
                </a:extLst>
              </a:tr>
              <a:tr h="210410">
                <a:tc>
                  <a:txBody>
                    <a:bodyPr/>
                    <a:lstStyle/>
                    <a:p>
                      <a:r>
                        <a:rPr lang="en-US" sz="1100" b="0">
                          <a:solidFill>
                            <a:srgbClr val="153F84"/>
                          </a:solidFill>
                          <a:effectLst/>
                          <a:latin typeface="heebo"/>
                        </a:rPr>
                        <a:t>18 March 2020</a:t>
                      </a:r>
                      <a:endParaRPr lang="en-US" sz="1100" b="0">
                        <a:solidFill>
                          <a:srgbClr val="454545"/>
                        </a:solidFill>
                        <a:effectLst/>
                        <a:latin typeface="heebo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i="1">
                          <a:solidFill>
                            <a:srgbClr val="841534"/>
                          </a:solidFill>
                          <a:effectLst/>
                          <a:latin typeface="heebo"/>
                          <a:hlinkClick r:id="rId2"/>
                        </a:rPr>
                        <a:t>Smith v. Sieger</a:t>
                      </a:r>
                      <a:r>
                        <a:rPr lang="en-US" sz="11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, 2020 ONSC 1681, [2020] O.J. No. 1120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Ont. S.C.J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R.P. Kaufman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298107"/>
                  </a:ext>
                </a:extLst>
              </a:tr>
              <a:tr h="197048">
                <a:tc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20 March 2020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i="1" u="sng" kern="1200" dirty="0">
                          <a:solidFill>
                            <a:schemeClr val="tx1"/>
                          </a:solidFill>
                          <a:effectLst/>
                          <a:latin typeface="heebo" pitchFamily="2" charset="-79"/>
                          <a:ea typeface="+mn-ea"/>
                          <a:cs typeface="heebo" pitchFamily="2" charset="-79"/>
                          <a:hlinkClick r:id="rId3"/>
                        </a:rPr>
                        <a:t>C.Y. v. F.R.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heebo" pitchFamily="2" charset="-79"/>
                          <a:ea typeface="+mn-ea"/>
                          <a:cs typeface="heebo" pitchFamily="2" charset="-79"/>
                        </a:rPr>
                        <a:t>, </a:t>
                      </a:r>
                      <a:r>
                        <a:rPr lang="en-US" sz="1100" b="0" dirty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2020 ONSC 1875, [2020] O.J. No. 1280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Ont. S.C.J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J.F. Diamond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460738"/>
                  </a:ext>
                </a:extLst>
              </a:tr>
              <a:tr h="81231">
                <a:tc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26 March 2020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i="1" dirty="0">
                          <a:solidFill>
                            <a:srgbClr val="841534"/>
                          </a:solidFill>
                          <a:effectLst/>
                          <a:latin typeface="heebo"/>
                          <a:hlinkClick r:id="rId4"/>
                        </a:rPr>
                        <a:t>Davis v. </a:t>
                      </a:r>
                      <a:r>
                        <a:rPr lang="en-US" sz="1100" b="0" i="1" dirty="0" err="1">
                          <a:solidFill>
                            <a:srgbClr val="841534"/>
                          </a:solidFill>
                          <a:effectLst/>
                          <a:latin typeface="heebo"/>
                          <a:hlinkClick r:id="rId4"/>
                        </a:rPr>
                        <a:t>Eby</a:t>
                      </a:r>
                      <a:r>
                        <a:rPr lang="en-US" sz="1100" b="0" dirty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, 2020 ONSC 1876, [2020] O.J. No. 1305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Ont. S.C.J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L.M. Walters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078398"/>
                  </a:ext>
                </a:extLst>
              </a:tr>
              <a:tr h="210410">
                <a:tc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26 March 2020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i="1" dirty="0" err="1">
                          <a:solidFill>
                            <a:srgbClr val="841534"/>
                          </a:solidFill>
                          <a:effectLst/>
                          <a:latin typeface="heebo"/>
                          <a:hlinkClick r:id="rId5"/>
                        </a:rPr>
                        <a:t>Chrisjohn</a:t>
                      </a:r>
                      <a:r>
                        <a:rPr lang="en-US" sz="1100" b="0" i="1" dirty="0">
                          <a:solidFill>
                            <a:srgbClr val="841534"/>
                          </a:solidFill>
                          <a:effectLst/>
                          <a:latin typeface="heebo"/>
                          <a:hlinkClick r:id="rId5"/>
                        </a:rPr>
                        <a:t> v. Hillier</a:t>
                      </a:r>
                      <a:r>
                        <a:rPr lang="en-US" sz="1100" b="0" i="1" dirty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, </a:t>
                      </a:r>
                      <a:r>
                        <a:rPr lang="en-US" sz="1100" b="0" dirty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Court File No. F1098/18, London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Ont. S.C.J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V. </a:t>
                      </a:r>
                      <a:r>
                        <a:rPr lang="en-US" sz="1100" b="0" dirty="0" err="1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Mitrow</a:t>
                      </a:r>
                      <a:endParaRPr lang="en-US" sz="1100" b="0" dirty="0">
                        <a:solidFill>
                          <a:srgbClr val="454545"/>
                        </a:solidFill>
                        <a:effectLst/>
                        <a:latin typeface="heebo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436700"/>
                  </a:ext>
                </a:extLst>
              </a:tr>
              <a:tr h="210410">
                <a:tc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26 March 2020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i="1">
                          <a:solidFill>
                            <a:srgbClr val="841534"/>
                          </a:solidFill>
                          <a:effectLst/>
                          <a:latin typeface="heebo"/>
                          <a:hlinkClick r:id="rId6"/>
                        </a:rPr>
                        <a:t>Le v. Norris</a:t>
                      </a:r>
                      <a:r>
                        <a:rPr lang="fr-FR" sz="1100" b="0" i="1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, </a:t>
                      </a:r>
                      <a:r>
                        <a:rPr lang="fr-FR" sz="11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2020 ONSC 1932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Ont. S.C.J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C.J. </a:t>
                      </a:r>
                      <a:r>
                        <a:rPr lang="en-US" sz="1100" b="0" dirty="0" err="1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Conlan</a:t>
                      </a:r>
                      <a:endParaRPr lang="en-US" sz="1100" b="0" dirty="0">
                        <a:solidFill>
                          <a:srgbClr val="454545"/>
                        </a:solidFill>
                        <a:effectLst/>
                        <a:latin typeface="heebo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5543102"/>
                  </a:ext>
                </a:extLst>
              </a:tr>
              <a:tr h="210410">
                <a:tc>
                  <a:txBody>
                    <a:bodyPr/>
                    <a:lstStyle/>
                    <a:p>
                      <a:r>
                        <a:rPr lang="en-US" sz="11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27 March 2020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i="1">
                          <a:solidFill>
                            <a:srgbClr val="841534"/>
                          </a:solidFill>
                          <a:effectLst/>
                          <a:latin typeface="heebo"/>
                          <a:hlinkClick r:id="rId7"/>
                        </a:rPr>
                        <a:t>Zee v. Quon</a:t>
                      </a:r>
                      <a:r>
                        <a:rPr lang="en-US" sz="11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, Court File No. FS-16-412436, Toronto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Ont. S.C.J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E.L. </a:t>
                      </a:r>
                      <a:r>
                        <a:rPr lang="en-US" sz="1100" b="0" dirty="0" err="1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Nakonechny</a:t>
                      </a:r>
                      <a:endParaRPr lang="en-US" sz="1100" b="0" dirty="0">
                        <a:solidFill>
                          <a:srgbClr val="454545"/>
                        </a:solidFill>
                        <a:effectLst/>
                        <a:latin typeface="heebo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3102894"/>
                  </a:ext>
                </a:extLst>
              </a:tr>
              <a:tr h="210410">
                <a:tc>
                  <a:txBody>
                    <a:bodyPr/>
                    <a:lstStyle/>
                    <a:p>
                      <a:r>
                        <a:rPr lang="en-US" sz="11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27 March 2020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i="1">
                          <a:solidFill>
                            <a:srgbClr val="841534"/>
                          </a:solidFill>
                          <a:effectLst/>
                          <a:latin typeface="heebo"/>
                          <a:hlinkClick r:id="rId8"/>
                        </a:rPr>
                        <a:t>Perkins v. Macierzynska</a:t>
                      </a:r>
                      <a:r>
                        <a:rPr lang="en-US" sz="11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, Court File No. FC-19-876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Ont. S.C.J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M. Shelston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357365"/>
                  </a:ext>
                </a:extLst>
              </a:tr>
              <a:tr h="210410">
                <a:tc>
                  <a:txBody>
                    <a:bodyPr/>
                    <a:lstStyle/>
                    <a:p>
                      <a:r>
                        <a:rPr lang="en-US" sz="11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27 March 2020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i="1">
                          <a:solidFill>
                            <a:srgbClr val="841534"/>
                          </a:solidFill>
                          <a:effectLst/>
                          <a:latin typeface="heebo"/>
                          <a:hlinkClick r:id="rId9"/>
                        </a:rPr>
                        <a:t>Simcoe Muskoka Child and Youth Family Services v. JH</a:t>
                      </a:r>
                      <a:r>
                        <a:rPr lang="en-US" sz="1100" b="0" i="1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, </a:t>
                      </a:r>
                      <a:r>
                        <a:rPr lang="en-US" sz="11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2020 ONSC 1941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Ont. S.C.J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R.S. Jain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80069"/>
                  </a:ext>
                </a:extLst>
              </a:tr>
              <a:tr h="210410">
                <a:tc>
                  <a:txBody>
                    <a:bodyPr/>
                    <a:lstStyle/>
                    <a:p>
                      <a:r>
                        <a:rPr lang="en-US" sz="11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27 March 2020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i="1">
                          <a:solidFill>
                            <a:srgbClr val="841534"/>
                          </a:solidFill>
                          <a:effectLst/>
                          <a:latin typeface="heebo"/>
                          <a:hlinkClick r:id="rId10"/>
                        </a:rPr>
                        <a:t>Hadley v. Hadley</a:t>
                      </a:r>
                      <a:r>
                        <a:rPr lang="en-US" sz="1100" b="0" i="1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, </a:t>
                      </a:r>
                      <a:r>
                        <a:rPr lang="en-US" sz="11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2020 CarswellOnt 4207, 2020 ONSC 1927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Ont. S.C.J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L. Madsen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3777671"/>
                  </a:ext>
                </a:extLst>
              </a:tr>
              <a:tr h="210410">
                <a:tc>
                  <a:txBody>
                    <a:bodyPr/>
                    <a:lstStyle/>
                    <a:p>
                      <a:r>
                        <a:rPr lang="en-US" sz="11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27 March 2020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100" b="0" i="1">
                          <a:solidFill>
                            <a:srgbClr val="841534"/>
                          </a:solidFill>
                          <a:effectLst/>
                          <a:latin typeface="heebo"/>
                          <a:hlinkClick r:id="rId11"/>
                        </a:rPr>
                        <a:t>S.W-P. v. S.P.,</a:t>
                      </a:r>
                      <a:r>
                        <a:rPr lang="nl-NL" sz="11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 2020 ONSC 1913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Ont. S.C.J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A. Pazaratz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776118"/>
                  </a:ext>
                </a:extLst>
              </a:tr>
              <a:tr h="210410">
                <a:tc>
                  <a:txBody>
                    <a:bodyPr/>
                    <a:lstStyle/>
                    <a:p>
                      <a:r>
                        <a:rPr lang="en-US" sz="11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30 March 2020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i="1">
                          <a:solidFill>
                            <a:srgbClr val="841534"/>
                          </a:solidFill>
                          <a:effectLst/>
                          <a:latin typeface="heebo"/>
                          <a:hlinkClick r:id="rId12"/>
                        </a:rPr>
                        <a:t>L-A.F. v. K.V.S</a:t>
                      </a:r>
                      <a:r>
                        <a:rPr lang="en-US" sz="11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., 2020 ONSC 1914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Ont. S.C.J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A. Pazaratz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256199"/>
                  </a:ext>
                </a:extLst>
              </a:tr>
              <a:tr h="210410">
                <a:tc>
                  <a:txBody>
                    <a:bodyPr/>
                    <a:lstStyle/>
                    <a:p>
                      <a:r>
                        <a:rPr lang="en-US" sz="11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30 March 2020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b="0" i="1">
                          <a:solidFill>
                            <a:srgbClr val="841534"/>
                          </a:solidFill>
                          <a:effectLst/>
                          <a:latin typeface="heebo"/>
                          <a:hlinkClick r:id="rId13"/>
                        </a:rPr>
                        <a:t>Thomas v. Wohleber</a:t>
                      </a:r>
                      <a:r>
                        <a:rPr lang="de-DE" sz="1100" b="0" i="1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, </a:t>
                      </a:r>
                      <a:r>
                        <a:rPr lang="de-DE" sz="11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2020 ONSC 1965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Ont. S.C.J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M. Kurz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4377601"/>
                  </a:ext>
                </a:extLst>
              </a:tr>
              <a:tr h="210410">
                <a:tc>
                  <a:txBody>
                    <a:bodyPr/>
                    <a:lstStyle/>
                    <a:p>
                      <a:r>
                        <a:rPr lang="en-US" sz="11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30 March 2020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i="1">
                          <a:solidFill>
                            <a:srgbClr val="841534"/>
                          </a:solidFill>
                          <a:effectLst/>
                          <a:latin typeface="heebo"/>
                          <a:hlinkClick r:id="rId14"/>
                        </a:rPr>
                        <a:t>Tessier v Rick</a:t>
                      </a:r>
                      <a:r>
                        <a:rPr lang="en-US" sz="11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, 2020 ONSC 1886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Ont. S.C.J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P. MacEachern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586736"/>
                  </a:ext>
                </a:extLst>
              </a:tr>
              <a:tr h="210410">
                <a:tc>
                  <a:txBody>
                    <a:bodyPr/>
                    <a:lstStyle/>
                    <a:p>
                      <a:r>
                        <a:rPr lang="en-US" sz="1100" b="0">
                          <a:solidFill>
                            <a:srgbClr val="153F84"/>
                          </a:solidFill>
                          <a:effectLst/>
                          <a:latin typeface="heebo"/>
                        </a:rPr>
                        <a:t>30 March 2020</a:t>
                      </a:r>
                      <a:endParaRPr lang="en-US" sz="1100" b="0">
                        <a:solidFill>
                          <a:srgbClr val="454545"/>
                        </a:solidFill>
                        <a:effectLst/>
                        <a:latin typeface="heebo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>
                          <a:solidFill>
                            <a:srgbClr val="841534"/>
                          </a:solidFill>
                          <a:effectLst/>
                          <a:latin typeface="heebo"/>
                          <a:hlinkClick r:id="rId15"/>
                        </a:rPr>
                        <a:t>L. B-M. v. M.M</a:t>
                      </a:r>
                      <a:r>
                        <a:rPr lang="en-US" sz="11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., 2020 ONSC 1958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Ont. S.C.J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F. Kiteley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8755695"/>
                  </a:ext>
                </a:extLst>
              </a:tr>
              <a:tr h="210410">
                <a:tc>
                  <a:txBody>
                    <a:bodyPr/>
                    <a:lstStyle/>
                    <a:p>
                      <a:r>
                        <a:rPr lang="en-US" sz="11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31 March 2020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i="1">
                          <a:solidFill>
                            <a:srgbClr val="841534"/>
                          </a:solidFill>
                          <a:effectLst/>
                          <a:latin typeface="heebo"/>
                          <a:hlinkClick r:id="rId16"/>
                        </a:rPr>
                        <a:t>Scharafanowicz v. DeMerchant</a:t>
                      </a:r>
                      <a:r>
                        <a:rPr lang="en-US" sz="1100" b="0">
                          <a:solidFill>
                            <a:srgbClr val="841534"/>
                          </a:solidFill>
                          <a:effectLst/>
                          <a:latin typeface="heebo"/>
                          <a:hlinkClick r:id="rId16"/>
                        </a:rPr>
                        <a:t>,</a:t>
                      </a:r>
                      <a:r>
                        <a:rPr lang="en-US" sz="11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 2020 ONSC 1916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Ont. S.C.J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A. Pazaratz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276909"/>
                  </a:ext>
                </a:extLst>
              </a:tr>
              <a:tr h="210410">
                <a:tc>
                  <a:txBody>
                    <a:bodyPr/>
                    <a:lstStyle/>
                    <a:p>
                      <a:r>
                        <a:rPr lang="en-US" sz="11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31 March 2020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i="1">
                          <a:solidFill>
                            <a:srgbClr val="841534"/>
                          </a:solidFill>
                          <a:effectLst/>
                          <a:latin typeface="heebo"/>
                          <a:hlinkClick r:id="rId17"/>
                        </a:rPr>
                        <a:t>Phipps v. Petts</a:t>
                      </a:r>
                      <a:r>
                        <a:rPr lang="en-US" sz="11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, 2020 ONSC 1999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Ont. S.C.J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L. Madsen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1645278"/>
                  </a:ext>
                </a:extLst>
              </a:tr>
              <a:tr h="210410">
                <a:tc>
                  <a:txBody>
                    <a:bodyPr/>
                    <a:lstStyle/>
                    <a:p>
                      <a:r>
                        <a:rPr lang="en-US" sz="11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31 March 2020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b="0" i="1">
                          <a:solidFill>
                            <a:srgbClr val="841534"/>
                          </a:solidFill>
                          <a:effectLst/>
                          <a:latin typeface="heebo"/>
                          <a:hlinkClick r:id="rId18"/>
                        </a:rPr>
                        <a:t>Placha v. Bennett</a:t>
                      </a:r>
                      <a:r>
                        <a:rPr lang="sv-SE" sz="11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, 2020 ONCJ 164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Ont. C.J.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B. E. Pugsley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70742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92520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288521" y="381403"/>
            <a:ext cx="2200313" cy="3342508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952" y="1204108"/>
            <a:ext cx="2669406" cy="1781175"/>
          </a:xfrm>
        </p:spPr>
        <p:txBody>
          <a:bodyPr>
            <a:normAutofit/>
          </a:bodyPr>
          <a:lstStyle/>
          <a:p>
            <a:br>
              <a:rPr lang="en-US" sz="10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0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10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0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0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1000" b="1">
                <a:solidFill>
                  <a:srgbClr val="FFFFFF"/>
                </a:solidFill>
              </a:rPr>
              <a:t>PART 3: LEGAL EDICTS &amp; PRINCIPLES</a:t>
            </a:r>
            <a:br>
              <a:rPr lang="en-CA" sz="1000" b="1">
                <a:solidFill>
                  <a:srgbClr val="FFFFFF"/>
                </a:solidFill>
              </a:rPr>
            </a:br>
            <a:r>
              <a:rPr lang="en-CA" sz="1000" b="1">
                <a:solidFill>
                  <a:srgbClr val="FFFFFF"/>
                </a:solidFill>
              </a:rPr>
              <a:t>3B: CASES THAT HAVE BEEN DECIDED AND REPORTED</a:t>
            </a:r>
            <a:br>
              <a:rPr lang="en-US" sz="1000">
                <a:solidFill>
                  <a:srgbClr val="FFFFFF"/>
                </a:solidFill>
              </a:rPr>
            </a:br>
            <a:br>
              <a:rPr lang="en-US" sz="10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0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sz="1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6951" y="3355130"/>
            <a:ext cx="2669407" cy="2427333"/>
          </a:xfrm>
        </p:spPr>
        <p:txBody>
          <a:bodyPr>
            <a:normAutofit/>
          </a:bodyPr>
          <a:lstStyle/>
          <a:p>
            <a:r>
              <a:rPr lang="en-CA" sz="1600" b="1" dirty="0"/>
              <a:t>CASE LIST SO FAR</a:t>
            </a:r>
            <a:endParaRPr lang="en-US" sz="1600" dirty="0"/>
          </a:p>
          <a:p>
            <a:pPr marL="0" indent="0">
              <a:buNone/>
            </a:pPr>
            <a:r>
              <a:rPr lang="en-CA" sz="1600" b="1" dirty="0"/>
              <a:t>See list at Colman website with hyperlinks</a:t>
            </a:r>
          </a:p>
          <a:p>
            <a:pPr marL="0" indent="0">
              <a:buNone/>
            </a:pPr>
            <a:r>
              <a:rPr lang="en-US" sz="1600" b="1" dirty="0"/>
              <a:t>CASES WHERE THE COURT DID NOT FIND URGENCY</a:t>
            </a:r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66950" y="6356350"/>
            <a:ext cx="2614449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A7AC4614-7F59-4733-8421-BBD51C61330F}" type="datetime3">
              <a:rPr lang="en-CA">
                <a:solidFill>
                  <a:prstClr val="black">
                    <a:tint val="75000"/>
                  </a:prstClr>
                </a:solidFill>
              </a:rPr>
              <a:pPr>
                <a:spcAft>
                  <a:spcPts val="600"/>
                </a:spcAft>
              </a:pPr>
              <a:t>8 March 2022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25100" y="6356350"/>
            <a:ext cx="10287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12D0BCEA-8065-4A0E-8EA6-60F3C3D6559E}" type="slidenum">
              <a:rPr lang="en-CA">
                <a:solidFill>
                  <a:prstClr val="black">
                    <a:tint val="75000"/>
                  </a:prstClr>
                </a:solidFill>
              </a:rPr>
              <a:pPr>
                <a:spcAft>
                  <a:spcPts val="600"/>
                </a:spcAft>
              </a:pPr>
              <a:t>34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53B614D-8E05-4FB1-A098-397C8F8CD2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818202"/>
              </p:ext>
            </p:extLst>
          </p:nvPr>
        </p:nvGraphicFramePr>
        <p:xfrm>
          <a:off x="4662102" y="1429797"/>
          <a:ext cx="6903724" cy="4872929"/>
        </p:xfrm>
        <a:graphic>
          <a:graphicData uri="http://schemas.openxmlformats.org/drawingml/2006/table">
            <a:tbl>
              <a:tblPr/>
              <a:tblGrid>
                <a:gridCol w="1293463">
                  <a:extLst>
                    <a:ext uri="{9D8B030D-6E8A-4147-A177-3AD203B41FA5}">
                      <a16:colId xmlns:a16="http://schemas.microsoft.com/office/drawing/2014/main" val="1489679930"/>
                    </a:ext>
                  </a:extLst>
                </a:gridCol>
                <a:gridCol w="2946362">
                  <a:extLst>
                    <a:ext uri="{9D8B030D-6E8A-4147-A177-3AD203B41FA5}">
                      <a16:colId xmlns:a16="http://schemas.microsoft.com/office/drawing/2014/main" val="2090094574"/>
                    </a:ext>
                  </a:extLst>
                </a:gridCol>
                <a:gridCol w="1118160">
                  <a:extLst>
                    <a:ext uri="{9D8B030D-6E8A-4147-A177-3AD203B41FA5}">
                      <a16:colId xmlns:a16="http://schemas.microsoft.com/office/drawing/2014/main" val="3227556636"/>
                    </a:ext>
                  </a:extLst>
                </a:gridCol>
                <a:gridCol w="1545739">
                  <a:extLst>
                    <a:ext uri="{9D8B030D-6E8A-4147-A177-3AD203B41FA5}">
                      <a16:colId xmlns:a16="http://schemas.microsoft.com/office/drawing/2014/main" val="3696341463"/>
                    </a:ext>
                  </a:extLst>
                </a:gridCol>
              </a:tblGrid>
              <a:tr h="288169">
                <a:tc>
                  <a:txBody>
                    <a:bodyPr/>
                    <a:lstStyle/>
                    <a:p>
                      <a:r>
                        <a:rPr lang="en-US" sz="1600" b="1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ate</a:t>
                      </a:r>
                      <a:endParaRPr lang="en-US" sz="1600" b="0">
                        <a:solidFill>
                          <a:srgbClr val="454545"/>
                        </a:solidFill>
                        <a:effectLst/>
                        <a:latin typeface="heebo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Citation</a:t>
                      </a:r>
                      <a:endParaRPr lang="en-US" sz="1600" b="0">
                        <a:solidFill>
                          <a:srgbClr val="454545"/>
                        </a:solidFill>
                        <a:effectLst/>
                        <a:latin typeface="heebo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Court</a:t>
                      </a:r>
                      <a:endParaRPr lang="en-US" sz="1600" b="0">
                        <a:solidFill>
                          <a:srgbClr val="454545"/>
                        </a:solidFill>
                        <a:effectLst/>
                        <a:latin typeface="heebo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Justice</a:t>
                      </a:r>
                      <a:endParaRPr lang="en-US" sz="1600" b="0">
                        <a:solidFill>
                          <a:srgbClr val="454545"/>
                        </a:solidFill>
                        <a:effectLst/>
                        <a:latin typeface="heebo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06592"/>
                  </a:ext>
                </a:extLst>
              </a:tr>
              <a:tr h="288169">
                <a:tc>
                  <a:txBody>
                    <a:bodyPr/>
                    <a:lstStyle/>
                    <a:p>
                      <a:r>
                        <a:rPr lang="en-US" sz="16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24 March 2020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i="1">
                          <a:solidFill>
                            <a:srgbClr val="841534"/>
                          </a:solidFill>
                          <a:effectLst/>
                          <a:latin typeface="heebo"/>
                          <a:hlinkClick r:id="rId2"/>
                        </a:rPr>
                        <a:t>Ribeiro v. Wright</a:t>
                      </a:r>
                      <a:r>
                        <a:rPr lang="en-US" sz="16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, 2020 ONSC 1829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Ont. S.C.J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A. Pazaratz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229693"/>
                  </a:ext>
                </a:extLst>
              </a:tr>
              <a:tr h="536590">
                <a:tc>
                  <a:txBody>
                    <a:bodyPr/>
                    <a:lstStyle/>
                    <a:p>
                      <a:r>
                        <a:rPr lang="en-US" sz="16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24 March 2020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600" b="0" i="1">
                          <a:solidFill>
                            <a:srgbClr val="841534"/>
                          </a:solidFill>
                          <a:effectLst/>
                          <a:latin typeface="heebo"/>
                          <a:hlinkClick r:id="rId3"/>
                        </a:rPr>
                        <a:t>Onuoha v. Onuoha</a:t>
                      </a:r>
                      <a:r>
                        <a:rPr lang="fi-FI" sz="16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, 2020 ONSC 1815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Ont. S.C.J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L. Madsen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365786"/>
                  </a:ext>
                </a:extLst>
              </a:tr>
              <a:tr h="288169">
                <a:tc>
                  <a:txBody>
                    <a:bodyPr/>
                    <a:lstStyle/>
                    <a:p>
                      <a:r>
                        <a:rPr lang="en-US" sz="16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25 March 2020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i="1">
                          <a:solidFill>
                            <a:srgbClr val="841534"/>
                          </a:solidFill>
                          <a:effectLst/>
                          <a:latin typeface="heebo"/>
                          <a:hlinkClick r:id="rId4"/>
                        </a:rPr>
                        <a:t>Douglas v. Douglas</a:t>
                      </a:r>
                      <a:endParaRPr lang="en-US" sz="1600" b="0">
                        <a:solidFill>
                          <a:srgbClr val="454545"/>
                        </a:solidFill>
                        <a:effectLst/>
                        <a:latin typeface="heebo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Ont. S.C.J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W.L. MacPherson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620782"/>
                  </a:ext>
                </a:extLst>
              </a:tr>
              <a:tr h="536590">
                <a:tc>
                  <a:txBody>
                    <a:bodyPr/>
                    <a:lstStyle/>
                    <a:p>
                      <a:r>
                        <a:rPr lang="en-US" sz="16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26 March 2020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rgbClr val="841534"/>
                          </a:solidFill>
                          <a:effectLst/>
                          <a:latin typeface="heebo"/>
                          <a:hlinkClick r:id="rId5"/>
                        </a:rPr>
                        <a:t>Cooper v. </a:t>
                      </a:r>
                      <a:r>
                        <a:rPr lang="en-US" sz="1600" b="0" dirty="0" err="1">
                          <a:solidFill>
                            <a:srgbClr val="841534"/>
                          </a:solidFill>
                          <a:effectLst/>
                          <a:latin typeface="heebo"/>
                          <a:hlinkClick r:id="rId5"/>
                        </a:rPr>
                        <a:t>TenEyck</a:t>
                      </a:r>
                      <a:r>
                        <a:rPr lang="en-US" sz="1600" b="0" dirty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,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Ont. S.C.J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L. Madsen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360978"/>
                  </a:ext>
                </a:extLst>
              </a:tr>
              <a:tr h="536590">
                <a:tc>
                  <a:txBody>
                    <a:bodyPr/>
                    <a:lstStyle/>
                    <a:p>
                      <a:r>
                        <a:rPr lang="en-US" sz="16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28 March 2020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i="1">
                          <a:solidFill>
                            <a:srgbClr val="841534"/>
                          </a:solidFill>
                          <a:effectLst/>
                          <a:latin typeface="heebo"/>
                          <a:hlinkClick r:id="rId6"/>
                        </a:rPr>
                        <a:t>S.C. v. R.C</a:t>
                      </a:r>
                      <a:r>
                        <a:rPr lang="en-US" sz="1600" b="0">
                          <a:solidFill>
                            <a:srgbClr val="841534"/>
                          </a:solidFill>
                          <a:effectLst/>
                          <a:latin typeface="heebo"/>
                          <a:hlinkClick r:id="rId6"/>
                        </a:rPr>
                        <a:t>.</a:t>
                      </a:r>
                      <a:r>
                        <a:rPr lang="en-US" sz="16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, 2020 ONSC 1845, [2020] O.J. No. 1287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Ont. S.C.J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P. MacEachern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388655"/>
                  </a:ext>
                </a:extLst>
              </a:tr>
              <a:tr h="288169">
                <a:tc>
                  <a:txBody>
                    <a:bodyPr/>
                    <a:lstStyle/>
                    <a:p>
                      <a:r>
                        <a:rPr lang="en-US" sz="16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30 March 2020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600" b="0" i="1">
                          <a:solidFill>
                            <a:srgbClr val="841534"/>
                          </a:solidFill>
                          <a:effectLst/>
                          <a:latin typeface="heebo"/>
                          <a:hlinkClick r:id="rId7"/>
                        </a:rPr>
                        <a:t>Eden v. Eden</a:t>
                      </a:r>
                      <a:r>
                        <a:rPr lang="fi-FI" sz="1600" b="0" i="1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, </a:t>
                      </a:r>
                      <a:r>
                        <a:rPr lang="fi-FI" sz="16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2020 ONSC 1991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Ont. S.C.J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T. Maddalena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948920"/>
                  </a:ext>
                </a:extLst>
              </a:tr>
              <a:tr h="288169">
                <a:tc>
                  <a:txBody>
                    <a:bodyPr/>
                    <a:lstStyle/>
                    <a:p>
                      <a:r>
                        <a:rPr lang="en-US" sz="16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30 March 2020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i="1">
                          <a:solidFill>
                            <a:srgbClr val="841534"/>
                          </a:solidFill>
                          <a:effectLst/>
                          <a:latin typeface="heebo"/>
                          <a:hlinkClick r:id="rId8"/>
                        </a:rPr>
                        <a:t>Scion v. White</a:t>
                      </a:r>
                      <a:r>
                        <a:rPr lang="en-US" sz="16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, 2020 ONSC 1915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Ont. S.C.J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A. Pazaratz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491372"/>
                  </a:ext>
                </a:extLst>
              </a:tr>
              <a:tr h="536590">
                <a:tc>
                  <a:txBody>
                    <a:bodyPr/>
                    <a:lstStyle/>
                    <a:p>
                      <a:r>
                        <a:rPr lang="en-US" sz="16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30 March 2020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 i="1">
                          <a:solidFill>
                            <a:srgbClr val="841534"/>
                          </a:solidFill>
                          <a:effectLst/>
                          <a:latin typeface="heebo"/>
                          <a:hlinkClick r:id="rId9"/>
                        </a:rPr>
                        <a:t>Derkach v. Soldatova</a:t>
                      </a:r>
                      <a:r>
                        <a:rPr lang="sv-SE" sz="16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, 2020 ONSC 1992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Ont. S.C.J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T Maddalena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2744031"/>
                  </a:ext>
                </a:extLst>
              </a:tr>
              <a:tr h="288169">
                <a:tc>
                  <a:txBody>
                    <a:bodyPr/>
                    <a:lstStyle/>
                    <a:p>
                      <a:r>
                        <a:rPr lang="en-US" sz="16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31 March 2020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i="1">
                          <a:solidFill>
                            <a:srgbClr val="841534"/>
                          </a:solidFill>
                          <a:effectLst/>
                          <a:latin typeface="heebo"/>
                          <a:hlinkClick r:id="rId10"/>
                        </a:rPr>
                        <a:t>Reitzel v. Reitzel</a:t>
                      </a:r>
                      <a:r>
                        <a:rPr lang="en-US" sz="16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, 2020 ONSC 1977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Ont. S.C.J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rgbClr val="454545"/>
                          </a:solidFill>
                          <a:effectLst/>
                          <a:latin typeface="heebo"/>
                        </a:rPr>
                        <a:t>L. Madsen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446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88668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5803"/>
            <a:ext cx="10515600" cy="1189354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3: LEGAL EDICTS &amp; PRINCIPLES</a:t>
            </a:r>
            <a:br>
              <a:rPr lang="en-CA" b="1" dirty="0"/>
            </a:br>
            <a:r>
              <a:rPr lang="en-CA" sz="3100" b="1" dirty="0"/>
              <a:t>3B: CASES THAT HAVE BEEN DECIDED AND REPORTED</a:t>
            </a:r>
            <a:br>
              <a:rPr lang="en-US" sz="3100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As of this morning (Apr. 2) –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4000" dirty="0"/>
              <a:t>9 cases = Not Urgent</a:t>
            </a:r>
          </a:p>
          <a:p>
            <a:endParaRPr lang="en-US" sz="4000" dirty="0"/>
          </a:p>
          <a:p>
            <a:r>
              <a:rPr lang="en-US" sz="4000" dirty="0"/>
              <a:t>18 cases = Urgent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35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775773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5803"/>
            <a:ext cx="10515600" cy="1189354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3: LEGAL EDICTS &amp; PRINCIPLES</a:t>
            </a:r>
            <a:br>
              <a:rPr lang="en-CA" b="1" dirty="0"/>
            </a:br>
            <a:r>
              <a:rPr lang="en-CA" sz="3100" b="1" dirty="0"/>
              <a:t>3B: CASES THAT HAVE BEEN DECIDED AND REPORTED</a:t>
            </a:r>
            <a:br>
              <a:rPr lang="en-US" sz="3100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i="1" u="sng" dirty="0">
                <a:hlinkClick r:id="rId2"/>
              </a:rPr>
              <a:t>RIBEIRO V. WRIGHT</a:t>
            </a:r>
            <a:endParaRPr lang="en-US" b="1" i="1" u="sng" dirty="0"/>
          </a:p>
          <a:p>
            <a:pPr marL="0" indent="0">
              <a:buNone/>
            </a:pPr>
            <a:r>
              <a:rPr lang="en-US" sz="3100" b="1" dirty="0"/>
              <a:t>Para 10: TRAVEL MIGHT BE OK</a:t>
            </a:r>
          </a:p>
          <a:p>
            <a:pPr marL="0" indent="0">
              <a:buNone/>
            </a:pPr>
            <a:r>
              <a:rPr lang="en-US" dirty="0"/>
              <a:t>Blanket prohibition against leaving primary residence?  No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CA" sz="3100" b="1" dirty="0"/>
              <a:t>Para 11: STATUS QUO</a:t>
            </a:r>
            <a:r>
              <a:rPr lang="en-CA" sz="3100" b="1" i="1" dirty="0"/>
              <a:t> </a:t>
            </a:r>
          </a:p>
          <a:p>
            <a:pPr marL="0" indent="0">
              <a:buNone/>
            </a:pPr>
            <a:r>
              <a:rPr lang="en-US" dirty="0"/>
              <a:t>Presumption that existing parenting arrangements and schedules should continue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100" b="1" dirty="0"/>
              <a:t>Para 12: ISOLATION, ETC MIGHT TRUMP STATUS QUO</a:t>
            </a:r>
          </a:p>
          <a:p>
            <a:pPr marL="0" indent="0">
              <a:buNone/>
            </a:pPr>
            <a:r>
              <a:rPr lang="en-US" dirty="0"/>
              <a:t>You might have to forego your parenting time.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36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7509356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5803"/>
            <a:ext cx="10515600" cy="1189354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3: LEGAL EDICTS &amp; PRINCIPLES</a:t>
            </a:r>
            <a:br>
              <a:rPr lang="en-CA" b="1" dirty="0"/>
            </a:br>
            <a:r>
              <a:rPr lang="en-CA" sz="3100" b="1" dirty="0"/>
              <a:t>3B: CASES THAT HAVE BEEN DECIDED AND REPORTED</a:t>
            </a:r>
            <a:br>
              <a:rPr lang="en-US" sz="3100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i="1" u="sng" dirty="0">
                <a:hlinkClick r:id="rId2"/>
              </a:rPr>
              <a:t>RIBEIRO V. WRIGHT</a:t>
            </a:r>
            <a:endParaRPr lang="en-US" b="1" i="1" u="sng" dirty="0"/>
          </a:p>
          <a:p>
            <a:pPr marL="0" indent="0">
              <a:buNone/>
            </a:pPr>
            <a:r>
              <a:rPr lang="en-CA" b="1" dirty="0"/>
              <a:t>Para 13: PERSONAL RISK FACTORS</a:t>
            </a:r>
          </a:p>
          <a:p>
            <a:pPr marL="0" indent="0">
              <a:buNone/>
            </a:pPr>
            <a:r>
              <a:rPr lang="en-US" dirty="0"/>
              <a:t>Parent’s personal risk factors may require controls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Para 14: PARENT’S LIFESTYLE</a:t>
            </a:r>
          </a:p>
          <a:p>
            <a:pPr marL="0" indent="0">
              <a:buNone/>
            </a:pPr>
            <a:r>
              <a:rPr lang="en-US" dirty="0"/>
              <a:t>Lifestyle or behaviour that does not conform to societal COVID-19 expectations may impair parent/child contact.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Para 18: BE CREATIVE; BE COOPERATIVE</a:t>
            </a:r>
          </a:p>
          <a:p>
            <a:pPr marL="0" indent="0">
              <a:buNone/>
            </a:pPr>
            <a:r>
              <a:rPr lang="en-CA" dirty="0"/>
              <a:t>maintain important parental relationships 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37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470600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5803"/>
            <a:ext cx="10515600" cy="1189354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3: LEGAL EDICTS &amp; PRINCIPLES</a:t>
            </a:r>
            <a:br>
              <a:rPr lang="en-CA" b="1" dirty="0"/>
            </a:br>
            <a:r>
              <a:rPr lang="en-CA" sz="3100" b="1" dirty="0"/>
              <a:t>3B: CASES THAT HAVE BEEN DECIDED AND REPORTED</a:t>
            </a:r>
            <a:br>
              <a:rPr lang="en-US" sz="3100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i="1" u="sng" dirty="0">
                <a:hlinkClick r:id="rId2"/>
              </a:rPr>
              <a:t>RIBEIRO V. WRIGHT</a:t>
            </a:r>
            <a:endParaRPr lang="en-US" b="1" i="1" u="sng" dirty="0"/>
          </a:p>
          <a:p>
            <a:pPr marL="0" indent="0">
              <a:buNone/>
            </a:pPr>
            <a:r>
              <a:rPr lang="en-CA" b="1" dirty="0"/>
              <a:t>Para 22 &amp; 23 &amp; 31: AGAIN, BE CREATIVE; BE COOPERATIVE</a:t>
            </a:r>
            <a:endParaRPr lang="en-US" b="1" dirty="0"/>
          </a:p>
          <a:p>
            <a:pPr marL="0" indent="0">
              <a:buNone/>
            </a:pPr>
            <a:r>
              <a:rPr lang="en-US" sz="2600" dirty="0"/>
              <a:t>Act responsibly; Attempt simple problem solving.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600" dirty="0"/>
              <a:t>Realistic Solution; Good faith communication efforts; Mutual respect; Creative and realistic proposals – all with COVID-19 awareness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600" dirty="0"/>
              <a:t>Try a bit harder – for the sake of our children.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38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53982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5803"/>
            <a:ext cx="10515600" cy="1189354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3: LEGAL EDICTS &amp; PRINCIPLES</a:t>
            </a:r>
            <a:br>
              <a:rPr lang="en-CA" b="1" dirty="0"/>
            </a:br>
            <a:r>
              <a:rPr lang="en-CA" sz="3100" b="1" dirty="0"/>
              <a:t>3B: CASES THAT HAVE BEEN DECIDED AND REPORTED</a:t>
            </a:r>
            <a:br>
              <a:rPr lang="en-US" sz="3100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u="sng" dirty="0">
                <a:hlinkClick r:id="rId2"/>
              </a:rPr>
              <a:t>RIBEIRO V. WRIGHT</a:t>
            </a:r>
            <a:endParaRPr lang="en-US" b="1" i="1" u="sng" dirty="0"/>
          </a:p>
          <a:p>
            <a:pPr marL="0" indent="0">
              <a:buNone/>
            </a:pPr>
            <a:r>
              <a:rPr lang="en-CA" sz="2600" b="1" dirty="0"/>
              <a:t>Para 20: COVID-19 DOES NOT AUTOMATICALLY EQUAL CANCELLATION OF PARENTING TIME</a:t>
            </a:r>
            <a:endParaRPr lang="en-US" sz="2600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Para 21: WHAT YOU NEED TO PUT INTO YOUR AFFIDAVIT</a:t>
            </a:r>
          </a:p>
          <a:p>
            <a:pPr marL="0" indent="0">
              <a:buNone/>
            </a:pPr>
            <a:r>
              <a:rPr lang="en-US" dirty="0"/>
              <a:t>specific evidence or examples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39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0085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5803"/>
            <a:ext cx="10515600" cy="1189354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1: INTRODUCTION</a:t>
            </a:r>
            <a:br>
              <a:rPr lang="en-US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/>
          </a:bodyPr>
          <a:lstStyle/>
          <a:p>
            <a:r>
              <a:rPr lang="en-CA" sz="2400" b="1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North York Harvest Food Bank</a:t>
            </a:r>
            <a:endParaRPr lang="en-C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hlinkClick r:id="rId2"/>
              </a:rPr>
              <a:t>https://northyorkharvest.com/gene-c-colman/</a:t>
            </a:r>
            <a:endParaRPr lang="en-US" sz="2400" dirty="0"/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Our Partners</a:t>
            </a:r>
            <a:endParaRPr lang="en-C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05764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5803"/>
            <a:ext cx="10515600" cy="1189354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3: LEGAL EDICTS &amp; PRINCIPLES</a:t>
            </a:r>
            <a:br>
              <a:rPr lang="en-CA" b="1" dirty="0"/>
            </a:br>
            <a:r>
              <a:rPr lang="en-CA" sz="3100" b="1" dirty="0"/>
              <a:t>3B: CASES THAT HAVE BEEN DECIDED AND REPORTED</a:t>
            </a:r>
            <a:br>
              <a:rPr lang="en-US" sz="3100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u="sng" dirty="0">
                <a:hlinkClick r:id="rId2"/>
              </a:rPr>
              <a:t>RIBEIRO V. WRIGHT</a:t>
            </a:r>
            <a:endParaRPr lang="en-US" b="1" i="1" u="sng" dirty="0"/>
          </a:p>
          <a:p>
            <a:pPr marL="0" indent="0">
              <a:buNone/>
            </a:pPr>
            <a:endParaRPr lang="en-CA" sz="2600" b="1" dirty="0"/>
          </a:p>
          <a:p>
            <a:pPr marL="0" indent="0">
              <a:buNone/>
            </a:pPr>
            <a:endParaRPr lang="en-CA" sz="2600" b="1" dirty="0"/>
          </a:p>
          <a:p>
            <a:pPr marL="0" indent="0">
              <a:buNone/>
            </a:pPr>
            <a:r>
              <a:rPr lang="en-CA" b="1" dirty="0"/>
              <a:t>Para 20: COVID-19 DOES NOT AUTOMATICALLY EQUAL CANCELLATION OF PARENTING TIME</a:t>
            </a:r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40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0137653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5803"/>
            <a:ext cx="10515600" cy="1189354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3: LEGAL EDICTS &amp; PRINCIPLES</a:t>
            </a:r>
            <a:br>
              <a:rPr lang="en-CA" b="1" dirty="0"/>
            </a:br>
            <a:r>
              <a:rPr lang="en-CA" sz="3100" b="1" dirty="0"/>
              <a:t>3B: CASES THAT HAVE BEEN DECIDED AND REPORTED</a:t>
            </a:r>
            <a:br>
              <a:rPr lang="en-US" sz="3100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i="1" u="sng" dirty="0">
                <a:hlinkClick r:id="rId2"/>
              </a:rPr>
              <a:t>RIBEIRO V. WRIGHT</a:t>
            </a:r>
            <a:endParaRPr lang="en-US" b="1" i="1" u="sng" dirty="0"/>
          </a:p>
          <a:p>
            <a:pPr marL="0" indent="0">
              <a:buNone/>
            </a:pPr>
            <a:r>
              <a:rPr lang="en-US" sz="3000" b="1" dirty="0"/>
              <a:t>Para 21: WHAT YOU NEED TO PUT INTO YOUR AFFIDAVIT</a:t>
            </a:r>
          </a:p>
          <a:p>
            <a:pPr marL="514350" indent="-514350">
              <a:buAutoNum type="alphaLcParenBoth"/>
            </a:pPr>
            <a:r>
              <a:rPr lang="en-US" dirty="0"/>
              <a:t>specific evidence or examples</a:t>
            </a:r>
          </a:p>
          <a:p>
            <a:pPr marL="514350" indent="-514350">
              <a:buAutoNum type="alphaLcParenBoth"/>
            </a:pPr>
            <a:r>
              <a:rPr lang="en-US" dirty="0"/>
              <a:t>absolute reassurance that COVID-19 safety measures will be meticulously adhered to</a:t>
            </a:r>
          </a:p>
          <a:p>
            <a:pPr marL="514350" indent="-514350">
              <a:buAutoNum type="alphaLcParenBoth"/>
            </a:pPr>
            <a:r>
              <a:rPr lang="en-US" dirty="0"/>
              <a:t>very specific and realistic time-sharing proposals which fully address all COVID-19 considerations</a:t>
            </a:r>
          </a:p>
          <a:p>
            <a:pPr marL="514350" indent="-514350">
              <a:buAutoNum type="alphaLcParenBoth"/>
            </a:pPr>
            <a:r>
              <a:rPr lang="en-US" dirty="0"/>
              <a:t>judicial notice of social distancing </a:t>
            </a:r>
          </a:p>
          <a:p>
            <a:pPr marL="514350" indent="-514350">
              <a:buAutoNum type="alphaLcParenBoth"/>
            </a:pPr>
            <a:endParaRPr lang="en-US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41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949834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5803"/>
            <a:ext cx="10515600" cy="1189354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3: LEGAL EDICTS &amp; PRINCIPLES</a:t>
            </a:r>
            <a:br>
              <a:rPr lang="en-CA" b="1" dirty="0"/>
            </a:br>
            <a:r>
              <a:rPr lang="en-CA" sz="3100" b="1" dirty="0"/>
              <a:t>3B: CASES THAT HAVE BEEN DECIDED AND REPORTED</a:t>
            </a:r>
            <a:br>
              <a:rPr lang="en-US" sz="3100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 lnSpcReduction="10000"/>
          </a:bodyPr>
          <a:lstStyle/>
          <a:p>
            <a:r>
              <a:rPr lang="en-CA" dirty="0"/>
              <a:t>MOST COURTS SEEM TO BE ALLOWING URGENT MOTIONS TO PROCEED</a:t>
            </a:r>
            <a:endParaRPr lang="en-US" dirty="0"/>
          </a:p>
          <a:p>
            <a:r>
              <a:rPr lang="en-CA" dirty="0"/>
              <a:t>BUT YOU NEED TO FOLLOW THE </a:t>
            </a:r>
            <a:r>
              <a:rPr lang="en-CA" i="1" dirty="0"/>
              <a:t>RIBEIRO</a:t>
            </a:r>
            <a:r>
              <a:rPr lang="en-CA" dirty="0"/>
              <a:t> GAME PLAN</a:t>
            </a:r>
          </a:p>
          <a:p>
            <a:r>
              <a:rPr lang="en-CA" dirty="0"/>
              <a:t>Cases where urgency </a:t>
            </a:r>
            <a:r>
              <a:rPr lang="en-CA" b="1" i="1" dirty="0"/>
              <a:t>was</a:t>
            </a:r>
            <a:r>
              <a:rPr lang="en-CA" dirty="0"/>
              <a:t> found:</a:t>
            </a:r>
            <a:endParaRPr lang="en-US" dirty="0"/>
          </a:p>
          <a:p>
            <a:pPr marL="0" indent="0">
              <a:buNone/>
            </a:pPr>
            <a:r>
              <a:rPr lang="en-US" i="1" u="sng" dirty="0">
                <a:solidFill>
                  <a:srgbClr val="153F84"/>
                </a:solidFill>
                <a:effectLst/>
                <a:ea typeface="Calibri" panose="020F0502020204030204" pitchFamily="34" charset="0"/>
                <a:hlinkClick r:id="rId2"/>
              </a:rPr>
              <a:t>C.Y. v. F.R.</a:t>
            </a:r>
            <a:r>
              <a:rPr lang="en-US" dirty="0">
                <a:solidFill>
                  <a:srgbClr val="454545"/>
                </a:solidFill>
                <a:effectLst/>
                <a:ea typeface="Calibri" panose="020F0502020204030204" pitchFamily="34" charset="0"/>
              </a:rPr>
              <a:t>, </a:t>
            </a:r>
            <a:r>
              <a:rPr lang="en-US" dirty="0"/>
              <a:t>20 March: Self help in face of court order</a:t>
            </a:r>
          </a:p>
          <a:p>
            <a:pPr marL="0" indent="0">
              <a:buNone/>
            </a:pPr>
            <a:r>
              <a:rPr lang="en-US" i="1" u="sng" dirty="0" err="1">
                <a:hlinkClick r:id="rId3"/>
              </a:rPr>
              <a:t>Skuce</a:t>
            </a:r>
            <a:r>
              <a:rPr lang="en-US" i="1" u="sng" dirty="0">
                <a:hlinkClick r:id="rId3"/>
              </a:rPr>
              <a:t> v. </a:t>
            </a:r>
            <a:r>
              <a:rPr lang="en-US" i="1" u="sng" dirty="0" err="1">
                <a:hlinkClick r:id="rId3"/>
              </a:rPr>
              <a:t>Skuce</a:t>
            </a:r>
            <a:r>
              <a:rPr lang="en-US" dirty="0"/>
              <a:t>, 26 March: Don’t violate a recent court agreement.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42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846282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5803"/>
            <a:ext cx="10515600" cy="1189354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3: LEGAL EDICTS &amp; PRINCIPLES</a:t>
            </a:r>
            <a:br>
              <a:rPr lang="en-CA" b="1" dirty="0"/>
            </a:br>
            <a:r>
              <a:rPr lang="en-CA" sz="3100" b="1" dirty="0"/>
              <a:t>3B: CASES THAT HAVE BEEN DECIDED AND REPORTED</a:t>
            </a:r>
            <a:br>
              <a:rPr lang="en-US" sz="3100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CA" sz="3000" b="1" dirty="0"/>
              <a:t>MOST COURTS SEEM TO BE ALLOWING URGENT MOTIONS TO PROCEED BUT YOU NEED TO FOLLOW THE </a:t>
            </a:r>
            <a:r>
              <a:rPr lang="en-CA" sz="3000" b="1" i="1" dirty="0"/>
              <a:t>RIBEIRO</a:t>
            </a:r>
            <a:r>
              <a:rPr lang="en-CA" sz="3000" b="1" dirty="0"/>
              <a:t> GAME PLAN</a:t>
            </a:r>
            <a:endParaRPr lang="en-US" sz="3000" b="1" dirty="0"/>
          </a:p>
          <a:p>
            <a:pPr marL="0" indent="0">
              <a:buNone/>
            </a:pPr>
            <a:r>
              <a:rPr lang="en-CA" dirty="0"/>
              <a:t>Cases where urgency </a:t>
            </a:r>
            <a:r>
              <a:rPr lang="en-CA" b="1" i="1" dirty="0"/>
              <a:t>was</a:t>
            </a:r>
            <a:r>
              <a:rPr lang="en-CA" dirty="0"/>
              <a:t> found:</a:t>
            </a:r>
            <a:endParaRPr lang="en-US" dirty="0"/>
          </a:p>
          <a:p>
            <a:pPr marL="0" indent="0">
              <a:buNone/>
            </a:pPr>
            <a:r>
              <a:rPr lang="en-CA" i="1" dirty="0" err="1"/>
              <a:t>Chrisjohn</a:t>
            </a:r>
            <a:r>
              <a:rPr lang="en-CA" i="1" dirty="0"/>
              <a:t> v. Hillier</a:t>
            </a:r>
            <a:r>
              <a:rPr lang="en-US" dirty="0"/>
              <a:t> 26 March: </a:t>
            </a:r>
            <a:r>
              <a:rPr lang="en-CA" dirty="0"/>
              <a:t>unsubstantiated allegations of father’s alleged noncompliance with COVID-1</a:t>
            </a:r>
            <a:endParaRPr lang="en-US" sz="2200" dirty="0"/>
          </a:p>
          <a:p>
            <a:pPr marL="0" indent="0">
              <a:buNone/>
            </a:pPr>
            <a:r>
              <a:rPr lang="en-US" i="1" dirty="0"/>
              <a:t>Perkins v. </a:t>
            </a:r>
            <a:r>
              <a:rPr lang="en-CA" i="1" dirty="0" err="1"/>
              <a:t>Macierzynska</a:t>
            </a:r>
            <a:r>
              <a:rPr lang="en-CA" dirty="0"/>
              <a:t>, </a:t>
            </a:r>
            <a:r>
              <a:rPr lang="en-US" dirty="0"/>
              <a:t>27 March: mother unilaterally moved the child outside of Ottawa with no firm return date</a:t>
            </a:r>
          </a:p>
          <a:p>
            <a:pPr marL="0" indent="0">
              <a:buNone/>
            </a:pPr>
            <a:r>
              <a:rPr lang="en-CA" i="1" dirty="0"/>
              <a:t>Zee v. </a:t>
            </a:r>
            <a:r>
              <a:rPr lang="en-CA" i="1" dirty="0" err="1"/>
              <a:t>Quon</a:t>
            </a:r>
            <a:r>
              <a:rPr lang="en-CA" dirty="0"/>
              <a:t>, 27 March: Father takes self help contrary to court order.</a:t>
            </a:r>
            <a:endParaRPr lang="en-US" sz="22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43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1237039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5803"/>
            <a:ext cx="10515600" cy="1189354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3: LEGAL EDICTS &amp; PRINCIPLES</a:t>
            </a:r>
            <a:br>
              <a:rPr lang="en-CA" b="1" dirty="0"/>
            </a:br>
            <a:r>
              <a:rPr lang="en-CA" sz="3100" b="1" dirty="0"/>
              <a:t>3B: CASES THAT HAVE BEEN DECIDED AND REPORTED</a:t>
            </a:r>
            <a:br>
              <a:rPr lang="en-US" sz="3100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b="1" dirty="0"/>
              <a:t>MOST COURTS SEEM TO BE TAKING A RESTRICTIVE APPROACH TO “URGENCY”</a:t>
            </a:r>
            <a:endParaRPr lang="en-US" b="1" dirty="0"/>
          </a:p>
          <a:p>
            <a:pPr marL="0" indent="0">
              <a:buNone/>
            </a:pPr>
            <a:r>
              <a:rPr lang="en-CA" dirty="0"/>
              <a:t>Cases where urgency </a:t>
            </a:r>
            <a:r>
              <a:rPr lang="en-CA" b="1" i="1" dirty="0"/>
              <a:t>was</a:t>
            </a:r>
            <a:r>
              <a:rPr lang="en-CA" dirty="0"/>
              <a:t> found:</a:t>
            </a:r>
            <a:endParaRPr lang="en-US" dirty="0"/>
          </a:p>
          <a:p>
            <a:pPr lvl="0"/>
            <a:r>
              <a:rPr lang="en-US" i="1" u="sng" dirty="0">
                <a:hlinkClick r:id="rId2"/>
              </a:rPr>
              <a:t>L-A.F. v. K.V.S</a:t>
            </a:r>
            <a:r>
              <a:rPr lang="en-US" u="sng" dirty="0"/>
              <a:t>., </a:t>
            </a:r>
            <a:r>
              <a:rPr lang="en-US" dirty="0"/>
              <a:t>30 March: Sudden inter-city move about to take place.</a:t>
            </a:r>
          </a:p>
          <a:p>
            <a:pPr lvl="0"/>
            <a:r>
              <a:rPr lang="en-CA" i="1" u="sng" dirty="0">
                <a:hlinkClick r:id="rId3"/>
              </a:rPr>
              <a:t>Thomas v. </a:t>
            </a:r>
            <a:r>
              <a:rPr lang="en-CA" i="1" u="sng" dirty="0" err="1">
                <a:hlinkClick r:id="rId3"/>
              </a:rPr>
              <a:t>Wohleber</a:t>
            </a:r>
            <a:r>
              <a:rPr lang="en-US" dirty="0"/>
              <a:t>, 30 March: Financial self help also qualifies under urgency.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44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4696698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5803"/>
            <a:ext cx="10515600" cy="1189354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3: LEGAL EDICTS &amp; PRINCIPLES</a:t>
            </a:r>
            <a:br>
              <a:rPr lang="en-CA" b="1" dirty="0"/>
            </a:br>
            <a:r>
              <a:rPr lang="en-CA" sz="3100" b="1" dirty="0"/>
              <a:t>3B: CASES THAT HAVE BEEN DECIDED AND REPORTED</a:t>
            </a:r>
            <a:br>
              <a:rPr lang="en-US" sz="3100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600" b="1" dirty="0"/>
              <a:t>SELF HELP TENDS TO PREJUDICE YOU.</a:t>
            </a:r>
          </a:p>
          <a:p>
            <a:pPr marL="0" indent="0">
              <a:buNone/>
            </a:pPr>
            <a:endParaRPr lang="en-US" sz="3600" b="1" dirty="0"/>
          </a:p>
          <a:p>
            <a:pPr marL="0" indent="0">
              <a:buNone/>
            </a:pPr>
            <a:r>
              <a:rPr lang="en-US" sz="3600" b="1" dirty="0"/>
              <a:t>IF THERE IS DANGER, YOU SHOULD BE THE ONE TO APPLY TO COURT IF NECESSARY.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45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5034407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415954" cy="1558632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4: CHARTING A PATH FORWARD – </a:t>
            </a:r>
            <a:br>
              <a:rPr lang="en-CA" b="1" dirty="0"/>
            </a:br>
            <a:r>
              <a:rPr lang="en-CA" b="1" dirty="0"/>
              <a:t>WHAT NOW?</a:t>
            </a:r>
            <a:br>
              <a:rPr lang="en-US" dirty="0"/>
            </a:br>
            <a:br>
              <a:rPr lang="en-US" sz="3100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We will cover two over all topics here:</a:t>
            </a:r>
          </a:p>
          <a:p>
            <a:pPr marL="514350" indent="-514350">
              <a:buAutoNum type="arabicPeriod"/>
            </a:pPr>
            <a:r>
              <a:rPr lang="en-CA" b="1" dirty="0"/>
              <a:t>WHAT CAN PARENTS DO DURING THESE TIMES?</a:t>
            </a:r>
          </a:p>
          <a:p>
            <a:pPr marL="457200" lvl="1" indent="0">
              <a:buNone/>
            </a:pPr>
            <a:r>
              <a:rPr lang="en-CA" b="1" dirty="0"/>
              <a:t>We are going to go over nine things that parents can do.</a:t>
            </a:r>
          </a:p>
          <a:p>
            <a:pPr marL="457200" lvl="1" indent="0">
              <a:buNone/>
            </a:pPr>
            <a:endParaRPr lang="en-CA" b="1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CA" b="1" dirty="0"/>
              <a:t>WHAT RESOURCES CAN PARENTS ACCESS DURING THE CRISIS?</a:t>
            </a: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46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1944782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415954" cy="1558632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4: CHARTING A PATH FORWARD – </a:t>
            </a:r>
            <a:br>
              <a:rPr lang="en-CA" b="1" dirty="0"/>
            </a:br>
            <a:r>
              <a:rPr lang="en-CA" b="1" dirty="0"/>
              <a:t>WHAT NOW?</a:t>
            </a:r>
            <a:br>
              <a:rPr lang="en-US" dirty="0"/>
            </a:br>
            <a:br>
              <a:rPr lang="en-US" sz="3100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b="1" dirty="0"/>
              <a:t>WHAT CAN PARENTS DO DURING THESE TIMES?</a:t>
            </a:r>
          </a:p>
          <a:p>
            <a:pPr marL="514350" indent="-514350">
              <a:buAutoNum type="arabicParenR"/>
            </a:pPr>
            <a:r>
              <a:rPr lang="en-CA" b="1" dirty="0"/>
              <a:t>BE COMPLIANT</a:t>
            </a:r>
            <a:endParaRPr lang="en-CA" dirty="0"/>
          </a:p>
          <a:p>
            <a:r>
              <a:rPr lang="en-CA" dirty="0"/>
              <a:t>Existing court orders</a:t>
            </a:r>
          </a:p>
          <a:p>
            <a:r>
              <a:rPr lang="en-CA" dirty="0"/>
              <a:t> Judges may examine your behaviour.</a:t>
            </a:r>
          </a:p>
          <a:p>
            <a:r>
              <a:rPr lang="en-CA" dirty="0"/>
              <a:t>COVID-19 is not an auto override.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47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757363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415954" cy="1558632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4: CHARTING A PATH FORWARD – </a:t>
            </a:r>
            <a:br>
              <a:rPr lang="en-CA" b="1" dirty="0"/>
            </a:br>
            <a:r>
              <a:rPr lang="en-CA" b="1" dirty="0"/>
              <a:t>WHAT NOW?</a:t>
            </a:r>
            <a:br>
              <a:rPr lang="en-US" dirty="0"/>
            </a:br>
            <a:br>
              <a:rPr lang="en-US" sz="3100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b="1" dirty="0"/>
              <a:t>WHAT CAN PARENTS DO DURING THESE TIMES?</a:t>
            </a:r>
          </a:p>
          <a:p>
            <a:pPr marL="0" indent="0">
              <a:buNone/>
            </a:pPr>
            <a:r>
              <a:rPr lang="en-US" dirty="0"/>
              <a:t>2) </a:t>
            </a:r>
            <a:r>
              <a:rPr lang="en-CA" b="1" dirty="0"/>
              <a:t>BE INFORMED</a:t>
            </a:r>
          </a:p>
          <a:p>
            <a:r>
              <a:rPr lang="en-CA" dirty="0"/>
              <a:t>Know your gov’t guidelines.</a:t>
            </a:r>
          </a:p>
          <a:p>
            <a:endParaRPr lang="en-CA" dirty="0"/>
          </a:p>
          <a:p>
            <a:pPr marL="0" indent="0">
              <a:buNone/>
            </a:pPr>
            <a:r>
              <a:rPr lang="en-CA" b="1" dirty="0"/>
              <a:t>3) BE OPEN AND HONEST</a:t>
            </a:r>
            <a:endParaRPr lang="en-US" dirty="0"/>
          </a:p>
          <a:p>
            <a:r>
              <a:rPr lang="en-US" dirty="0"/>
              <a:t>Transparency</a:t>
            </a:r>
          </a:p>
          <a:p>
            <a:r>
              <a:rPr lang="en-US" dirty="0"/>
              <a:t>Consistency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48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0423179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415954" cy="1558632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4: CHARTING A PATH FORWARD – </a:t>
            </a:r>
            <a:br>
              <a:rPr lang="en-CA" b="1" dirty="0"/>
            </a:br>
            <a:r>
              <a:rPr lang="en-CA" b="1" dirty="0"/>
              <a:t>WHAT NOW?</a:t>
            </a:r>
            <a:br>
              <a:rPr lang="en-US" dirty="0"/>
            </a:br>
            <a:br>
              <a:rPr lang="en-US" sz="3100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CA" b="1" dirty="0"/>
              <a:t>WHAT CAN PARENTS DO DURING THESE TIMES?</a:t>
            </a:r>
          </a:p>
          <a:p>
            <a:pPr marL="0" indent="0">
              <a:buNone/>
            </a:pPr>
            <a:r>
              <a:rPr lang="en-US" sz="3000" dirty="0"/>
              <a:t>4) </a:t>
            </a:r>
            <a:r>
              <a:rPr lang="en-CA" sz="3000" b="1" dirty="0"/>
              <a:t>BE INNOVATIVE</a:t>
            </a:r>
          </a:p>
          <a:p>
            <a:r>
              <a:rPr lang="en-CA" dirty="0"/>
              <a:t>Daily routines changing and plans need to change.</a:t>
            </a:r>
          </a:p>
          <a:p>
            <a:r>
              <a:rPr lang="en-CA" dirty="0"/>
              <a:t>communicate respectfully</a:t>
            </a:r>
          </a:p>
          <a:p>
            <a:r>
              <a:rPr lang="en-CA" dirty="0"/>
              <a:t>innovative proposals with your former spouse/partner – Facetime, Skype – maintain existing parenting plan as much as possible</a:t>
            </a:r>
          </a:p>
          <a:p>
            <a:r>
              <a:rPr lang="en-CA" dirty="0"/>
              <a:t>Justice Wong: Negotiate revised parenting regime</a:t>
            </a:r>
          </a:p>
          <a:p>
            <a:endParaRPr lang="en-CA" dirty="0"/>
          </a:p>
          <a:p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49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86728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5803"/>
            <a:ext cx="10515600" cy="1189354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1: INTRODUCTION</a:t>
            </a:r>
            <a:br>
              <a:rPr lang="en-US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4262" y="1890346"/>
            <a:ext cx="7382873" cy="4572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Our Partners</a:t>
            </a:r>
          </a:p>
          <a:p>
            <a:pPr marL="0" indent="0" algn="ctr">
              <a:buNone/>
            </a:pPr>
            <a:r>
              <a:rPr lang="en-US" sz="3600" dirty="0"/>
              <a:t>Brayden Supervision Services</a:t>
            </a:r>
          </a:p>
          <a:p>
            <a:pPr marL="0" indent="0" algn="ctr">
              <a:buNone/>
            </a:pPr>
            <a:r>
              <a:rPr lang="en-US" sz="3600" dirty="0"/>
              <a:t>Canadian Association for Equality (CAFE)</a:t>
            </a:r>
          </a:p>
          <a:p>
            <a:pPr marL="0" indent="0" algn="ctr">
              <a:buNone/>
            </a:pPr>
            <a:r>
              <a:rPr lang="en-US" sz="3600" dirty="0"/>
              <a:t>Canadian Equal Parenting Council</a:t>
            </a:r>
          </a:p>
          <a:p>
            <a:pPr marL="0" indent="0" algn="ctr">
              <a:buNone/>
            </a:pPr>
            <a:r>
              <a:rPr lang="en-US" sz="3600" dirty="0"/>
              <a:t>Equal Parenting for Children</a:t>
            </a:r>
          </a:p>
          <a:p>
            <a:pPr marL="0" indent="0" algn="ctr">
              <a:buNone/>
            </a:pPr>
            <a:r>
              <a:rPr lang="en-US" sz="3600" dirty="0"/>
              <a:t>Lawyers for Shared Parenting</a:t>
            </a:r>
          </a:p>
          <a:p>
            <a:pPr marL="0" indent="0" algn="ctr">
              <a:buNone/>
            </a:pPr>
            <a:r>
              <a:rPr lang="en-US" sz="3600" dirty="0"/>
              <a:t>Side by Side Supervised Access Services</a:t>
            </a:r>
          </a:p>
          <a:p>
            <a:endParaRPr lang="en-C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537591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415954" cy="1558632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4: CHARTING A PATH FORWARD – </a:t>
            </a:r>
            <a:br>
              <a:rPr lang="en-CA" b="1" dirty="0"/>
            </a:br>
            <a:r>
              <a:rPr lang="en-CA" b="1" dirty="0"/>
              <a:t>WHAT NOW?</a:t>
            </a:r>
            <a:br>
              <a:rPr lang="en-US" dirty="0"/>
            </a:br>
            <a:br>
              <a:rPr lang="en-US" sz="3100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b="1" dirty="0"/>
              <a:t>WHAT CAN PARENTS DO DURING THESE TIMES?</a:t>
            </a:r>
          </a:p>
          <a:p>
            <a:pPr marL="0" indent="0">
              <a:buNone/>
            </a:pPr>
            <a:r>
              <a:rPr lang="en-US" dirty="0"/>
              <a:t>5) </a:t>
            </a:r>
            <a:r>
              <a:rPr lang="en-CA" b="1" dirty="0"/>
              <a:t>BE ACCOMODATING</a:t>
            </a:r>
            <a:endParaRPr lang="en-CA" dirty="0"/>
          </a:p>
          <a:p>
            <a:r>
              <a:rPr lang="en-CA" dirty="0"/>
              <a:t>prioritize health status related best interests</a:t>
            </a:r>
          </a:p>
          <a:p>
            <a:r>
              <a:rPr lang="en-CA" dirty="0"/>
              <a:t>Provide reasonable accommodations; courts will like you for that!</a:t>
            </a:r>
          </a:p>
          <a:p>
            <a:r>
              <a:rPr lang="en-CA" dirty="0"/>
              <a:t>Access exchanges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50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5799062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415954" cy="1558632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4: CHARTING A PATH FORWARD – </a:t>
            </a:r>
            <a:br>
              <a:rPr lang="en-CA" b="1" dirty="0"/>
            </a:br>
            <a:r>
              <a:rPr lang="en-CA" b="1" dirty="0"/>
              <a:t>WHAT NOW?</a:t>
            </a:r>
            <a:br>
              <a:rPr lang="en-US" dirty="0"/>
            </a:br>
            <a:br>
              <a:rPr lang="en-US" sz="3100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b="1" dirty="0"/>
              <a:t>WHAT CAN PARENTS DO DURING THESE TIMES?</a:t>
            </a:r>
          </a:p>
          <a:p>
            <a:pPr marL="0" indent="0">
              <a:buNone/>
            </a:pPr>
            <a:r>
              <a:rPr lang="en-US" dirty="0"/>
              <a:t>6) </a:t>
            </a:r>
            <a:r>
              <a:rPr lang="en-CA" b="1" dirty="0"/>
              <a:t>BE REALISTIC</a:t>
            </a:r>
          </a:p>
          <a:p>
            <a:pPr marL="0" indent="0">
              <a:buNone/>
            </a:pPr>
            <a:endParaRPr lang="en-CA" sz="2400" dirty="0"/>
          </a:p>
          <a:p>
            <a:pPr marL="0" indent="0">
              <a:buNone/>
            </a:pPr>
            <a:r>
              <a:rPr lang="en-CA" sz="2400" dirty="0"/>
              <a:t>7) </a:t>
            </a:r>
            <a:r>
              <a:rPr lang="en-CA" b="1" dirty="0"/>
              <a:t>ACCESS TO JUSTICE SUGGESTIONS</a:t>
            </a:r>
          </a:p>
          <a:p>
            <a:r>
              <a:rPr lang="en-CA" sz="2400" b="1" dirty="0"/>
              <a:t>Lawyers, arbitrators</a:t>
            </a:r>
            <a:endParaRPr lang="en-CA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51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2093041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415954" cy="1558632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4: CHARTING A PATH FORWARD – </a:t>
            </a:r>
            <a:br>
              <a:rPr lang="en-CA" b="1" dirty="0"/>
            </a:br>
            <a:r>
              <a:rPr lang="en-CA" b="1" dirty="0"/>
              <a:t>WHAT NOW?</a:t>
            </a:r>
            <a:br>
              <a:rPr lang="en-US" dirty="0"/>
            </a:br>
            <a:br>
              <a:rPr lang="en-US" sz="3100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b="1" dirty="0"/>
              <a:t>WHAT CAN PARENTS DO DURING THESE TIMES?</a:t>
            </a:r>
          </a:p>
          <a:p>
            <a:pPr marL="0" indent="0">
              <a:buNone/>
            </a:pPr>
            <a:r>
              <a:rPr lang="en-US" dirty="0"/>
              <a:t>8)</a:t>
            </a:r>
            <a:r>
              <a:rPr lang="en-CA" b="1" dirty="0"/>
              <a:t> THERE WILL BE ULTIMATE ACCOUNTABILITY</a:t>
            </a:r>
          </a:p>
          <a:p>
            <a:r>
              <a:rPr lang="en-CA" sz="2400" dirty="0"/>
              <a:t>Gene C. Colman March 16</a:t>
            </a:r>
            <a:r>
              <a:rPr lang="en-CA" sz="2400" baseline="30000" dirty="0"/>
              <a:t>th</a:t>
            </a:r>
            <a:r>
              <a:rPr lang="en-CA" sz="2400" dirty="0"/>
              <a:t> blog post (</a:t>
            </a:r>
            <a:r>
              <a:rPr lang="en-CA" sz="2400" u="sng" dirty="0">
                <a:hlinkClick r:id="rId2"/>
              </a:rPr>
              <a:t>https://www.complexfamilylaw.com/blog/2020/03/covid-19-and-how-to-navigate-parenting-schedules-in-the-crisis.shtml</a:t>
            </a:r>
            <a:r>
              <a:rPr lang="en-CA" sz="2400" dirty="0"/>
              <a:t>)</a:t>
            </a:r>
          </a:p>
          <a:p>
            <a:r>
              <a:rPr lang="en-CA" sz="2400" dirty="0"/>
              <a:t>Justice Wong said pretty well the same thing!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52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014131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415954" cy="1558632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4: CHARTING A PATH FORWARD – </a:t>
            </a:r>
            <a:br>
              <a:rPr lang="en-CA" b="1" dirty="0"/>
            </a:br>
            <a:r>
              <a:rPr lang="en-CA" b="1" dirty="0"/>
              <a:t>WHAT NOW?</a:t>
            </a:r>
            <a:br>
              <a:rPr lang="en-US" dirty="0"/>
            </a:br>
            <a:br>
              <a:rPr lang="en-US" sz="3100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b="1" dirty="0"/>
              <a:t>WHAT CAN PARENTS DO DURING THESE TIMES?</a:t>
            </a:r>
          </a:p>
          <a:p>
            <a:pPr marL="0" indent="0">
              <a:buNone/>
            </a:pPr>
            <a:r>
              <a:rPr lang="en-US" dirty="0"/>
              <a:t>9)</a:t>
            </a:r>
            <a:r>
              <a:rPr lang="en-CA" b="1" dirty="0"/>
              <a:t> USE LEGAL AND OTHER HELP</a:t>
            </a:r>
          </a:p>
          <a:p>
            <a:pPr marL="0" indent="0">
              <a:buNone/>
            </a:pPr>
            <a:r>
              <a:rPr lang="en-CA" dirty="0"/>
              <a:t>(a) LAWYERS: </a:t>
            </a:r>
          </a:p>
          <a:p>
            <a:r>
              <a:rPr lang="en-CA" dirty="0"/>
              <a:t>Useful</a:t>
            </a:r>
          </a:p>
          <a:p>
            <a:r>
              <a:rPr lang="en-CA" dirty="0"/>
              <a:t>Trained</a:t>
            </a:r>
          </a:p>
          <a:p>
            <a:r>
              <a:rPr lang="en-CA" dirty="0"/>
              <a:t>Help resolve disagreements</a:t>
            </a:r>
          </a:p>
          <a:p>
            <a:r>
              <a:rPr lang="en-CA" dirty="0"/>
              <a:t>Access to mediators and arbitrators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53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0821269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415954" cy="1558632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4: CHARTING A PATH FORWARD – </a:t>
            </a:r>
            <a:br>
              <a:rPr lang="en-CA" b="1" dirty="0"/>
            </a:br>
            <a:r>
              <a:rPr lang="en-CA" b="1" dirty="0"/>
              <a:t>WHAT NOW?</a:t>
            </a:r>
            <a:br>
              <a:rPr lang="en-US" dirty="0"/>
            </a:br>
            <a:br>
              <a:rPr lang="en-US" sz="3100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b="1" dirty="0"/>
              <a:t>WHAT CAN PARENTS DO DURING THESE TIMES?</a:t>
            </a:r>
          </a:p>
          <a:p>
            <a:pPr marL="0" indent="0">
              <a:buNone/>
            </a:pPr>
            <a:r>
              <a:rPr lang="en-US" dirty="0"/>
              <a:t>9)</a:t>
            </a:r>
            <a:r>
              <a:rPr lang="en-CA" b="1" dirty="0"/>
              <a:t> USE LEGAL AND OTHER HELP</a:t>
            </a:r>
          </a:p>
          <a:p>
            <a:pPr marL="0" indent="0">
              <a:buNone/>
            </a:pPr>
            <a:r>
              <a:rPr lang="en-CA" dirty="0"/>
              <a:t>(b) ARBITRATORS:</a:t>
            </a:r>
          </a:p>
          <a:p>
            <a:r>
              <a:rPr lang="en-CA" dirty="0"/>
              <a:t>Reduced rate option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/>
              <a:t>(c) MEDIATORS:</a:t>
            </a:r>
          </a:p>
          <a:p>
            <a:r>
              <a:rPr lang="en-CA" dirty="0"/>
              <a:t>Help parties reach their own agreements.</a:t>
            </a:r>
          </a:p>
          <a:p>
            <a:pPr marL="0" indent="0">
              <a:buNone/>
            </a:pPr>
            <a:endParaRPr lang="en-CA" dirty="0"/>
          </a:p>
          <a:p>
            <a:pPr marL="514350" indent="-514350">
              <a:buAutoNum type="alphaLcParenR"/>
            </a:pP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54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5619984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415954" cy="1558632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4: CHARTING A PATH FORWARD – </a:t>
            </a:r>
            <a:br>
              <a:rPr lang="en-CA" b="1" dirty="0"/>
            </a:br>
            <a:r>
              <a:rPr lang="en-CA" b="1" dirty="0"/>
              <a:t>WHAT NOW?</a:t>
            </a:r>
            <a:br>
              <a:rPr lang="en-US" dirty="0"/>
            </a:br>
            <a:br>
              <a:rPr lang="en-US" sz="3100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b="1" dirty="0"/>
              <a:t>WHAT CAN PARENTS DO DURING THESE TIMES?</a:t>
            </a:r>
          </a:p>
          <a:p>
            <a:pPr marL="0" indent="0">
              <a:buNone/>
            </a:pPr>
            <a:r>
              <a:rPr lang="en-US" dirty="0"/>
              <a:t>9)</a:t>
            </a:r>
            <a:r>
              <a:rPr lang="en-CA" b="1" dirty="0"/>
              <a:t> USE LEGAL AND OTHER HELP</a:t>
            </a:r>
            <a:endParaRPr lang="en-CA" dirty="0"/>
          </a:p>
          <a:p>
            <a:pPr marL="0" indent="0">
              <a:buNone/>
            </a:pPr>
            <a:r>
              <a:rPr lang="en-CA" dirty="0"/>
              <a:t>(d) PARENTAL COORDINATORS:</a:t>
            </a:r>
          </a:p>
          <a:p>
            <a:r>
              <a:rPr lang="en-CA" dirty="0"/>
              <a:t>First they mediate; then they decide.</a:t>
            </a:r>
          </a:p>
          <a:p>
            <a:endParaRPr lang="en-CA" dirty="0"/>
          </a:p>
          <a:p>
            <a:pPr marL="0" indent="0">
              <a:buNone/>
            </a:pPr>
            <a:r>
              <a:rPr lang="en-CA" dirty="0"/>
              <a:t>(e) VIRTUAL ACCESS SUPERVISION:</a:t>
            </a:r>
          </a:p>
          <a:p>
            <a:r>
              <a:rPr lang="en-CA" dirty="0"/>
              <a:t>We await to see if this is possible.</a:t>
            </a:r>
          </a:p>
          <a:p>
            <a:pPr marL="514350" indent="-514350">
              <a:buAutoNum type="alphaLcParenR"/>
            </a:pP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55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8917068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415954" cy="1558632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4: CHARTING A PATH FORWARD – </a:t>
            </a:r>
            <a:br>
              <a:rPr lang="en-CA" b="1" dirty="0"/>
            </a:br>
            <a:r>
              <a:rPr lang="en-CA" b="1" dirty="0"/>
              <a:t>WHAT NOW?</a:t>
            </a:r>
            <a:br>
              <a:rPr lang="en-US" dirty="0"/>
            </a:br>
            <a:br>
              <a:rPr lang="en-US" sz="3100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b="1" dirty="0"/>
              <a:t>WHAT CAN PARENTS DO DURING THESE TIMES?</a:t>
            </a:r>
          </a:p>
          <a:p>
            <a:pPr marL="0" indent="0">
              <a:buNone/>
            </a:pPr>
            <a:r>
              <a:rPr lang="en-US" dirty="0"/>
              <a:t>9)</a:t>
            </a:r>
            <a:r>
              <a:rPr lang="en-CA" b="1" dirty="0"/>
              <a:t> USE LEGAL AND OTHER HELP</a:t>
            </a:r>
          </a:p>
          <a:p>
            <a:pPr marL="0" indent="0">
              <a:buNone/>
            </a:pPr>
            <a:endParaRPr lang="en-CA" b="1" dirty="0"/>
          </a:p>
          <a:p>
            <a:pPr marL="0" indent="0">
              <a:buNone/>
            </a:pPr>
            <a:r>
              <a:rPr lang="en-CA" dirty="0"/>
              <a:t>(f) NOT LAWYERS AGAIN!</a:t>
            </a:r>
          </a:p>
          <a:p>
            <a:r>
              <a:rPr lang="en-CA" dirty="0"/>
              <a:t>Who is in the best position?</a:t>
            </a:r>
          </a:p>
          <a:p>
            <a:r>
              <a:rPr lang="en-CA" dirty="0"/>
              <a:t>A lawyer is a good guide.</a:t>
            </a:r>
          </a:p>
          <a:p>
            <a:pPr marL="514350" indent="-514350">
              <a:buAutoNum type="alphaLcParenR"/>
            </a:pP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56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4294341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415954" cy="1558632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4: CHARTING A PATH FORWARD – </a:t>
            </a:r>
            <a:br>
              <a:rPr lang="en-CA" b="1" dirty="0"/>
            </a:br>
            <a:r>
              <a:rPr lang="en-CA" b="1" dirty="0"/>
              <a:t>WHAT NOW?</a:t>
            </a:r>
            <a:br>
              <a:rPr lang="en-US" dirty="0"/>
            </a:br>
            <a:br>
              <a:rPr lang="en-US" sz="3100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b="1" dirty="0"/>
              <a:t>2. WHAT RESOURCES CAN PARENTS ACCESS DURING THE CRISIS?</a:t>
            </a:r>
            <a:endParaRPr lang="en-US" dirty="0"/>
          </a:p>
          <a:p>
            <a:pPr marL="0" indent="0">
              <a:buNone/>
            </a:pPr>
            <a:r>
              <a:rPr lang="en-US" b="1" dirty="0" err="1"/>
              <a:t>Our’s</a:t>
            </a:r>
            <a:r>
              <a:rPr lang="en-US" b="1" dirty="0"/>
              <a:t> Firm’s COVID-19 WEB PAGE: 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https://www.complexfamilylaw.com/COVID-19-ONTARIO-FAMILY-LAW-NEW-CHALLENGES-NEW-SOLUTIONS.shtml</a:t>
            </a:r>
            <a:endParaRPr lang="en-US" dirty="0"/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57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5293907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415954" cy="1558632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4: CHARTING A PATH FORWARD – </a:t>
            </a:r>
            <a:br>
              <a:rPr lang="en-CA" b="1" dirty="0"/>
            </a:br>
            <a:r>
              <a:rPr lang="en-CA" b="1" dirty="0"/>
              <a:t>WHAT NOW?</a:t>
            </a:r>
            <a:br>
              <a:rPr lang="en-US" dirty="0"/>
            </a:br>
            <a:br>
              <a:rPr lang="en-US" sz="3100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CA" b="1" dirty="0"/>
              <a:t>2. WHAT RESOURCES CAN PARENTS ACCESS DURING THE CRISIS?</a:t>
            </a:r>
            <a:endParaRPr lang="en-US" dirty="0"/>
          </a:p>
          <a:p>
            <a:pPr marL="0" indent="0">
              <a:buNone/>
            </a:pPr>
            <a:r>
              <a:rPr lang="en-US" sz="5100" b="1" dirty="0"/>
              <a:t>Legal Aid Ontario</a:t>
            </a:r>
            <a:endParaRPr lang="en-US" sz="5100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sz="4400" dirty="0"/>
              <a:t>Summary legal advice over the phone. Lawyer response within 48 hours.</a:t>
            </a:r>
          </a:p>
          <a:p>
            <a:pPr marL="0" indent="0">
              <a:buNone/>
            </a:pPr>
            <a:r>
              <a:rPr lang="en-US" sz="4400" dirty="0"/>
              <a:t> </a:t>
            </a:r>
          </a:p>
          <a:p>
            <a:r>
              <a:rPr lang="en-US" sz="4400" dirty="0"/>
              <a:t>Telephone: </a:t>
            </a:r>
            <a:r>
              <a:rPr lang="en-US" sz="4400" b="1" dirty="0"/>
              <a:t>1-800-668-8258</a:t>
            </a:r>
            <a:endParaRPr lang="en-US" sz="4400" dirty="0"/>
          </a:p>
          <a:p>
            <a:pPr marL="0" indent="0">
              <a:buNone/>
            </a:pPr>
            <a:r>
              <a:rPr lang="en-US" sz="4400" b="1" dirty="0"/>
              <a:t> </a:t>
            </a:r>
            <a:endParaRPr lang="en-US" sz="4400" dirty="0"/>
          </a:p>
          <a:p>
            <a:r>
              <a:rPr lang="en-CA" sz="4400" u="sng" dirty="0">
                <a:hlinkClick r:id="rId2"/>
              </a:rPr>
              <a:t>https://www.legalaid.on.ca/news/changes-to-summary-legal-advice-services-at-legal-aid-ontario-due-to-covid-19-pandemic/</a:t>
            </a:r>
            <a:endParaRPr lang="en-US" sz="4400" dirty="0"/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58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6943615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415954" cy="1558632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4: CHARTING A PATH FORWARD – </a:t>
            </a:r>
            <a:br>
              <a:rPr lang="en-CA" b="1" dirty="0"/>
            </a:br>
            <a:r>
              <a:rPr lang="en-CA" b="1" dirty="0"/>
              <a:t>WHAT NOW?</a:t>
            </a:r>
            <a:br>
              <a:rPr lang="en-US" dirty="0"/>
            </a:br>
            <a:br>
              <a:rPr lang="en-US" sz="3100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CA" b="1" dirty="0"/>
              <a:t>2. WHAT RESOURCES CAN PARENTS ACCESS DURING THE CRISIS?</a:t>
            </a:r>
            <a:endParaRPr lang="en-US" dirty="0"/>
          </a:p>
          <a:p>
            <a:pPr marL="0" indent="0">
              <a:buNone/>
            </a:pPr>
            <a:r>
              <a:rPr lang="en-US" sz="4000" b="1" dirty="0"/>
              <a:t>Law Society of Ontario Emergency Family Referral Line During COVID-19</a:t>
            </a:r>
            <a:endParaRPr lang="en-US" sz="4000" dirty="0"/>
          </a:p>
          <a:p>
            <a:pPr marL="0" indent="0">
              <a:buNone/>
            </a:pPr>
            <a:r>
              <a:rPr lang="en-US" dirty="0"/>
              <a:t> Do you qualify for this assistance? - - - </a:t>
            </a:r>
          </a:p>
          <a:p>
            <a:pPr marL="457200" lvl="1" indent="0">
              <a:buNone/>
            </a:pPr>
            <a:r>
              <a:rPr lang="en-US" dirty="0"/>
              <a:t>i.     Don’t have a lawyer (self-represented);</a:t>
            </a:r>
          </a:p>
          <a:p>
            <a:pPr marL="457200" lvl="1" indent="0">
              <a:buNone/>
            </a:pPr>
            <a:r>
              <a:rPr lang="en-US" dirty="0"/>
              <a:t>ii.    Don’t know if your issue is urgent or not; and,</a:t>
            </a:r>
          </a:p>
          <a:p>
            <a:pPr marL="457200" lvl="1" indent="0">
              <a:buNone/>
            </a:pPr>
            <a:r>
              <a:rPr lang="en-US" dirty="0"/>
              <a:t>iii.   Don’t know your next steps if your matter is urgent.</a:t>
            </a:r>
          </a:p>
          <a:p>
            <a:pPr marL="0" indent="0">
              <a:buNone/>
            </a:pPr>
            <a:r>
              <a:rPr lang="en-US" b="1" dirty="0"/>
              <a:t>What you get:</a:t>
            </a:r>
            <a:r>
              <a:rPr lang="en-US" dirty="0"/>
              <a:t> 30 minutes of free legal advice and information from a family law lawyer.</a:t>
            </a:r>
          </a:p>
          <a:p>
            <a:pPr marL="0" indent="0">
              <a:buNone/>
            </a:pPr>
            <a:r>
              <a:rPr lang="en-US" dirty="0"/>
              <a:t> Tel: </a:t>
            </a:r>
            <a:r>
              <a:rPr lang="en-US" b="1" dirty="0"/>
              <a:t>1-800-268-7568</a:t>
            </a:r>
            <a:endParaRPr lang="en-US" dirty="0"/>
          </a:p>
          <a:p>
            <a:r>
              <a:rPr lang="en-US" u="sng" dirty="0">
                <a:hlinkClick r:id="rId2"/>
              </a:rPr>
              <a:t>http://www.findlegalhelp.ca/</a:t>
            </a:r>
            <a:r>
              <a:rPr lang="en-US" dirty="0"/>
              <a:t>, 24 hours per day. You can start the online process of obtaining a lawyer referral.   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59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01409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5803"/>
            <a:ext cx="10515600" cy="1189354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1: INTRODUCTION</a:t>
            </a:r>
            <a:br>
              <a:rPr lang="en-US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4262" y="1890346"/>
            <a:ext cx="7382873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Our Team   </a:t>
            </a:r>
          </a:p>
          <a:p>
            <a:pPr marL="0" indent="0">
              <a:buNone/>
            </a:pPr>
            <a:r>
              <a:rPr lang="en-US" sz="2400" dirty="0">
                <a:hlinkClick r:id="rId2"/>
              </a:rPr>
              <a:t>https://www.complexfamilylaw.com/Our-Team/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400" b="1" dirty="0">
                <a:latin typeface="Arial" panose="020B0604020202020204" pitchFamily="34" charset="0"/>
                <a:cs typeface="Arial" panose="020B0604020202020204" pitchFamily="34" charset="0"/>
              </a:rPr>
              <a:t>Gene C. Colman</a:t>
            </a:r>
          </a:p>
          <a:p>
            <a:r>
              <a:rPr lang="en-CA" sz="2400" b="1" dirty="0">
                <a:latin typeface="Arial" panose="020B0604020202020204" pitchFamily="34" charset="0"/>
                <a:cs typeface="Arial" panose="020B0604020202020204" pitchFamily="34" charset="0"/>
              </a:rPr>
              <a:t>Gloria Antwi</a:t>
            </a:r>
          </a:p>
          <a:p>
            <a:r>
              <a:rPr lang="en-CA" sz="2400" b="1" dirty="0">
                <a:latin typeface="Arial" panose="020B0604020202020204" pitchFamily="34" charset="0"/>
                <a:cs typeface="Arial" panose="020B0604020202020204" pitchFamily="34" charset="0"/>
              </a:rPr>
              <a:t>Jenny Kirshen</a:t>
            </a:r>
          </a:p>
          <a:p>
            <a:r>
              <a:rPr lang="en-CA" sz="2400" b="1" dirty="0">
                <a:latin typeface="Arial" panose="020B0604020202020204" pitchFamily="34" charset="0"/>
                <a:cs typeface="Arial" panose="020B0604020202020204" pitchFamily="34" charset="0"/>
              </a:rPr>
              <a:t>Robert McNeillie</a:t>
            </a:r>
          </a:p>
          <a:p>
            <a:r>
              <a:rPr lang="en-CA" sz="2400" b="1" dirty="0">
                <a:latin typeface="Arial" panose="020B0604020202020204" pitchFamily="34" charset="0"/>
                <a:cs typeface="Arial" panose="020B0604020202020204" pitchFamily="34" charset="0"/>
              </a:rPr>
              <a:t>Kulbir K. Rahal Vaid</a:t>
            </a:r>
          </a:p>
          <a:p>
            <a:r>
              <a:rPr lang="en-CA" sz="2400" b="1" dirty="0">
                <a:latin typeface="Arial" panose="020B0604020202020204" pitchFamily="34" charset="0"/>
                <a:cs typeface="Arial" panose="020B0604020202020204" pitchFamily="34" charset="0"/>
              </a:rPr>
              <a:t>Law Clerk: Kim Pitre</a:t>
            </a:r>
          </a:p>
          <a:p>
            <a:endParaRPr lang="en-C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6191775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415954" cy="1558632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4: CHARTING A PATH FORWARD – </a:t>
            </a:r>
            <a:br>
              <a:rPr lang="en-CA" b="1" dirty="0"/>
            </a:br>
            <a:r>
              <a:rPr lang="en-CA" b="1" dirty="0"/>
              <a:t>WHAT NOW?</a:t>
            </a:r>
            <a:br>
              <a:rPr lang="en-US" dirty="0"/>
            </a:br>
            <a:br>
              <a:rPr lang="en-US" sz="3100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CA" b="1" dirty="0"/>
              <a:t>2. WHAT RESOURCES CAN PARENTS ACCESS DURING THE CRISIS?</a:t>
            </a:r>
            <a:endParaRPr lang="en-US" dirty="0"/>
          </a:p>
          <a:p>
            <a:pPr marL="0" indent="0">
              <a:buNone/>
            </a:pPr>
            <a:r>
              <a:rPr lang="en-US" sz="3300" b="1" dirty="0"/>
              <a:t>Law Society of Ontario Referral Service</a:t>
            </a:r>
            <a:endParaRPr lang="en-US" sz="3300" dirty="0"/>
          </a:p>
          <a:p>
            <a:pPr marL="0" indent="0">
              <a:buNone/>
            </a:pPr>
            <a:r>
              <a:rPr lang="en-US" b="1" dirty="0"/>
              <a:t>What you get: </a:t>
            </a:r>
            <a:r>
              <a:rPr lang="en-US" dirty="0"/>
              <a:t>Name of a lawyer within or near your community.</a:t>
            </a:r>
          </a:p>
          <a:p>
            <a:pPr marL="0" indent="0">
              <a:buNone/>
            </a:pPr>
            <a:r>
              <a:rPr lang="en-US" dirty="0"/>
              <a:t>Lawyer will provide a free consultation of up to 30 minutes. </a:t>
            </a:r>
          </a:p>
          <a:p>
            <a:pPr marL="0" indent="0">
              <a:buNone/>
            </a:pPr>
            <a:r>
              <a:rPr lang="en-CA" dirty="0"/>
              <a:t>People who would have received in-person legal aid services through the Family Law Information Centres will be able to get help from LAO over the phone by calling </a:t>
            </a:r>
            <a:r>
              <a:rPr lang="en-CA" b="1" dirty="0"/>
              <a:t>1</a:t>
            </a:r>
            <a:r>
              <a:rPr lang="en-US" b="1" dirty="0"/>
              <a:t>‑</a:t>
            </a:r>
            <a:r>
              <a:rPr lang="en-CA" b="1" dirty="0"/>
              <a:t>800</a:t>
            </a:r>
            <a:r>
              <a:rPr lang="en-US" b="1" dirty="0"/>
              <a:t>‑</a:t>
            </a:r>
            <a:r>
              <a:rPr lang="en-CA" b="1" dirty="0"/>
              <a:t>668</a:t>
            </a:r>
            <a:r>
              <a:rPr lang="en-US" b="1" dirty="0"/>
              <a:t>‑</a:t>
            </a:r>
            <a:r>
              <a:rPr lang="en-CA" b="1" dirty="0"/>
              <a:t>8258</a:t>
            </a:r>
            <a:r>
              <a:rPr lang="en-CA" dirty="0"/>
              <a:t>.</a:t>
            </a:r>
            <a:endParaRPr lang="en-US" dirty="0"/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60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5816131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415954" cy="1558632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4: CHARTING A PATH FORWARD – </a:t>
            </a:r>
            <a:br>
              <a:rPr lang="en-CA" b="1" dirty="0"/>
            </a:br>
            <a:r>
              <a:rPr lang="en-CA" b="1" dirty="0"/>
              <a:t>WHAT NOW?</a:t>
            </a:r>
            <a:br>
              <a:rPr lang="en-US" dirty="0"/>
            </a:br>
            <a:br>
              <a:rPr lang="en-US" sz="3100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b="1" dirty="0"/>
              <a:t>2. WHAT RESOURCES CAN PARENTS ACCESS DURING THE CRISIS?</a:t>
            </a:r>
            <a:endParaRPr lang="en-US" dirty="0"/>
          </a:p>
          <a:p>
            <a:pPr marL="0" indent="0">
              <a:buNone/>
            </a:pPr>
            <a:endParaRPr lang="en-CA" b="1" dirty="0"/>
          </a:p>
          <a:p>
            <a:pPr marL="0" indent="0">
              <a:buNone/>
            </a:pPr>
            <a:r>
              <a:rPr lang="en-CA" b="1" dirty="0"/>
              <a:t>Steps to Justice</a:t>
            </a:r>
            <a:r>
              <a:rPr lang="en-CA" dirty="0"/>
              <a:t> </a:t>
            </a:r>
          </a:p>
          <a:p>
            <a:pPr marL="0" indent="0">
              <a:buNone/>
            </a:pPr>
            <a:r>
              <a:rPr lang="en-CA" u="sng" dirty="0">
                <a:hlinkClick r:id="rId2"/>
              </a:rPr>
              <a:t>https://stepstojustice.ca/covid-19-family-law</a:t>
            </a:r>
            <a:r>
              <a:rPr lang="en-CA" dirty="0"/>
              <a:t>  </a:t>
            </a:r>
          </a:p>
          <a:p>
            <a:pPr marL="0" indent="0">
              <a:buNone/>
            </a:pPr>
            <a:r>
              <a:rPr lang="en-CA" dirty="0"/>
              <a:t>This service is a great place to start your research.</a:t>
            </a:r>
            <a:endParaRPr lang="en-US" dirty="0"/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61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845423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415954" cy="1558632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5: CONCLUSIONS AND QUESTIONS</a:t>
            </a:r>
            <a:br>
              <a:rPr lang="en-US" dirty="0"/>
            </a:br>
            <a:br>
              <a:rPr lang="en-US" sz="3100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CA" b="1" dirty="0">
              <a:latin typeface="Arial" panose="020B0604020202020204" pitchFamily="34" charset="0"/>
              <a:cs typeface="Arial" panose="020B0604020202020204" pitchFamily="34" charset="0"/>
              <a:hlinkClick r:id="rId2"/>
            </a:endParaRPr>
          </a:p>
          <a:p>
            <a:pPr marL="0" indent="0">
              <a:buNone/>
            </a:pPr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PLEASE DONATE NOW TO:</a:t>
            </a:r>
          </a:p>
          <a:p>
            <a:pPr marL="0" indent="0" algn="ctr">
              <a:buNone/>
            </a:pPr>
            <a:endParaRPr lang="en-CA" b="1" dirty="0">
              <a:latin typeface="Arial" panose="020B0604020202020204" pitchFamily="34" charset="0"/>
              <a:cs typeface="Arial" panose="020B0604020202020204" pitchFamily="34" charset="0"/>
              <a:hlinkClick r:id="rId2"/>
            </a:endParaRPr>
          </a:p>
          <a:p>
            <a:pPr marL="0" indent="0" algn="ctr">
              <a:buNone/>
            </a:pPr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North York Harvest Food Bank</a:t>
            </a:r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https://northyorkharvest.com/gene-c-colman/</a:t>
            </a:r>
            <a:endParaRPr lang="en-US" dirty="0"/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62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8156200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415954" cy="1558632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5: CONCLUSIONS AND QUESTIONS</a:t>
            </a:r>
            <a:br>
              <a:rPr lang="en-US" dirty="0"/>
            </a:br>
            <a:br>
              <a:rPr lang="en-US" sz="3100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b="1" dirty="0"/>
              <a:t>1. COOPERATION: </a:t>
            </a:r>
            <a:r>
              <a:rPr lang="en-CA" dirty="0"/>
              <a:t>Extraordinary times requires extraordinary cooperation</a:t>
            </a:r>
            <a:endParaRPr lang="en-US" dirty="0"/>
          </a:p>
          <a:p>
            <a:pPr marL="0" lvl="0" indent="0">
              <a:buNone/>
            </a:pPr>
            <a:endParaRPr lang="en-CA" b="1" dirty="0"/>
          </a:p>
          <a:p>
            <a:pPr marL="0" lvl="0" indent="0">
              <a:buNone/>
            </a:pPr>
            <a:r>
              <a:rPr lang="en-CA" b="1" dirty="0"/>
              <a:t>2. EASE RESTRICTIONS: </a:t>
            </a:r>
            <a:r>
              <a:rPr lang="en-CA" dirty="0"/>
              <a:t>Ease up on restrictions to access to justice.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CA" b="1" dirty="0"/>
              <a:t>3. OBEY COURT ORDERS: </a:t>
            </a:r>
            <a:r>
              <a:rPr lang="en-CA" dirty="0"/>
              <a:t>No unilateral disobedience!</a:t>
            </a:r>
            <a:endParaRPr lang="en-US" dirty="0"/>
          </a:p>
          <a:p>
            <a:pPr marL="0" indent="0">
              <a:buNone/>
            </a:pPr>
            <a:endParaRPr lang="en-CA" b="1" dirty="0">
              <a:latin typeface="Arial" panose="020B0604020202020204" pitchFamily="34" charset="0"/>
              <a:cs typeface="Arial" panose="020B0604020202020204" pitchFamily="34" charset="0"/>
              <a:hlinkClick r:id="rId2"/>
            </a:endParaRP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63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687444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415954" cy="1558632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5: CONCLUSIONS AND QUESTIONS</a:t>
            </a:r>
            <a:br>
              <a:rPr lang="en-US" dirty="0"/>
            </a:br>
            <a:br>
              <a:rPr lang="en-US" sz="3100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CA" dirty="0"/>
              <a:t> </a:t>
            </a:r>
            <a:r>
              <a:rPr lang="en-CA" b="1" dirty="0"/>
              <a:t>4. SELF HELP IS A KILLER: </a:t>
            </a:r>
          </a:p>
          <a:p>
            <a:r>
              <a:rPr lang="en-CA" dirty="0"/>
              <a:t>Contradiction to court order </a:t>
            </a:r>
          </a:p>
          <a:p>
            <a:r>
              <a:rPr lang="en-CA" dirty="0"/>
              <a:t>contrary to a long established status quo </a:t>
            </a:r>
          </a:p>
          <a:p>
            <a:r>
              <a:rPr lang="en-CA" dirty="0"/>
              <a:t>judicial authorization.</a:t>
            </a:r>
          </a:p>
          <a:p>
            <a:pPr mar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CA" b="1" dirty="0"/>
              <a:t>5. RESOURCES:  </a:t>
            </a:r>
            <a:r>
              <a:rPr lang="en-CA" dirty="0"/>
              <a:t>You are not alone.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CA" b="1" dirty="0"/>
              <a:t>6. CHILD FOCUSSED: </a:t>
            </a:r>
            <a:r>
              <a:rPr lang="en-CA" dirty="0"/>
              <a:t>Be reasonable, be creative, be child focussed at all times.</a:t>
            </a:r>
            <a:endParaRPr lang="en-US" dirty="0"/>
          </a:p>
          <a:p>
            <a:pPr marL="0" indent="0">
              <a:buNone/>
            </a:pPr>
            <a:endParaRPr lang="en-CA" b="1" dirty="0">
              <a:latin typeface="Arial" panose="020B0604020202020204" pitchFamily="34" charset="0"/>
              <a:cs typeface="Arial" panose="020B0604020202020204" pitchFamily="34" charset="0"/>
              <a:hlinkClick r:id="rId2"/>
            </a:endParaRP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64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073710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415954" cy="1558632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5: CONCLUSIONS AND QUESTIONS</a:t>
            </a:r>
            <a:br>
              <a:rPr lang="en-US" dirty="0"/>
            </a:br>
            <a:br>
              <a:rPr lang="en-US" sz="3100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CA" dirty="0"/>
              <a:t> </a:t>
            </a:r>
            <a:r>
              <a:rPr lang="en-CA" b="1" dirty="0"/>
              <a:t>7. WANT A COPY?:  </a:t>
            </a:r>
          </a:p>
          <a:p>
            <a:pPr marL="0" indent="0">
              <a:buNone/>
            </a:pPr>
            <a:r>
              <a:rPr lang="en-CA" b="1" dirty="0"/>
              <a:t>Send Email: </a:t>
            </a:r>
            <a:r>
              <a:rPr lang="en-CA" u="sng" dirty="0">
                <a:hlinkClick r:id="rId2"/>
              </a:rPr>
              <a:t>gene@complexfamilylaw.com</a:t>
            </a:r>
            <a:r>
              <a:rPr lang="en-CA" dirty="0"/>
              <a:t>  </a:t>
            </a:r>
          </a:p>
          <a:p>
            <a:pPr marL="0" indent="0">
              <a:buNone/>
            </a:pPr>
            <a:endParaRPr lang="en-CA" b="1" dirty="0"/>
          </a:p>
          <a:p>
            <a:pPr marL="0" indent="0">
              <a:buNone/>
            </a:pPr>
            <a:r>
              <a:rPr lang="en-CA" b="1" dirty="0"/>
              <a:t>Subject Line: “</a:t>
            </a:r>
            <a:r>
              <a:rPr lang="en-CA" dirty="0"/>
              <a:t>SEND A COPY”.  </a:t>
            </a:r>
          </a:p>
          <a:p>
            <a:pPr marL="0" indent="0">
              <a:buNone/>
            </a:pPr>
            <a:endParaRPr lang="en-CA" b="1" dirty="0"/>
          </a:p>
          <a:p>
            <a:pPr marL="0" indent="0">
              <a:buNone/>
            </a:pPr>
            <a:r>
              <a:rPr lang="en-CA" b="1" dirty="0"/>
              <a:t>Presentation Recording: </a:t>
            </a:r>
            <a:r>
              <a:rPr lang="en-CA" dirty="0"/>
              <a:t>Check our website COVID-19 page in a day or two for details re how to view the recording.</a:t>
            </a:r>
            <a:endParaRPr lang="en-US" dirty="0"/>
          </a:p>
          <a:p>
            <a:pPr marL="0" indent="0">
              <a:buNone/>
            </a:pPr>
            <a:endParaRPr lang="en-CA" b="1" dirty="0">
              <a:latin typeface="Arial" panose="020B0604020202020204" pitchFamily="34" charset="0"/>
              <a:cs typeface="Arial" panose="020B0604020202020204" pitchFamily="34" charset="0"/>
              <a:hlinkClick r:id="rId3"/>
            </a:endParaRP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65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5967028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415954" cy="1558632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NEXT WEBINAR: </a:t>
            </a:r>
            <a:br>
              <a:rPr lang="en-US" dirty="0"/>
            </a:br>
            <a:br>
              <a:rPr lang="en-US" sz="3100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934308"/>
            <a:ext cx="7873700" cy="3685736"/>
          </a:xfrm>
        </p:spPr>
        <p:txBody>
          <a:bodyPr>
            <a:normAutofit lnSpcReduction="10000"/>
          </a:bodyPr>
          <a:lstStyle/>
          <a:p>
            <a:r>
              <a:rPr lang="en-CA" dirty="0"/>
              <a:t> Check out our Events page:</a:t>
            </a:r>
            <a:r>
              <a:rPr lang="en-CA" b="1" dirty="0"/>
              <a:t> </a:t>
            </a:r>
            <a:r>
              <a:rPr lang="en-CA" u="sng" dirty="0">
                <a:hlinkClick r:id="rId2"/>
              </a:rPr>
              <a:t>https://www.complexfamilylaw.com/Events.shtml</a:t>
            </a:r>
            <a:endParaRPr lang="en-US" dirty="0"/>
          </a:p>
          <a:p>
            <a:r>
              <a:rPr lang="en-CA" dirty="0"/>
              <a:t>In a while, we will open registration for our next webinar: </a:t>
            </a:r>
            <a:endParaRPr lang="en-US" dirty="0"/>
          </a:p>
          <a:p>
            <a:r>
              <a:rPr lang="en-CA" b="1" dirty="0"/>
              <a:t>April 23</a:t>
            </a:r>
            <a:r>
              <a:rPr lang="en-CA" dirty="0"/>
              <a:t>: </a:t>
            </a:r>
            <a:r>
              <a:rPr lang="en-CA" b="1" dirty="0"/>
              <a:t>PARENTAL ALIENATION = ERASING FAMILY: ARE THERE SOLUTIONS?</a:t>
            </a:r>
            <a:endParaRPr lang="en-US" dirty="0"/>
          </a:p>
          <a:p>
            <a:pPr marL="0" indent="0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sz="4800" b="1" dirty="0"/>
              <a:t>QUESTIONS?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66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362006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5803"/>
            <a:ext cx="10515600" cy="1189354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THANKS AGAIN TO OUR PARTNERS</a:t>
            </a:r>
            <a:br>
              <a:rPr lang="en-US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4262" y="1890346"/>
            <a:ext cx="7382873" cy="45720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dirty="0"/>
              <a:t>Brayden Supervision Services</a:t>
            </a:r>
          </a:p>
          <a:p>
            <a:pPr marL="0" indent="0" algn="ctr">
              <a:buNone/>
            </a:pPr>
            <a:r>
              <a:rPr lang="en-US" sz="3600" dirty="0"/>
              <a:t>Canadian Association for Equality (CAFE)</a:t>
            </a:r>
          </a:p>
          <a:p>
            <a:pPr marL="0" indent="0" algn="ctr">
              <a:buNone/>
            </a:pPr>
            <a:r>
              <a:rPr lang="en-US" sz="3600" dirty="0"/>
              <a:t>Canadian Equal Parenting Council</a:t>
            </a:r>
          </a:p>
          <a:p>
            <a:pPr marL="0" indent="0" algn="ctr">
              <a:buNone/>
            </a:pPr>
            <a:r>
              <a:rPr lang="en-US" sz="3600" dirty="0"/>
              <a:t>Equal Parenting for Children</a:t>
            </a:r>
          </a:p>
          <a:p>
            <a:pPr marL="0" indent="0" algn="ctr">
              <a:buNone/>
            </a:pPr>
            <a:r>
              <a:rPr lang="en-US" sz="3600" dirty="0"/>
              <a:t>Lawyers for Shared Parenting</a:t>
            </a:r>
          </a:p>
          <a:p>
            <a:pPr marL="0" indent="0" algn="ctr">
              <a:buNone/>
            </a:pPr>
            <a:r>
              <a:rPr lang="en-US" sz="3600" dirty="0"/>
              <a:t>Side by Side Supervised Access Services</a:t>
            </a:r>
          </a:p>
          <a:p>
            <a:endParaRPr lang="en-C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67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5135949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415954" cy="1101431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THANKS FOR ATTENDING</a:t>
            </a:r>
            <a:br>
              <a:rPr lang="en-CA" b="1"/>
            </a:br>
            <a:r>
              <a:rPr lang="en-CA" sz="2400" b="1" i="1"/>
              <a:t>Hope </a:t>
            </a:r>
            <a:r>
              <a:rPr lang="en-CA" sz="2400" b="1" i="1" dirty="0"/>
              <a:t>you enjoyed the presentation and found it useful and enlightening</a:t>
            </a:r>
            <a:br>
              <a:rPr lang="en-US" dirty="0"/>
            </a:br>
            <a:br>
              <a:rPr lang="en-US" sz="3100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934308"/>
            <a:ext cx="7873700" cy="3685736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CA" sz="3600" b="1" dirty="0"/>
              <a:t> </a:t>
            </a:r>
            <a:r>
              <a:rPr lang="en-CA" sz="4100" b="1" dirty="0"/>
              <a:t>GENE C. COLMAN FAMILY LAW CENTRE</a:t>
            </a:r>
          </a:p>
          <a:p>
            <a:pPr marL="0" indent="0" algn="ctr">
              <a:buNone/>
            </a:pPr>
            <a:r>
              <a:rPr lang="en-CA" dirty="0"/>
              <a:t>For further information, call or write:</a:t>
            </a:r>
          </a:p>
          <a:p>
            <a:pPr marL="0" indent="0" algn="ctr">
              <a:buNone/>
            </a:pPr>
            <a:r>
              <a:rPr lang="en-CA" dirty="0"/>
              <a:t>Tel: 416-635-9264</a:t>
            </a:r>
          </a:p>
          <a:p>
            <a:pPr marL="0" indent="0" algn="ctr">
              <a:buNone/>
            </a:pPr>
            <a:r>
              <a:rPr lang="en-CA" dirty="0"/>
              <a:t>Gene C. Colman, Ext 101</a:t>
            </a:r>
          </a:p>
          <a:p>
            <a:pPr marL="0" indent="0" algn="ctr">
              <a:buNone/>
            </a:pPr>
            <a:r>
              <a:rPr lang="en-CA" dirty="0"/>
              <a:t>Reception (Law Clerk, Kim Pitre), Ext. 100</a:t>
            </a:r>
          </a:p>
          <a:p>
            <a:pPr marL="0" indent="0" algn="ctr">
              <a:buNone/>
            </a:pPr>
            <a:r>
              <a:rPr lang="en-CA" b="1" i="1" dirty="0"/>
              <a:t>Email: </a:t>
            </a:r>
            <a:r>
              <a:rPr lang="en-CA" b="1" i="1" dirty="0">
                <a:hlinkClick r:id="rId2"/>
              </a:rPr>
              <a:t>reception@complexfamilylaw.com</a:t>
            </a:r>
            <a:endParaRPr lang="en-CA" b="1" i="1" dirty="0"/>
          </a:p>
          <a:p>
            <a:pPr marL="0" indent="0" algn="ctr">
              <a:buNone/>
            </a:pPr>
            <a:endParaRPr lang="en-CA" b="1" i="1" dirty="0"/>
          </a:p>
          <a:p>
            <a:pPr marL="0" indent="0" algn="ctr">
              <a:buNone/>
            </a:pPr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North York Harvest Food Bank</a:t>
            </a:r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https://northyorkharvest.com/gene-c-colman/</a:t>
            </a:r>
            <a:endParaRPr lang="en-US" dirty="0"/>
          </a:p>
          <a:p>
            <a:pPr marL="0" indent="0" algn="ctr">
              <a:buNone/>
            </a:pPr>
            <a:endParaRPr lang="en-CA" b="1" i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68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4575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5803"/>
            <a:ext cx="10515600" cy="1189354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1: INTRODUCTION</a:t>
            </a:r>
            <a:br>
              <a:rPr lang="en-US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4262" y="1890346"/>
            <a:ext cx="7382873" cy="4572000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CA" b="1" dirty="0"/>
              <a:t>How to present questions: </a:t>
            </a:r>
            <a:endParaRPr lang="en-US" b="1" dirty="0"/>
          </a:p>
          <a:p>
            <a:pPr lvl="0"/>
            <a:r>
              <a:rPr lang="en-CA" dirty="0"/>
              <a:t>You can send your questions to Rob McNeillie in the chat section of the ZOOM platform.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CA" dirty="0"/>
              <a:t>You can email Rob: </a:t>
            </a:r>
            <a:r>
              <a:rPr lang="en-CA" u="sng" dirty="0">
                <a:hlinkClick r:id="rId2"/>
              </a:rPr>
              <a:t>robert@complexfamilylaw.com</a:t>
            </a:r>
            <a:r>
              <a:rPr lang="en-CA" dirty="0"/>
              <a:t>  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CA" dirty="0"/>
              <a:t>On our website, </a:t>
            </a:r>
            <a:r>
              <a:rPr lang="en-CA" u="sng" dirty="0">
                <a:hlinkClick r:id="rId3"/>
              </a:rPr>
              <a:t>www.complexfamilylaw.com</a:t>
            </a:r>
            <a:r>
              <a:rPr lang="en-CA" dirty="0"/>
              <a:t>  a little picture of Kim Pitre will pop up.  You can text us on your phone and all of us can see the question.</a:t>
            </a:r>
            <a:endParaRPr lang="en-US" dirty="0"/>
          </a:p>
          <a:p>
            <a:pPr marL="0" indent="0">
              <a:buNone/>
            </a:pPr>
            <a:endParaRPr lang="en-C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1613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5803"/>
            <a:ext cx="10515600" cy="1189354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1: INTRODUCTION</a:t>
            </a:r>
            <a:br>
              <a:rPr lang="en-US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/>
          </a:bodyPr>
          <a:lstStyle/>
          <a:p>
            <a:r>
              <a:rPr lang="en-CA" sz="2400" b="1" dirty="0">
                <a:latin typeface="Arial" panose="020B0604020202020204" pitchFamily="34" charset="0"/>
                <a:cs typeface="Arial" panose="020B0604020202020204" pitchFamily="34" charset="0"/>
              </a:rPr>
              <a:t>In Part 2 – </a:t>
            </a:r>
          </a:p>
          <a:p>
            <a:endParaRPr lang="en-C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CA" sz="2400" b="1" dirty="0">
                <a:latin typeface="Arial" panose="020B0604020202020204" pitchFamily="34" charset="0"/>
                <a:cs typeface="Arial" panose="020B0604020202020204" pitchFamily="34" charset="0"/>
              </a:rPr>
              <a:t>YOUR CONCERNS</a:t>
            </a:r>
          </a:p>
          <a:p>
            <a:endParaRPr lang="en-C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400" b="1" dirty="0">
                <a:latin typeface="Arial" panose="020B0604020202020204" pitchFamily="34" charset="0"/>
                <a:cs typeface="Arial" panose="020B0604020202020204" pitchFamily="34" charset="0"/>
              </a:rPr>
              <a:t>Questions received</a:t>
            </a:r>
          </a:p>
          <a:p>
            <a:endParaRPr lang="en-C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400" b="1" dirty="0">
                <a:latin typeface="Arial" panose="020B0604020202020204" pitchFamily="34" charset="0"/>
                <a:cs typeface="Arial" panose="020B0604020202020204" pitchFamily="34" charset="0"/>
              </a:rPr>
              <a:t>Social Media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4536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1DD7-4601-4A41-A01A-A98E7FE98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5803"/>
            <a:ext cx="10515600" cy="1189354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COVID-19 – WHAT SHOULD I DO?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dirty="0"/>
              <a:t>PART 1: INTRODUCTION</a:t>
            </a:r>
            <a:br>
              <a:rPr lang="en-US" dirty="0"/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3AB3-0066-45BE-963B-80F6908FC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185" y="1890346"/>
            <a:ext cx="7281950" cy="3729698"/>
          </a:xfrm>
        </p:spPr>
        <p:txBody>
          <a:bodyPr>
            <a:normAutofit/>
          </a:bodyPr>
          <a:lstStyle/>
          <a:p>
            <a:r>
              <a:rPr lang="en-CA" sz="2400" b="1" dirty="0">
                <a:latin typeface="Arial" panose="020B0604020202020204" pitchFamily="34" charset="0"/>
                <a:cs typeface="Arial" panose="020B0604020202020204" pitchFamily="34" charset="0"/>
              </a:rPr>
              <a:t>In Part 3 – </a:t>
            </a:r>
          </a:p>
          <a:p>
            <a:pPr marL="0" indent="0">
              <a:buNone/>
            </a:pPr>
            <a:r>
              <a:rPr lang="en-CA" b="1" dirty="0"/>
              <a:t>COURT EDICTS &amp; CASE LAW PRINCIPLES</a:t>
            </a:r>
          </a:p>
          <a:p>
            <a:endParaRPr lang="en-CA" b="1" dirty="0"/>
          </a:p>
          <a:p>
            <a:pPr marL="0" indent="0">
              <a:buNone/>
            </a:pPr>
            <a:r>
              <a:rPr lang="en-CA" dirty="0"/>
              <a:t>a. 	Court Directives</a:t>
            </a:r>
            <a:endParaRPr lang="en-US" dirty="0"/>
          </a:p>
          <a:p>
            <a:pPr marL="0" indent="0">
              <a:buNone/>
            </a:pPr>
            <a:r>
              <a:rPr lang="en-CA" dirty="0"/>
              <a:t>b.	Cases that have been decided and 	reported</a:t>
            </a:r>
            <a:endParaRPr lang="en-US" dirty="0"/>
          </a:p>
          <a:p>
            <a:endParaRPr lang="en-C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B691-3833-4FE8-A6DF-9941AE6E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AC4614-7F59-4733-8421-BBD51C61330F}" type="datetime3">
              <a:rPr lang="en-CA" smtClean="0"/>
              <a:t>8 March 2022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567F-902F-4A5E-B4F7-988D699E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2D0BCEA-8065-4A0E-8EA6-60F3C3D6559E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678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5005</Words>
  <Application>Microsoft Office PowerPoint</Application>
  <PresentationFormat>Widescreen</PresentationFormat>
  <Paragraphs>703</Paragraphs>
  <Slides>68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73" baseType="lpstr">
      <vt:lpstr>Arial</vt:lpstr>
      <vt:lpstr>Calibri</vt:lpstr>
      <vt:lpstr>Calibri Light</vt:lpstr>
      <vt:lpstr>heebo</vt:lpstr>
      <vt:lpstr>Office Theme</vt:lpstr>
      <vt:lpstr>We will start the webinar shortly.   Thanks for joining in.</vt:lpstr>
      <vt:lpstr> In  support of the North York Harvest Food Bank</vt:lpstr>
      <vt:lpstr>  COVID-19 – WHAT SHOULD I DO?  AGENDA </vt:lpstr>
      <vt:lpstr>  COVID-19 – WHAT SHOULD I DO?   PART 1: INTRODUCTION   </vt:lpstr>
      <vt:lpstr>  COVID-19 – WHAT SHOULD I DO?   PART 1: INTRODUCTION   </vt:lpstr>
      <vt:lpstr>  COVID-19 – WHAT SHOULD I DO?   PART 1: INTRODUCTION   </vt:lpstr>
      <vt:lpstr>  COVID-19 – WHAT SHOULD I DO?   PART 1: INTRODUCTION   </vt:lpstr>
      <vt:lpstr>  COVID-19 – WHAT SHOULD I DO?   PART 1: INTRODUCTION   </vt:lpstr>
      <vt:lpstr>  COVID-19 – WHAT SHOULD I DO?   PART 1: INTRODUCTION   </vt:lpstr>
      <vt:lpstr>  COVID-19 – WHAT SHOULD I DO?   PART 1: INTRODUCTION   </vt:lpstr>
      <vt:lpstr>  COVID-19 – WHAT SHOULD I DO?   PART 1: INTRODUCTION   </vt:lpstr>
      <vt:lpstr>  COVID-19 – WHAT SHOULD I DO?   PART 2: YOUR CONCERNS   </vt:lpstr>
      <vt:lpstr>  COVID-19 – WHAT SHOULD I DO?   PART 2: YOUR CONCERNS   </vt:lpstr>
      <vt:lpstr>  COVID-19 – WHAT SHOULD I DO?   PART 2: YOUR CONCERNS   </vt:lpstr>
      <vt:lpstr>  COVID-19 – WHAT SHOULD I DO?   PART 2: YOUR CONCERNS   </vt:lpstr>
      <vt:lpstr>  COVID-19 – WHAT SHOULD I DO?   PART 2: YOUR CONCERNS   </vt:lpstr>
      <vt:lpstr>  COVID-19 – WHAT SHOULD I DO?   PART 2: YOUR CONCERNS   </vt:lpstr>
      <vt:lpstr>  COVID-19 – WHAT SHOULD I DO?   PART 2: YOUR CONCERNS   </vt:lpstr>
      <vt:lpstr>  COVID-19 – WHAT SHOULD I DO?   PART 2: YOUR CONCERNS   </vt:lpstr>
      <vt:lpstr>  COVID-19 – WHAT SHOULD I DO?   PART 2: YOUR CONCERNS   </vt:lpstr>
      <vt:lpstr>  COVID-19 – WHAT SHOULD I DO?   PART 3: LEGAL EDICTS &amp; PRINCIPLES   </vt:lpstr>
      <vt:lpstr>  COVID-19 – WHAT SHOULD I DO?   PART 3: LEGAL EDICTS &amp; PRINCIPLES    </vt:lpstr>
      <vt:lpstr>  COVID-19 – WHAT SHOULD I DO?   PART 3: LEGAL EDICTS &amp; PRINCIPLES    </vt:lpstr>
      <vt:lpstr>  COVID-19 – WHAT SHOULD I DO?   PART 3: LEGAL EDICTS &amp; PRINCIPLES    </vt:lpstr>
      <vt:lpstr>  COVID-19 – WHAT SHOULD I DO?   PART 3: LEGAL EDICTS &amp; PRINCIPLES    </vt:lpstr>
      <vt:lpstr>  COVID-19 – WHAT SHOULD I DO?   PART 3: LEGAL EDICTS &amp; PRINCIPLES    </vt:lpstr>
      <vt:lpstr>  COVID-19 – WHAT SHOULD I DO?   PART 3: LEGAL EDICTS &amp; PRINCIPLES    </vt:lpstr>
      <vt:lpstr>  COVID-19 – WHAT SHOULD I DO?   PART 3: LEGAL EDICTS &amp; PRINCIPLES    </vt:lpstr>
      <vt:lpstr>  COVID-19 – WHAT SHOULD I DO?   PART 3: LEGAL EDICTS &amp; PRINCIPLES    </vt:lpstr>
      <vt:lpstr>  COVID-19 – WHAT SHOULD I DO?   PART 3: LEGAL EDICTS &amp; PRINCIPLES    </vt:lpstr>
      <vt:lpstr>  COVID-19 – WHAT SHOULD I DO?   PART 3: LEGAL EDICTS &amp; PRINCIPLES    </vt:lpstr>
      <vt:lpstr>  COVID-19 – WHAT SHOULD I DO?   PART 3: LEGAL EDICTS &amp; PRINCIPLES    </vt:lpstr>
      <vt:lpstr>  COVID-19 – WHAT SHOULD I DO?   PART 3: LEGAL EDICTS &amp; PRINCIPLES 3B: CASES THAT HAVE BEEN DECIDED AND REPORTED   </vt:lpstr>
      <vt:lpstr>  COVID-19 – WHAT SHOULD I DO?   PART 3: LEGAL EDICTS &amp; PRINCIPLES 3B: CASES THAT HAVE BEEN DECIDED AND REPORTED   </vt:lpstr>
      <vt:lpstr>  COVID-19 – WHAT SHOULD I DO?   PART 3: LEGAL EDICTS &amp; PRINCIPLES 3B: CASES THAT HAVE BEEN DECIDED AND REPORTED   </vt:lpstr>
      <vt:lpstr>  COVID-19 – WHAT SHOULD I DO?   PART 3: LEGAL EDICTS &amp; PRINCIPLES 3B: CASES THAT HAVE BEEN DECIDED AND REPORTED   </vt:lpstr>
      <vt:lpstr>  COVID-19 – WHAT SHOULD I DO?   PART 3: LEGAL EDICTS &amp; PRINCIPLES 3B: CASES THAT HAVE BEEN DECIDED AND REPORTED   </vt:lpstr>
      <vt:lpstr>  COVID-19 – WHAT SHOULD I DO?   PART 3: LEGAL EDICTS &amp; PRINCIPLES 3B: CASES THAT HAVE BEEN DECIDED AND REPORTED   </vt:lpstr>
      <vt:lpstr>  COVID-19 – WHAT SHOULD I DO?   PART 3: LEGAL EDICTS &amp; PRINCIPLES 3B: CASES THAT HAVE BEEN DECIDED AND REPORTED   </vt:lpstr>
      <vt:lpstr>  COVID-19 – WHAT SHOULD I DO?   PART 3: LEGAL EDICTS &amp; PRINCIPLES 3B: CASES THAT HAVE BEEN DECIDED AND REPORTED   </vt:lpstr>
      <vt:lpstr>  COVID-19 – WHAT SHOULD I DO?   PART 3: LEGAL EDICTS &amp; PRINCIPLES 3B: CASES THAT HAVE BEEN DECIDED AND REPORTED   </vt:lpstr>
      <vt:lpstr>  COVID-19 – WHAT SHOULD I DO?   PART 3: LEGAL EDICTS &amp; PRINCIPLES 3B: CASES THAT HAVE BEEN DECIDED AND REPORTED   </vt:lpstr>
      <vt:lpstr>  COVID-19 – WHAT SHOULD I DO?   PART 3: LEGAL EDICTS &amp; PRINCIPLES 3B: CASES THAT HAVE BEEN DECIDED AND REPORTED   </vt:lpstr>
      <vt:lpstr>  COVID-19 – WHAT SHOULD I DO?   PART 3: LEGAL EDICTS &amp; PRINCIPLES 3B: CASES THAT HAVE BEEN DECIDED AND REPORTED   </vt:lpstr>
      <vt:lpstr>  COVID-19 – WHAT SHOULD I DO?   PART 3: LEGAL EDICTS &amp; PRINCIPLES 3B: CASES THAT HAVE BEEN DECIDED AND REPORTED   </vt:lpstr>
      <vt:lpstr>  COVID-19 – WHAT SHOULD I DO?     PART 4: CHARTING A PATH FORWARD –  WHAT NOW?    </vt:lpstr>
      <vt:lpstr>  COVID-19 – WHAT SHOULD I DO?     PART 4: CHARTING A PATH FORWARD –  WHAT NOW?    </vt:lpstr>
      <vt:lpstr>  COVID-19 – WHAT SHOULD I DO?     PART 4: CHARTING A PATH FORWARD –  WHAT NOW?    </vt:lpstr>
      <vt:lpstr>  COVID-19 – WHAT SHOULD I DO?     PART 4: CHARTING A PATH FORWARD –  WHAT NOW?    </vt:lpstr>
      <vt:lpstr>  COVID-19 – WHAT SHOULD I DO?     PART 4: CHARTING A PATH FORWARD –  WHAT NOW?    </vt:lpstr>
      <vt:lpstr>  COVID-19 – WHAT SHOULD I DO?     PART 4: CHARTING A PATH FORWARD –  WHAT NOW?    </vt:lpstr>
      <vt:lpstr>  COVID-19 – WHAT SHOULD I DO?     PART 4: CHARTING A PATH FORWARD –  WHAT NOW?    </vt:lpstr>
      <vt:lpstr>  COVID-19 – WHAT SHOULD I DO?     PART 4: CHARTING A PATH FORWARD –  WHAT NOW?    </vt:lpstr>
      <vt:lpstr>  COVID-19 – WHAT SHOULD I DO?     PART 4: CHARTING A PATH FORWARD –  WHAT NOW?    </vt:lpstr>
      <vt:lpstr>  COVID-19 – WHAT SHOULD I DO?     PART 4: CHARTING A PATH FORWARD –  WHAT NOW?    </vt:lpstr>
      <vt:lpstr>  COVID-19 – WHAT SHOULD I DO?     PART 4: CHARTING A PATH FORWARD –  WHAT NOW?    </vt:lpstr>
      <vt:lpstr>  COVID-19 – WHAT SHOULD I DO?     PART 4: CHARTING A PATH FORWARD –  WHAT NOW?    </vt:lpstr>
      <vt:lpstr>  COVID-19 – WHAT SHOULD I DO?     PART 4: CHARTING A PATH FORWARD –  WHAT NOW?    </vt:lpstr>
      <vt:lpstr>  COVID-19 – WHAT SHOULD I DO?     PART 4: CHARTING A PATH FORWARD –  WHAT NOW?    </vt:lpstr>
      <vt:lpstr>  COVID-19 – WHAT SHOULD I DO?     PART 4: CHARTING A PATH FORWARD –  WHAT NOW?    </vt:lpstr>
      <vt:lpstr>  COVID-19 – WHAT SHOULD I DO?     PART 4: CHARTING A PATH FORWARD –  WHAT NOW?    </vt:lpstr>
      <vt:lpstr>  COVID-19 – WHAT SHOULD I DO?     PART 5: CONCLUSIONS AND QUESTIONS    </vt:lpstr>
      <vt:lpstr>  COVID-19 – WHAT SHOULD I DO?     PART 5: CONCLUSIONS AND QUESTIONS    </vt:lpstr>
      <vt:lpstr>  COVID-19 – WHAT SHOULD I DO?     PART 5: CONCLUSIONS AND QUESTIONS    </vt:lpstr>
      <vt:lpstr>  COVID-19 – WHAT SHOULD I DO?     PART 5: CONCLUSIONS AND QUESTIONS    </vt:lpstr>
      <vt:lpstr>  COVID-19 – WHAT SHOULD I DO?     NEXT WEBINAR:     </vt:lpstr>
      <vt:lpstr>  COVID-19 – WHAT SHOULD I DO?   THANKS AGAIN TO OUR PARTNERS   </vt:lpstr>
      <vt:lpstr>  COVID-19 – WHAT SHOULD I DO?     THANKS FOR ATTENDING Hope you enjoyed the presentation and found it useful and enlightening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will start the webinar shortly.   Thanks for joining in.</dc:title>
  <dc:creator>Gene C. Colman</dc:creator>
  <cp:lastModifiedBy>B, Sowmyashree (Operations &amp; Technology)</cp:lastModifiedBy>
  <cp:revision>9</cp:revision>
  <dcterms:created xsi:type="dcterms:W3CDTF">2020-04-02T19:26:32Z</dcterms:created>
  <dcterms:modified xsi:type="dcterms:W3CDTF">2022-03-08T09:03:21Z</dcterms:modified>
</cp:coreProperties>
</file>