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handoutMasterIdLst>
    <p:handoutMasterId r:id="rId63"/>
  </p:handoutMasterIdLst>
  <p:sldIdLst>
    <p:sldId id="310" r:id="rId2"/>
    <p:sldId id="256" r:id="rId3"/>
    <p:sldId id="311" r:id="rId4"/>
    <p:sldId id="312" r:id="rId5"/>
    <p:sldId id="320" r:id="rId6"/>
    <p:sldId id="385" r:id="rId7"/>
    <p:sldId id="386" r:id="rId8"/>
    <p:sldId id="395" r:id="rId9"/>
    <p:sldId id="387" r:id="rId10"/>
    <p:sldId id="396" r:id="rId11"/>
    <p:sldId id="258" r:id="rId12"/>
    <p:sldId id="397" r:id="rId13"/>
    <p:sldId id="398" r:id="rId14"/>
    <p:sldId id="267" r:id="rId15"/>
    <p:sldId id="303" r:id="rId16"/>
    <p:sldId id="308" r:id="rId17"/>
    <p:sldId id="261" r:id="rId18"/>
    <p:sldId id="291" r:id="rId19"/>
    <p:sldId id="262" r:id="rId20"/>
    <p:sldId id="263" r:id="rId21"/>
    <p:sldId id="264" r:id="rId22"/>
    <p:sldId id="265" r:id="rId23"/>
    <p:sldId id="266" r:id="rId24"/>
    <p:sldId id="305" r:id="rId25"/>
    <p:sldId id="269" r:id="rId26"/>
    <p:sldId id="399" r:id="rId27"/>
    <p:sldId id="270" r:id="rId28"/>
    <p:sldId id="271" r:id="rId29"/>
    <p:sldId id="272" r:id="rId30"/>
    <p:sldId id="292" r:id="rId31"/>
    <p:sldId id="274" r:id="rId32"/>
    <p:sldId id="280" r:id="rId33"/>
    <p:sldId id="273" r:id="rId34"/>
    <p:sldId id="281" r:id="rId35"/>
    <p:sldId id="283" r:id="rId36"/>
    <p:sldId id="284" r:id="rId37"/>
    <p:sldId id="286" r:id="rId38"/>
    <p:sldId id="297" r:id="rId39"/>
    <p:sldId id="285" r:id="rId40"/>
    <p:sldId id="287" r:id="rId41"/>
    <p:sldId id="293" r:id="rId42"/>
    <p:sldId id="294" r:id="rId43"/>
    <p:sldId id="295" r:id="rId44"/>
    <p:sldId id="296" r:id="rId45"/>
    <p:sldId id="298" r:id="rId46"/>
    <p:sldId id="288" r:id="rId47"/>
    <p:sldId id="299" r:id="rId48"/>
    <p:sldId id="300" r:id="rId49"/>
    <p:sldId id="301" r:id="rId50"/>
    <p:sldId id="302" r:id="rId51"/>
    <p:sldId id="307" r:id="rId52"/>
    <p:sldId id="391" r:id="rId53"/>
    <p:sldId id="392" r:id="rId54"/>
    <p:sldId id="393" r:id="rId55"/>
    <p:sldId id="378" r:id="rId56"/>
    <p:sldId id="383" r:id="rId57"/>
    <p:sldId id="389" r:id="rId58"/>
    <p:sldId id="388" r:id="rId59"/>
    <p:sldId id="394" r:id="rId60"/>
    <p:sldId id="384" r:id="rId6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73" autoAdjust="0"/>
    <p:restoredTop sz="91948" autoAdjust="0"/>
  </p:normalViewPr>
  <p:slideViewPr>
    <p:cSldViewPr snapToGrid="0">
      <p:cViewPr varScale="1">
        <p:scale>
          <a:sx n="110" d="100"/>
          <a:sy n="110" d="100"/>
        </p:scale>
        <p:origin x="132" y="258"/>
      </p:cViewPr>
      <p:guideLst/>
    </p:cSldViewPr>
  </p:slideViewPr>
  <p:notesTextViewPr>
    <p:cViewPr>
      <p:scale>
        <a:sx n="1" d="1"/>
        <a:sy n="1" d="1"/>
      </p:scale>
      <p:origin x="0" y="0"/>
    </p:cViewPr>
  </p:notesTextViewPr>
  <p:sorterViewPr>
    <p:cViewPr>
      <p:scale>
        <a:sx n="100" d="100"/>
        <a:sy n="100" d="100"/>
      </p:scale>
      <p:origin x="0" y="-10997"/>
    </p:cViewPr>
  </p:sorterViewPr>
  <p:notesViewPr>
    <p:cSldViewPr snapToGrid="0">
      <p:cViewPr varScale="1">
        <p:scale>
          <a:sx n="73" d="100"/>
          <a:sy n="73" d="100"/>
        </p:scale>
        <p:origin x="2942"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eorge\Documents\@Working%20Files\@@%20Paper%20-2019%20AFCC%20Gene%20&amp;%20George\Paper\Shared%20Parenting%20Charts%20for%20AFCC%20paper%20v1.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eorge\Documents\@Working%20Files\@@%20Paper%20-2019%20AFCC%20Gene%20&amp;%20George\Paper\Shared%20Parenting%20Cha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'SP- NA'!$D$5</c:f>
              <c:strCache>
                <c:ptCount val="1"/>
                <c:pt idx="0">
                  <c:v>Shared Parenting</c:v>
                </c:pt>
              </c:strCache>
            </c:strRef>
          </c:tx>
          <c:spPr>
            <a:solidFill>
              <a:schemeClr val="accent1"/>
            </a:solidFill>
            <a:ln>
              <a:noFill/>
            </a:ln>
            <a:effectLst/>
          </c:spPr>
          <c:invertIfNegative val="0"/>
          <c:dPt>
            <c:idx val="4"/>
            <c:invertIfNegative val="0"/>
            <c:bubble3D val="0"/>
            <c:spPr>
              <a:solidFill>
                <a:srgbClr val="FF0000"/>
              </a:solidFill>
              <a:ln>
                <a:noFill/>
              </a:ln>
              <a:effectLst/>
            </c:spPr>
            <c:extLst>
              <c:ext xmlns:c16="http://schemas.microsoft.com/office/drawing/2014/chart" uri="{C3380CC4-5D6E-409C-BE32-E72D297353CC}">
                <c16:uniqueId val="{00000001-CF31-4C13-9E08-5B814604F4DD}"/>
              </c:ext>
            </c:extLst>
          </c:dPt>
          <c:dPt>
            <c:idx val="5"/>
            <c:invertIfNegative val="0"/>
            <c:bubble3D val="0"/>
            <c:spPr>
              <a:solidFill>
                <a:srgbClr val="FF0000"/>
              </a:solidFill>
              <a:ln>
                <a:noFill/>
              </a:ln>
              <a:effectLst/>
            </c:spPr>
            <c:extLst>
              <c:ext xmlns:c16="http://schemas.microsoft.com/office/drawing/2014/chart" uri="{C3380CC4-5D6E-409C-BE32-E72D297353CC}">
                <c16:uniqueId val="{00000003-CF31-4C13-9E08-5B814604F4DD}"/>
              </c:ext>
            </c:extLst>
          </c:dPt>
          <c:dPt>
            <c:idx val="6"/>
            <c:invertIfNegative val="0"/>
            <c:bubble3D val="0"/>
            <c:spPr>
              <a:solidFill>
                <a:srgbClr val="FF0000"/>
              </a:solidFill>
              <a:ln>
                <a:noFill/>
              </a:ln>
              <a:effectLst/>
            </c:spPr>
            <c:extLst>
              <c:ext xmlns:c16="http://schemas.microsoft.com/office/drawing/2014/chart" uri="{C3380CC4-5D6E-409C-BE32-E72D297353CC}">
                <c16:uniqueId val="{00000005-CF31-4C13-9E08-5B814604F4DD}"/>
              </c:ext>
            </c:extLst>
          </c:dPt>
          <c:dPt>
            <c:idx val="7"/>
            <c:invertIfNegative val="0"/>
            <c:bubble3D val="0"/>
            <c:spPr>
              <a:solidFill>
                <a:srgbClr val="FF0000"/>
              </a:solidFill>
              <a:ln>
                <a:noFill/>
              </a:ln>
              <a:effectLst/>
            </c:spPr>
            <c:extLst>
              <c:ext xmlns:c16="http://schemas.microsoft.com/office/drawing/2014/chart" uri="{C3380CC4-5D6E-409C-BE32-E72D297353CC}">
                <c16:uniqueId val="{00000007-CF31-4C13-9E08-5B814604F4DD}"/>
              </c:ext>
            </c:extLst>
          </c:dPt>
          <c:cat>
            <c:strRef>
              <c:f>'SP- NA'!$C$6:$C$13</c:f>
              <c:strCache>
                <c:ptCount val="8"/>
                <c:pt idx="0">
                  <c:v>WI</c:v>
                </c:pt>
                <c:pt idx="1">
                  <c:v>AZ</c:v>
                </c:pt>
                <c:pt idx="2">
                  <c:v>WA</c:v>
                </c:pt>
                <c:pt idx="3">
                  <c:v>CA</c:v>
                </c:pt>
                <c:pt idx="4">
                  <c:v>BC</c:v>
                </c:pt>
                <c:pt idx="5">
                  <c:v>QC</c:v>
                </c:pt>
                <c:pt idx="6">
                  <c:v>ON</c:v>
                </c:pt>
                <c:pt idx="7">
                  <c:v>AB</c:v>
                </c:pt>
              </c:strCache>
            </c:strRef>
          </c:cat>
          <c:val>
            <c:numRef>
              <c:f>'SP- NA'!$D$6:$D$13</c:f>
              <c:numCache>
                <c:formatCode>0.0%</c:formatCode>
                <c:ptCount val="8"/>
                <c:pt idx="0">
                  <c:v>0.45</c:v>
                </c:pt>
                <c:pt idx="1">
                  <c:v>0.44</c:v>
                </c:pt>
                <c:pt idx="2">
                  <c:v>0.34</c:v>
                </c:pt>
                <c:pt idx="3">
                  <c:v>0.27</c:v>
                </c:pt>
                <c:pt idx="4">
                  <c:v>0.3</c:v>
                </c:pt>
                <c:pt idx="5">
                  <c:v>0.22</c:v>
                </c:pt>
                <c:pt idx="6">
                  <c:v>0.14000000000000001</c:v>
                </c:pt>
                <c:pt idx="7">
                  <c:v>0.09</c:v>
                </c:pt>
              </c:numCache>
            </c:numRef>
          </c:val>
          <c:extLst>
            <c:ext xmlns:c16="http://schemas.microsoft.com/office/drawing/2014/chart" uri="{C3380CC4-5D6E-409C-BE32-E72D297353CC}">
              <c16:uniqueId val="{00000008-CF31-4C13-9E08-5B814604F4DD}"/>
            </c:ext>
          </c:extLst>
        </c:ser>
        <c:dLbls>
          <c:showLegendKey val="0"/>
          <c:showVal val="0"/>
          <c:showCatName val="0"/>
          <c:showSerName val="0"/>
          <c:showPercent val="0"/>
          <c:showBubbleSize val="0"/>
        </c:dLbls>
        <c:gapWidth val="219"/>
        <c:overlap val="-27"/>
        <c:axId val="462628992"/>
        <c:axId val="462631616"/>
      </c:barChart>
      <c:catAx>
        <c:axId val="46262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2631616"/>
        <c:crosses val="autoZero"/>
        <c:auto val="1"/>
        <c:lblAlgn val="ctr"/>
        <c:lblOffset val="100"/>
        <c:noMultiLvlLbl val="0"/>
      </c:catAx>
      <c:valAx>
        <c:axId val="4626316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2628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'SP-Polls'!$C$5</c:f>
              <c:strCache>
                <c:ptCount val="1"/>
                <c:pt idx="0">
                  <c:v>% Supporting SP</c:v>
                </c:pt>
              </c:strCache>
            </c:strRef>
          </c:tx>
          <c:spPr>
            <a:solidFill>
              <a:schemeClr val="accent1"/>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0-9A46-4C5B-914F-3D4188EA074C}"/>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1-9A46-4C5B-914F-3D4188EA074C}"/>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2-9A46-4C5B-914F-3D4188EA074C}"/>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3-9A46-4C5B-914F-3D4188EA074C}"/>
              </c:ext>
            </c:extLst>
          </c:dPt>
          <c:dPt>
            <c:idx val="4"/>
            <c:invertIfNegative val="0"/>
            <c:bubble3D val="0"/>
            <c:spPr>
              <a:solidFill>
                <a:schemeClr val="accent2">
                  <a:lumMod val="75000"/>
                </a:schemeClr>
              </a:solidFill>
              <a:ln>
                <a:noFill/>
              </a:ln>
              <a:effectLst/>
            </c:spPr>
            <c:extLst>
              <c:ext xmlns:c16="http://schemas.microsoft.com/office/drawing/2014/chart" uri="{C3380CC4-5D6E-409C-BE32-E72D297353CC}">
                <c16:uniqueId val="{00000004-9A46-4C5B-914F-3D4188EA074C}"/>
              </c:ext>
            </c:extLst>
          </c:dPt>
          <c:dPt>
            <c:idx val="5"/>
            <c:invertIfNegative val="0"/>
            <c:bubble3D val="0"/>
            <c:spPr>
              <a:solidFill>
                <a:schemeClr val="accent2">
                  <a:lumMod val="75000"/>
                </a:schemeClr>
              </a:solidFill>
              <a:ln>
                <a:noFill/>
              </a:ln>
              <a:effectLst/>
            </c:spPr>
            <c:extLst>
              <c:ext xmlns:c16="http://schemas.microsoft.com/office/drawing/2014/chart" uri="{C3380CC4-5D6E-409C-BE32-E72D297353CC}">
                <c16:uniqueId val="{00000005-9A46-4C5B-914F-3D4188EA074C}"/>
              </c:ext>
            </c:extLst>
          </c:dPt>
          <c:dPt>
            <c:idx val="6"/>
            <c:invertIfNegative val="0"/>
            <c:bubble3D val="0"/>
            <c:spPr>
              <a:solidFill>
                <a:schemeClr val="accent2">
                  <a:lumMod val="75000"/>
                </a:schemeClr>
              </a:solidFill>
              <a:ln>
                <a:noFill/>
              </a:ln>
              <a:effectLst/>
            </c:spPr>
            <c:extLst>
              <c:ext xmlns:c16="http://schemas.microsoft.com/office/drawing/2014/chart" uri="{C3380CC4-5D6E-409C-BE32-E72D297353CC}">
                <c16:uniqueId val="{00000006-9A46-4C5B-914F-3D4188EA074C}"/>
              </c:ext>
            </c:extLst>
          </c:dPt>
          <c:dPt>
            <c:idx val="1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9A46-4C5B-914F-3D4188EA074C}"/>
              </c:ext>
            </c:extLst>
          </c:dPt>
          <c:cat>
            <c:strRef>
              <c:f>'SP-Polls'!$B$6:$B$22</c:f>
              <c:strCache>
                <c:ptCount val="17"/>
                <c:pt idx="0">
                  <c:v>UK</c:v>
                </c:pt>
                <c:pt idx="1">
                  <c:v>AU</c:v>
                </c:pt>
                <c:pt idx="2">
                  <c:v>DE</c:v>
                </c:pt>
                <c:pt idx="3">
                  <c:v>CA</c:v>
                </c:pt>
                <c:pt idx="4">
                  <c:v>ND</c:v>
                </c:pt>
                <c:pt idx="5">
                  <c:v>BE</c:v>
                </c:pt>
                <c:pt idx="6">
                  <c:v>PT</c:v>
                </c:pt>
                <c:pt idx="7">
                  <c:v>US-OH</c:v>
                </c:pt>
                <c:pt idx="8">
                  <c:v>US-KY</c:v>
                </c:pt>
                <c:pt idx="9">
                  <c:v>US-MO</c:v>
                </c:pt>
                <c:pt idx="10">
                  <c:v>US-KS</c:v>
                </c:pt>
                <c:pt idx="11">
                  <c:v>US-MI</c:v>
                </c:pt>
                <c:pt idx="12">
                  <c:v>US-TX</c:v>
                </c:pt>
                <c:pt idx="13">
                  <c:v>US-Pew</c:v>
                </c:pt>
                <c:pt idx="14">
                  <c:v>US-MD</c:v>
                </c:pt>
                <c:pt idx="15">
                  <c:v>US-ND</c:v>
                </c:pt>
                <c:pt idx="16">
                  <c:v>Average</c:v>
                </c:pt>
              </c:strCache>
            </c:strRef>
          </c:cat>
          <c:val>
            <c:numRef>
              <c:f>'SP-Polls'!$C$6:$C$22</c:f>
              <c:numCache>
                <c:formatCode>0.0%</c:formatCode>
                <c:ptCount val="17"/>
                <c:pt idx="0">
                  <c:v>0.84</c:v>
                </c:pt>
                <c:pt idx="1">
                  <c:v>0.81</c:v>
                </c:pt>
                <c:pt idx="2">
                  <c:v>0.77</c:v>
                </c:pt>
                <c:pt idx="3">
                  <c:v>0.74</c:v>
                </c:pt>
                <c:pt idx="4">
                  <c:v>0.71</c:v>
                </c:pt>
                <c:pt idx="5">
                  <c:v>0.7</c:v>
                </c:pt>
                <c:pt idx="6">
                  <c:v>0.69</c:v>
                </c:pt>
                <c:pt idx="7">
                  <c:v>0.87</c:v>
                </c:pt>
                <c:pt idx="8">
                  <c:v>0.83</c:v>
                </c:pt>
                <c:pt idx="9">
                  <c:v>0.8</c:v>
                </c:pt>
                <c:pt idx="10">
                  <c:v>0.8</c:v>
                </c:pt>
                <c:pt idx="11">
                  <c:v>0.76</c:v>
                </c:pt>
                <c:pt idx="12">
                  <c:v>0.75</c:v>
                </c:pt>
                <c:pt idx="13">
                  <c:v>0.7</c:v>
                </c:pt>
                <c:pt idx="14">
                  <c:v>0.63</c:v>
                </c:pt>
                <c:pt idx="15">
                  <c:v>0.48</c:v>
                </c:pt>
                <c:pt idx="16">
                  <c:v>0.74250000000000005</c:v>
                </c:pt>
              </c:numCache>
            </c:numRef>
          </c:val>
          <c:extLst>
            <c:ext xmlns:c16="http://schemas.microsoft.com/office/drawing/2014/chart" uri="{C3380CC4-5D6E-409C-BE32-E72D297353CC}">
              <c16:uniqueId val="{00000000-1B43-44B4-AE55-B678741D56CC}"/>
            </c:ext>
          </c:extLst>
        </c:ser>
        <c:dLbls>
          <c:showLegendKey val="0"/>
          <c:showVal val="0"/>
          <c:showCatName val="0"/>
          <c:showSerName val="0"/>
          <c:showPercent val="0"/>
          <c:showBubbleSize val="0"/>
        </c:dLbls>
        <c:gapWidth val="219"/>
        <c:overlap val="-27"/>
        <c:axId val="456086080"/>
        <c:axId val="456088376"/>
      </c:barChart>
      <c:catAx>
        <c:axId val="45608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56088376"/>
        <c:crosses val="autoZero"/>
        <c:auto val="1"/>
        <c:lblAlgn val="ctr"/>
        <c:lblOffset val="100"/>
        <c:noMultiLvlLbl val="0"/>
      </c:catAx>
      <c:valAx>
        <c:axId val="4560883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56086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CA" b="1" dirty="0">
                <a:solidFill>
                  <a:schemeClr val="tx1"/>
                </a:solidFill>
                <a:latin typeface="Arial" panose="020B0604020202020204" pitchFamily="34" charset="0"/>
                <a:cs typeface="Arial" panose="020B0604020202020204" pitchFamily="34" charset="0"/>
              </a:rPr>
              <a:t># State Legislative Initiatives (2014-2019 YTD)</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'SP Initiatives'!$C$5</c:f>
              <c:strCache>
                <c:ptCount val="1"/>
                <c:pt idx="0">
                  <c:v># Initiatives</c:v>
                </c:pt>
              </c:strCache>
            </c:strRef>
          </c:tx>
          <c:spPr>
            <a:solidFill>
              <a:schemeClr val="accent1"/>
            </a:solidFill>
            <a:ln>
              <a:noFill/>
            </a:ln>
            <a:effectLst/>
          </c:spPr>
          <c:invertIfNegative val="0"/>
          <c:cat>
            <c:numRef>
              <c:f>'SP Initiatives'!$B$6:$B$11</c:f>
              <c:numCache>
                <c:formatCode>General</c:formatCode>
                <c:ptCount val="6"/>
                <c:pt idx="0">
                  <c:v>2014</c:v>
                </c:pt>
                <c:pt idx="1">
                  <c:v>2015</c:v>
                </c:pt>
                <c:pt idx="2">
                  <c:v>2016</c:v>
                </c:pt>
                <c:pt idx="3">
                  <c:v>2017</c:v>
                </c:pt>
                <c:pt idx="4">
                  <c:v>2018</c:v>
                </c:pt>
                <c:pt idx="5">
                  <c:v>2019</c:v>
                </c:pt>
              </c:numCache>
            </c:numRef>
          </c:cat>
          <c:val>
            <c:numRef>
              <c:f>'SP Initiatives'!$C$6:$C$11</c:f>
              <c:numCache>
                <c:formatCode>General</c:formatCode>
                <c:ptCount val="6"/>
                <c:pt idx="0">
                  <c:v>16</c:v>
                </c:pt>
                <c:pt idx="1">
                  <c:v>13</c:v>
                </c:pt>
                <c:pt idx="2">
                  <c:v>29</c:v>
                </c:pt>
                <c:pt idx="3">
                  <c:v>46</c:v>
                </c:pt>
                <c:pt idx="4">
                  <c:v>28</c:v>
                </c:pt>
                <c:pt idx="5">
                  <c:v>42</c:v>
                </c:pt>
              </c:numCache>
            </c:numRef>
          </c:val>
          <c:extLst>
            <c:ext xmlns:c16="http://schemas.microsoft.com/office/drawing/2014/chart" uri="{C3380CC4-5D6E-409C-BE32-E72D297353CC}">
              <c16:uniqueId val="{00000000-3D98-4F06-A5AF-F97CE4F72FA6}"/>
            </c:ext>
          </c:extLst>
        </c:ser>
        <c:dLbls>
          <c:showLegendKey val="0"/>
          <c:showVal val="0"/>
          <c:showCatName val="0"/>
          <c:showSerName val="0"/>
          <c:showPercent val="0"/>
          <c:showBubbleSize val="0"/>
        </c:dLbls>
        <c:gapWidth val="219"/>
        <c:overlap val="-27"/>
        <c:axId val="526100304"/>
        <c:axId val="526098008"/>
      </c:barChart>
      <c:catAx>
        <c:axId val="52610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26098008"/>
        <c:crosses val="autoZero"/>
        <c:auto val="1"/>
        <c:lblAlgn val="ctr"/>
        <c:lblOffset val="100"/>
        <c:noMultiLvlLbl val="0"/>
      </c:catAx>
      <c:valAx>
        <c:axId val="526098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26100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b="1" dirty="0">
                <a:solidFill>
                  <a:schemeClr val="tx1"/>
                </a:solidFill>
                <a:latin typeface="Arial" panose="020B0604020202020204" pitchFamily="34" charset="0"/>
                <a:cs typeface="Arial" panose="020B0604020202020204" pitchFamily="34" charset="0"/>
              </a:rPr>
              <a:t>Initiative Intensity by US States since 2014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'SP Initiatives'!$C$20</c:f>
              <c:strCache>
                <c:ptCount val="1"/>
                <c:pt idx="0">
                  <c:v># States</c:v>
                </c:pt>
              </c:strCache>
            </c:strRef>
          </c:tx>
          <c:spPr>
            <a:solidFill>
              <a:schemeClr val="accent1"/>
            </a:solidFill>
            <a:ln>
              <a:noFill/>
            </a:ln>
            <a:effectLst/>
          </c:spPr>
          <c:invertIfNegative val="0"/>
          <c:cat>
            <c:numRef>
              <c:f>'SP Initiatives'!$B$21:$B$33</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'SP Initiatives'!$C$21:$C$33</c:f>
              <c:numCache>
                <c:formatCode>General</c:formatCode>
                <c:ptCount val="13"/>
                <c:pt idx="0">
                  <c:v>6</c:v>
                </c:pt>
                <c:pt idx="1">
                  <c:v>6</c:v>
                </c:pt>
                <c:pt idx="2">
                  <c:v>13</c:v>
                </c:pt>
                <c:pt idx="3">
                  <c:v>5</c:v>
                </c:pt>
                <c:pt idx="4">
                  <c:v>8</c:v>
                </c:pt>
                <c:pt idx="5">
                  <c:v>2</c:v>
                </c:pt>
                <c:pt idx="6">
                  <c:v>4</c:v>
                </c:pt>
                <c:pt idx="7">
                  <c:v>1</c:v>
                </c:pt>
                <c:pt idx="8">
                  <c:v>0</c:v>
                </c:pt>
                <c:pt idx="9">
                  <c:v>2</c:v>
                </c:pt>
                <c:pt idx="10">
                  <c:v>0</c:v>
                </c:pt>
                <c:pt idx="11">
                  <c:v>0</c:v>
                </c:pt>
                <c:pt idx="12">
                  <c:v>3</c:v>
                </c:pt>
              </c:numCache>
            </c:numRef>
          </c:val>
          <c:extLst>
            <c:ext xmlns:c16="http://schemas.microsoft.com/office/drawing/2014/chart" uri="{C3380CC4-5D6E-409C-BE32-E72D297353CC}">
              <c16:uniqueId val="{00000000-3DF6-44D6-AAF0-C02D779AA587}"/>
            </c:ext>
          </c:extLst>
        </c:ser>
        <c:dLbls>
          <c:showLegendKey val="0"/>
          <c:showVal val="0"/>
          <c:showCatName val="0"/>
          <c:showSerName val="0"/>
          <c:showPercent val="0"/>
          <c:showBubbleSize val="0"/>
        </c:dLbls>
        <c:gapWidth val="219"/>
        <c:overlap val="-27"/>
        <c:axId val="522510656"/>
        <c:axId val="522504752"/>
      </c:barChart>
      <c:catAx>
        <c:axId val="52251065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CA" sz="1400" b="1" i="0" baseline="0"/>
                  <a:t># Initiatives by a state since 2014</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22504752"/>
        <c:crosses val="autoZero"/>
        <c:auto val="1"/>
        <c:lblAlgn val="ctr"/>
        <c:lblOffset val="100"/>
        <c:noMultiLvlLbl val="0"/>
      </c:catAx>
      <c:valAx>
        <c:axId val="522504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CA" sz="1400" b="1" i="0" baseline="0"/>
                  <a:t># States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522510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89B1F5-D860-4E9B-8382-DDC4472534C8}"/>
              </a:ext>
            </a:extLst>
          </p:cNvPr>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3B7DAD99-66B7-4B1D-8D14-9A5276006BB3}"/>
              </a:ext>
            </a:extLst>
          </p:cNvPr>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66B49A8B-EA26-41EA-9D4E-247B5F9794E6}" type="datetimeFigureOut">
              <a:rPr lang="en-CA" smtClean="0"/>
              <a:t>07/05/2020</a:t>
            </a:fld>
            <a:endParaRPr lang="en-CA"/>
          </a:p>
        </p:txBody>
      </p:sp>
      <p:sp>
        <p:nvSpPr>
          <p:cNvPr id="4" name="Footer Placeholder 3">
            <a:extLst>
              <a:ext uri="{FF2B5EF4-FFF2-40B4-BE49-F238E27FC236}">
                <a16:creationId xmlns:a16="http://schemas.microsoft.com/office/drawing/2014/main" id="{BF2CC9FD-1FF3-499B-B49A-C77688980040}"/>
              </a:ext>
            </a:extLst>
          </p:cNvPr>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72AC3409-4DE5-4D60-8BD3-BC3E65D17ECA}"/>
              </a:ext>
            </a:extLst>
          </p:cNvPr>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539C47CD-0738-4247-8DCB-1907FE6B7506}" type="slidenum">
              <a:rPr lang="en-CA" smtClean="0"/>
              <a:t>‹#›</a:t>
            </a:fld>
            <a:endParaRPr lang="en-CA"/>
          </a:p>
        </p:txBody>
      </p:sp>
    </p:spTree>
    <p:extLst>
      <p:ext uri="{BB962C8B-B14F-4D97-AF65-F5344CB8AC3E}">
        <p14:creationId xmlns:p14="http://schemas.microsoft.com/office/powerpoint/2010/main" val="1093877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CA"/>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3491994-D6EF-4A1E-A33D-1DF8390FCBD5}" type="datetimeFigureOut">
              <a:rPr lang="en-CA" smtClean="0"/>
              <a:t>07/05/2020</a:t>
            </a:fld>
            <a:endParaRPr lang="en-CA"/>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CA"/>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CA"/>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B0E24C9D-749B-4666-A578-661298A52AB4}" type="slidenum">
              <a:rPr lang="en-CA" smtClean="0"/>
              <a:t>‹#›</a:t>
            </a:fld>
            <a:endParaRPr lang="en-CA"/>
          </a:p>
        </p:txBody>
      </p:sp>
    </p:spTree>
    <p:extLst>
      <p:ext uri="{BB962C8B-B14F-4D97-AF65-F5344CB8AC3E}">
        <p14:creationId xmlns:p14="http://schemas.microsoft.com/office/powerpoint/2010/main" val="159665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1994: Middleburg: “</a:t>
            </a:r>
            <a:r>
              <a:rPr lang="en-US" dirty="0" err="1"/>
              <a:t>postdivorce</a:t>
            </a:r>
            <a:r>
              <a:rPr lang="en-US" dirty="0"/>
              <a:t> arrangements should also aim to promote the maintenance of relationships between nonresidential parents and their children”</a:t>
            </a:r>
          </a:p>
          <a:p>
            <a:endParaRPr lang="en-US" dirty="0"/>
          </a:p>
          <a:p>
            <a:r>
              <a:rPr lang="en-US" dirty="0"/>
              <a:t>2002 Bauserman:</a:t>
            </a:r>
          </a:p>
          <a:p>
            <a:endParaRPr lang="en-US" dirty="0"/>
          </a:p>
          <a:p>
            <a:r>
              <a:rPr lang="en-US" b="1" dirty="0"/>
              <a:t>Meta-Analysis #1: </a:t>
            </a:r>
            <a:r>
              <a:rPr lang="en-US" dirty="0"/>
              <a:t>The first study by Bauserman (2002) was based on 33 studies spanning studies from 1982 to 1999 with a combined size of 1,846 sole custody and 814 joint custody children. He found children in joint custody scored significantly higher on all measures than children in sole custody, d=.23, and concluded “current results appear favorable to advocates of joint custody who favor a presumption of joint custody in divorce cases’ (p. 99). While recognizing the need for more research and that joint custody was not universally applicable, he found the results sufficiently robust to state:</a:t>
            </a:r>
            <a:endParaRPr lang="en-CA" dirty="0"/>
          </a:p>
          <a:p>
            <a:r>
              <a:rPr lang="en-US" dirty="0"/>
              <a:t> </a:t>
            </a:r>
            <a:endParaRPr lang="en-CA" dirty="0"/>
          </a:p>
          <a:p>
            <a:r>
              <a:rPr lang="en-US" dirty="0"/>
              <a:t>the research reviewed here does not support claims by critics of joint custody that joint-custody children are likely to be exposed to more conflict or to be at greater risk of adjustment problems due to having to adjust to two households or feeling “torn” between parents. Joint-custody arrangements (whether legal or physical) do not appear, on average, to be harmful to any aspect of children’s well-being, and may in fact be beneficial. This suggests that courts should not discourage parents from attempting joint custody. (p.99)</a:t>
            </a:r>
            <a:endParaRPr lang="en-CA" dirty="0"/>
          </a:p>
          <a:p>
            <a:r>
              <a:rPr lang="en-US" dirty="0"/>
              <a:t> </a:t>
            </a:r>
            <a:endParaRPr lang="en-CA" dirty="0"/>
          </a:p>
          <a:p>
            <a:r>
              <a:rPr lang="en-US" dirty="0"/>
              <a:t>As noted by Fehlberg, Smyth, Maclean &amp; Roberts (2011, p. 6), </a:t>
            </a:r>
            <a:r>
              <a:rPr lang="en-US" dirty="0" err="1"/>
              <a:t>Bauserman’s</a:t>
            </a:r>
            <a:r>
              <a:rPr lang="en-US" dirty="0"/>
              <a:t> study   did not distinguish between consensual and court-imposed shared parenting arrangements and is subject to self-selection effects.</a:t>
            </a:r>
          </a:p>
          <a:p>
            <a:endParaRPr lang="en-US" dirty="0"/>
          </a:p>
          <a:p>
            <a:pPr defTabSz="939363"/>
            <a:r>
              <a:rPr lang="en-US" b="1" dirty="0"/>
              <a:t>2016 Baude et al: The second meta-analysis </a:t>
            </a:r>
            <a:r>
              <a:rPr lang="en-US" dirty="0"/>
              <a:t>conducted by Baude, Pearson &amp; Drapeau (2016) reviewed 19 studies published between 1986 and 2013 involving a total of 32,285 sole custody and 4,214 joint custody subjects. The authors corroborated </a:t>
            </a:r>
            <a:r>
              <a:rPr lang="en-US" dirty="0" err="1"/>
              <a:t>Bauserman’s</a:t>
            </a:r>
            <a:r>
              <a:rPr lang="en-US" dirty="0"/>
              <a:t> earlier results that children in joint custody generally fare better than those in sole custody but with notably smaller effect size (d=.109) leading them to state the advantages of joint custody over sole custody should be considered “prudently”. In examining the effects of parental time, the authors found that increased time with both parents improved children’s adjustment with a weak effect size (d=.018) below 40% with a parent but was significant above concluding “the amount of time spent with the two parents after their separation has beneficial development effects” (p.356).</a:t>
            </a:r>
            <a:endParaRPr lang="en-CA" dirty="0"/>
          </a:p>
          <a:p>
            <a:endParaRPr lang="en-CA" dirty="0"/>
          </a:p>
          <a:p>
            <a:r>
              <a:rPr lang="en-US" dirty="0"/>
              <a:t> </a:t>
            </a:r>
            <a:r>
              <a:rPr lang="en-US" b="1" dirty="0"/>
              <a:t>2018 Nielsen 60-study summary: </a:t>
            </a:r>
            <a:r>
              <a:rPr lang="en-US" dirty="0"/>
              <a:t>Expanding the number of studies in her earlier summaries, Nielsen (2018) reviewed 60 studies from 8 countries with 69,422/170,563 SPC/JPC arrangements similarly organized  by the  broad categories of well-being used by  Bauserman (2002) and Baude et al (2016): academic outcomes, emotional/psychological outcomes, overall physical health, and quality of parent-child relationship. Consistent with the earlier meta-analyses, Nielsen’s analysis went significantly further by examining several long-standing debates of the impacts of parenting quality, income and conflict in JPC/SPC outcomes:</a:t>
            </a:r>
            <a:endParaRPr lang="en-CA" dirty="0"/>
          </a:p>
          <a:p>
            <a:r>
              <a:rPr lang="en-US" dirty="0"/>
              <a:t> </a:t>
            </a:r>
            <a:endParaRPr lang="en-CA" dirty="0"/>
          </a:p>
          <a:p>
            <a:r>
              <a:rPr lang="en-US" dirty="0"/>
              <a:t>JPC is generally linked to better outcomes than SPC for children, independent of parenting factors, family income, or the level of conflict between parents…. Those who minimize the contribution of JPC argue that it is factors such as parents’ income, education, parenting skills, and low conflict that better account for the positive outcomes seen in JPC children. This view finds very little support in the data from the 60 studies. This is not to say that children do not benefit from high-quality relationships with their parents, or living in higher income families, or having parents with low-conflict relationships. As explained in this article, these factors do matter. Nor is this to say that JPC is the most beneficial arrangement for all children. As documented in this article, that is not the case. What these studies do mean is that the vast majority of children benefit more from JPC than from SPC—and that there is no compelling evidence that PIC [parenting, income, and conflict] trumps JPC. Even if the parent–child relationship, income, and conflict were equal, children are still more likely to benefit in JPC families. (p.30)</a:t>
            </a:r>
            <a:endParaRPr lang="en-CA" dirty="0"/>
          </a:p>
          <a:p>
            <a:endParaRPr lang="en-CA" dirty="0"/>
          </a:p>
        </p:txBody>
      </p:sp>
      <p:sp>
        <p:nvSpPr>
          <p:cNvPr id="4" name="Slide Number Placeholder 3"/>
          <p:cNvSpPr>
            <a:spLocks noGrp="1"/>
          </p:cNvSpPr>
          <p:nvPr>
            <p:ph type="sldNum" sz="quarter" idx="5"/>
          </p:nvPr>
        </p:nvSpPr>
        <p:spPr/>
        <p:txBody>
          <a:bodyPr/>
          <a:lstStyle/>
          <a:p>
            <a:fld id="{B0E24C9D-749B-4666-A578-661298A52AB4}" type="slidenum">
              <a:rPr lang="en-CA" smtClean="0"/>
              <a:t>14</a:t>
            </a:fld>
            <a:endParaRPr lang="en-CA"/>
          </a:p>
        </p:txBody>
      </p:sp>
    </p:spTree>
    <p:extLst>
      <p:ext uri="{BB962C8B-B14F-4D97-AF65-F5344CB8AC3E}">
        <p14:creationId xmlns:p14="http://schemas.microsoft.com/office/powerpoint/2010/main" val="266007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1994: Middleburg: “</a:t>
            </a:r>
            <a:r>
              <a:rPr lang="en-US" dirty="0" err="1"/>
              <a:t>postdivorce</a:t>
            </a:r>
            <a:r>
              <a:rPr lang="en-US" dirty="0"/>
              <a:t> arrangements should also aim to promote the maintenance of relationships between nonresidential parents and their children”</a:t>
            </a:r>
          </a:p>
          <a:p>
            <a:endParaRPr lang="en-US" dirty="0"/>
          </a:p>
          <a:p>
            <a:r>
              <a:rPr lang="en-US" dirty="0"/>
              <a:t>2002 Bauserman:</a:t>
            </a:r>
          </a:p>
          <a:p>
            <a:endParaRPr lang="en-US" dirty="0"/>
          </a:p>
          <a:p>
            <a:r>
              <a:rPr lang="en-US" b="1" dirty="0"/>
              <a:t>Meta-Analysis #1: </a:t>
            </a:r>
            <a:r>
              <a:rPr lang="en-US" dirty="0"/>
              <a:t>The first study by Bauserman (2002) was based on 33 studies spanning studies from 1982 to 1999 with a combined size of 1,846 sole custody and 814 joint custody children. He found children in joint custody scored significantly higher on all measures than children in sole custody, d=.23, and concluded “current results appear favorable to advocates of joint custody who favor a presumption of joint custody in divorce cases’ (p. 99). While recognizing the need for more research and that joint custody was not universally applicable, he found the results sufficiently robust to state:</a:t>
            </a:r>
            <a:endParaRPr lang="en-CA" dirty="0"/>
          </a:p>
          <a:p>
            <a:r>
              <a:rPr lang="en-US" dirty="0"/>
              <a:t> </a:t>
            </a:r>
            <a:endParaRPr lang="en-CA" dirty="0"/>
          </a:p>
          <a:p>
            <a:r>
              <a:rPr lang="en-US" dirty="0"/>
              <a:t>the research reviewed here does not support claims by critics of joint custody that joint-custody children are likely to be exposed to more conflict or to be at greater risk of adjustment problems due to having to adjust to two households or feeling “torn” between parents. Joint-custody arrangements (whether legal or physical) do not appear, on average, to be harmful to any aspect of children’s well-being, and may in fact be beneficial. This suggests that courts should not discourage parents from attempting joint custody. (p.99)</a:t>
            </a:r>
            <a:endParaRPr lang="en-CA" dirty="0"/>
          </a:p>
          <a:p>
            <a:r>
              <a:rPr lang="en-US" dirty="0"/>
              <a:t> </a:t>
            </a:r>
            <a:endParaRPr lang="en-CA" dirty="0"/>
          </a:p>
          <a:p>
            <a:r>
              <a:rPr lang="en-US" dirty="0"/>
              <a:t>As noted by Fehlberg, Smyth, Maclean &amp; Roberts (2011, p. 6), </a:t>
            </a:r>
            <a:r>
              <a:rPr lang="en-US" dirty="0" err="1"/>
              <a:t>Bauserman’s</a:t>
            </a:r>
            <a:r>
              <a:rPr lang="en-US" dirty="0"/>
              <a:t> study   did not distinguish between consensual and court-imposed shared parenting arrangements and is subject to self-selection effects.</a:t>
            </a:r>
          </a:p>
          <a:p>
            <a:endParaRPr lang="en-US" dirty="0"/>
          </a:p>
          <a:p>
            <a:pPr defTabSz="939363"/>
            <a:r>
              <a:rPr lang="en-US" b="1" dirty="0"/>
              <a:t>2016 Baude et al: The second meta-analysis </a:t>
            </a:r>
            <a:r>
              <a:rPr lang="en-US" dirty="0"/>
              <a:t>conducted by Baude, Pearson &amp; Drapeau (2016) reviewed 19 studies published between 1986 and 2013 involving a total of 32,285 sole custody and 4,214 joint custody subjects. The authors corroborated </a:t>
            </a:r>
            <a:r>
              <a:rPr lang="en-US" dirty="0" err="1"/>
              <a:t>Bauserman’s</a:t>
            </a:r>
            <a:r>
              <a:rPr lang="en-US" dirty="0"/>
              <a:t> earlier results that children in joint custody generally fare better than those in sole custody but with notably smaller effect size (d=.109) leading them to state the advantages of joint custody over sole custody should be considered “prudently”. In examining the effects of parental time, the authors found that increased time with both parents improved children’s adjustment with a weak effect size (d=.018) below 40% with a parent but was significant above concluding “the amount of time spent with the two parents after their separation has beneficial development effects” (p.356).</a:t>
            </a:r>
            <a:endParaRPr lang="en-CA" dirty="0"/>
          </a:p>
          <a:p>
            <a:endParaRPr lang="en-CA" dirty="0"/>
          </a:p>
          <a:p>
            <a:r>
              <a:rPr lang="en-US" dirty="0"/>
              <a:t> </a:t>
            </a:r>
            <a:r>
              <a:rPr lang="en-US" b="1" dirty="0"/>
              <a:t>2018 Nielsen 60-study summary: </a:t>
            </a:r>
            <a:r>
              <a:rPr lang="en-US" dirty="0"/>
              <a:t>Expanding the number of studies in her earlier summaries, Nielsen (2018) reviewed 60 studies from 8 countries with 69,422/170,563 SPC/JPC arrangements similarly organized  by the  broad categories of well-being used by  Bauserman (2002) and Baude et al (2016): academic outcomes, emotional/psychological outcomes, overall physical health, and quality of parent-child relationship. Consistent with the earlier meta-analyses, Nielsen’s analysis went significantly further by examining several long-standing debates of the impacts of parenting quality, income and conflict in JPC/SPC outcomes:</a:t>
            </a:r>
            <a:endParaRPr lang="en-CA" dirty="0"/>
          </a:p>
          <a:p>
            <a:r>
              <a:rPr lang="en-US" dirty="0"/>
              <a:t> </a:t>
            </a:r>
            <a:endParaRPr lang="en-CA" dirty="0"/>
          </a:p>
          <a:p>
            <a:r>
              <a:rPr lang="en-US" dirty="0"/>
              <a:t>JPC is generally linked to better outcomes than SPC for children, independent of parenting factors, family income, or the level of conflict between parents…. Those who minimize the contribution of JPC argue that it is factors such as parents’ income, education, parenting skills, and low conflict that better account for the positive outcomes seen in JPC children. This view finds very little support in the data from the 60 studies. This is not to say that children do not benefit from high-quality relationships with their parents, or living in higher income families, or having parents with low-conflict relationships. As explained in this article, these factors do matter. Nor is this to say that JPC is the most beneficial arrangement for all children. As documented in this article, that is not the case. What these studies do mean is that the vast majority of children benefit more from JPC than from SPC—and that there is no compelling evidence that PIC [parenting, income, and conflict] trumps JPC. Even if the parent–child relationship, income, and conflict were equal, children are still more likely to benefit in JPC families. (p.30)</a:t>
            </a:r>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24C9D-749B-4666-A578-661298A52AB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52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p>
          <a:p>
            <a:r>
              <a:rPr lang="en-US" dirty="0"/>
              <a:t>1. If multiple poll results for same jurisdiction, average  of results has been used.</a:t>
            </a:r>
          </a:p>
          <a:p>
            <a:r>
              <a:rPr lang="en-US" dirty="0"/>
              <a:t>2.North Dakota latest 21014 poll: 44/30/26% support/against/undecided. Unusually large undecided segment.</a:t>
            </a:r>
            <a:endParaRPr lang="en-CA" dirty="0"/>
          </a:p>
        </p:txBody>
      </p:sp>
      <p:sp>
        <p:nvSpPr>
          <p:cNvPr id="4" name="Slide Number Placeholder 3"/>
          <p:cNvSpPr>
            <a:spLocks noGrp="1"/>
          </p:cNvSpPr>
          <p:nvPr>
            <p:ph type="sldNum" sz="quarter" idx="5"/>
          </p:nvPr>
        </p:nvSpPr>
        <p:spPr/>
        <p:txBody>
          <a:bodyPr/>
          <a:lstStyle/>
          <a:p>
            <a:fld id="{B0E24C9D-749B-4666-A578-661298A52AB4}" type="slidenum">
              <a:rPr lang="en-CA" smtClean="0"/>
              <a:t>19</a:t>
            </a:fld>
            <a:endParaRPr lang="en-CA"/>
          </a:p>
        </p:txBody>
      </p:sp>
    </p:spTree>
    <p:extLst>
      <p:ext uri="{BB962C8B-B14F-4D97-AF65-F5344CB8AC3E}">
        <p14:creationId xmlns:p14="http://schemas.microsoft.com/office/powerpoint/2010/main" val="306620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Anecdotally, in recent KY elections, politicians opposed to ESP legislation generally lost their seats.</a:t>
            </a:r>
            <a:endParaRPr lang="en-CA" dirty="0"/>
          </a:p>
        </p:txBody>
      </p:sp>
      <p:sp>
        <p:nvSpPr>
          <p:cNvPr id="4" name="Slide Number Placeholder 3"/>
          <p:cNvSpPr>
            <a:spLocks noGrp="1"/>
          </p:cNvSpPr>
          <p:nvPr>
            <p:ph type="sldNum" sz="quarter" idx="5"/>
          </p:nvPr>
        </p:nvSpPr>
        <p:spPr/>
        <p:txBody>
          <a:bodyPr/>
          <a:lstStyle/>
          <a:p>
            <a:fld id="{B0E24C9D-749B-4666-A578-661298A52AB4}" type="slidenum">
              <a:rPr lang="en-CA" smtClean="0"/>
              <a:t>21</a:t>
            </a:fld>
            <a:endParaRPr lang="en-CA"/>
          </a:p>
        </p:txBody>
      </p:sp>
    </p:spTree>
    <p:extLst>
      <p:ext uri="{BB962C8B-B14F-4D97-AF65-F5344CB8AC3E}">
        <p14:creationId xmlns:p14="http://schemas.microsoft.com/office/powerpoint/2010/main" val="79097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E24C9D-749B-4666-A578-661298A52AB4}" type="slidenum">
              <a:rPr lang="en-CA" smtClean="0"/>
              <a:t>23</a:t>
            </a:fld>
            <a:endParaRPr lang="en-CA"/>
          </a:p>
        </p:txBody>
      </p:sp>
    </p:spTree>
    <p:extLst>
      <p:ext uri="{BB962C8B-B14F-4D97-AF65-F5344CB8AC3E}">
        <p14:creationId xmlns:p14="http://schemas.microsoft.com/office/powerpoint/2010/main" val="1560485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E24C9D-749B-4666-A578-661298A52AB4}" type="slidenum">
              <a:rPr lang="en-CA" smtClean="0"/>
              <a:t>24</a:t>
            </a:fld>
            <a:endParaRPr lang="en-CA"/>
          </a:p>
        </p:txBody>
      </p:sp>
    </p:spTree>
    <p:extLst>
      <p:ext uri="{BB962C8B-B14F-4D97-AF65-F5344CB8AC3E}">
        <p14:creationId xmlns:p14="http://schemas.microsoft.com/office/powerpoint/2010/main" val="1145386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Bala</a:t>
            </a:r>
            <a:r>
              <a:rPr lang="en-US" dirty="0"/>
              <a:t>, N. C., &amp; </a:t>
            </a:r>
            <a:r>
              <a:rPr lang="en-US" dirty="0" err="1"/>
              <a:t>Miklas</a:t>
            </a:r>
            <a:r>
              <a:rPr lang="en-US" dirty="0"/>
              <a:t>, S. W. (1993). </a:t>
            </a:r>
            <a:r>
              <a:rPr lang="en-US" i="1" dirty="0"/>
              <a:t>Rethinking Decisions about Children: Is the" best Interest of the Child" Approach Really in the Bests [sic] Interests of Children?</a:t>
            </a:r>
            <a:r>
              <a:rPr lang="en-US" dirty="0"/>
              <a:t>. Policy Research Center on Children, Youth and Families.</a:t>
            </a:r>
            <a:endParaRPr lang="en-CA" dirty="0"/>
          </a:p>
        </p:txBody>
      </p:sp>
      <p:sp>
        <p:nvSpPr>
          <p:cNvPr id="4" name="Slide Number Placeholder 3"/>
          <p:cNvSpPr>
            <a:spLocks noGrp="1"/>
          </p:cNvSpPr>
          <p:nvPr>
            <p:ph type="sldNum" sz="quarter" idx="5"/>
          </p:nvPr>
        </p:nvSpPr>
        <p:spPr/>
        <p:txBody>
          <a:bodyPr/>
          <a:lstStyle/>
          <a:p>
            <a:fld id="{B0E24C9D-749B-4666-A578-661298A52AB4}" type="slidenum">
              <a:rPr lang="en-CA" smtClean="0"/>
              <a:t>48</a:t>
            </a:fld>
            <a:endParaRPr lang="en-CA"/>
          </a:p>
        </p:txBody>
      </p:sp>
    </p:spTree>
    <p:extLst>
      <p:ext uri="{BB962C8B-B14F-4D97-AF65-F5344CB8AC3E}">
        <p14:creationId xmlns:p14="http://schemas.microsoft.com/office/powerpoint/2010/main" val="114122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Braver, S. L. (2014). The costs and pitfalls of individualizing decisions and incentivizing conflict: A comment on AFCC's Think Tank report on shared parenting. </a:t>
            </a:r>
            <a:r>
              <a:rPr lang="en-US" i="1" dirty="0"/>
              <a:t>Family Court Review</a:t>
            </a:r>
            <a:r>
              <a:rPr lang="en-US" dirty="0"/>
              <a:t>, </a:t>
            </a:r>
            <a:r>
              <a:rPr lang="en-US" i="1" dirty="0"/>
              <a:t>52</a:t>
            </a:r>
            <a:r>
              <a:rPr lang="en-US" dirty="0"/>
              <a:t>(2), 175-180, page 175.</a:t>
            </a:r>
            <a:endParaRPr lang="en-CA" dirty="0"/>
          </a:p>
        </p:txBody>
      </p:sp>
      <p:sp>
        <p:nvSpPr>
          <p:cNvPr id="4" name="Slide Number Placeholder 3"/>
          <p:cNvSpPr>
            <a:spLocks noGrp="1"/>
          </p:cNvSpPr>
          <p:nvPr>
            <p:ph type="sldNum" sz="quarter" idx="5"/>
          </p:nvPr>
        </p:nvSpPr>
        <p:spPr/>
        <p:txBody>
          <a:bodyPr/>
          <a:lstStyle/>
          <a:p>
            <a:fld id="{B0E24C9D-749B-4666-A578-661298A52AB4}" type="slidenum">
              <a:rPr lang="en-CA" smtClean="0"/>
              <a:t>50</a:t>
            </a:fld>
            <a:endParaRPr lang="en-CA"/>
          </a:p>
        </p:txBody>
      </p:sp>
    </p:spTree>
    <p:extLst>
      <p:ext uri="{BB962C8B-B14F-4D97-AF65-F5344CB8AC3E}">
        <p14:creationId xmlns:p14="http://schemas.microsoft.com/office/powerpoint/2010/main" val="2141843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F4CA-CFB5-4622-8379-E2BFC8F636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D095A00-AF7A-4719-90AC-A314CC4232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BBD8C12-1304-47C1-8834-643755F8DE70}"/>
              </a:ext>
            </a:extLst>
          </p:cNvPr>
          <p:cNvSpPr>
            <a:spLocks noGrp="1"/>
          </p:cNvSpPr>
          <p:nvPr>
            <p:ph type="dt" sz="half" idx="10"/>
          </p:nvPr>
        </p:nvSpPr>
        <p:spPr/>
        <p:txBody>
          <a:bodyPr/>
          <a:lstStyle/>
          <a:p>
            <a:r>
              <a:rPr lang="en-US"/>
              <a:t>May 7, 2020</a:t>
            </a:r>
            <a:endParaRPr lang="en-CA"/>
          </a:p>
        </p:txBody>
      </p:sp>
      <p:sp>
        <p:nvSpPr>
          <p:cNvPr id="5" name="Footer Placeholder 4">
            <a:extLst>
              <a:ext uri="{FF2B5EF4-FFF2-40B4-BE49-F238E27FC236}">
                <a16:creationId xmlns:a16="http://schemas.microsoft.com/office/drawing/2014/main" id="{65BAECB9-9725-4DBA-918A-9CE544F95D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17E60E1-FE2C-4E6C-9B88-9E10CD21186F}"/>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369708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7050-1987-475E-9422-9D010DC46E6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77B4FF-C932-4DE2-A0D9-AAD3C08415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DA36252-F2CA-421D-8853-C223DEAC5A49}"/>
              </a:ext>
            </a:extLst>
          </p:cNvPr>
          <p:cNvSpPr>
            <a:spLocks noGrp="1"/>
          </p:cNvSpPr>
          <p:nvPr>
            <p:ph type="dt" sz="half" idx="10"/>
          </p:nvPr>
        </p:nvSpPr>
        <p:spPr/>
        <p:txBody>
          <a:bodyPr/>
          <a:lstStyle/>
          <a:p>
            <a:r>
              <a:rPr lang="en-US"/>
              <a:t>May 7, 2020</a:t>
            </a:r>
            <a:endParaRPr lang="en-CA"/>
          </a:p>
        </p:txBody>
      </p:sp>
      <p:sp>
        <p:nvSpPr>
          <p:cNvPr id="5" name="Footer Placeholder 4">
            <a:extLst>
              <a:ext uri="{FF2B5EF4-FFF2-40B4-BE49-F238E27FC236}">
                <a16:creationId xmlns:a16="http://schemas.microsoft.com/office/drawing/2014/main" id="{E33F9F0C-0C5E-4805-A874-D7BFD866AA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03306B-B84B-4FD3-AA40-72FFE91AA2D3}"/>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303057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6522C-961D-4504-890E-1D5FDE181C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6FE6234-9247-43C7-9020-65A87E94C8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7AC8720-C2A8-4033-9479-D96BFE05FAE8}"/>
              </a:ext>
            </a:extLst>
          </p:cNvPr>
          <p:cNvSpPr>
            <a:spLocks noGrp="1"/>
          </p:cNvSpPr>
          <p:nvPr>
            <p:ph type="dt" sz="half" idx="10"/>
          </p:nvPr>
        </p:nvSpPr>
        <p:spPr/>
        <p:txBody>
          <a:bodyPr/>
          <a:lstStyle/>
          <a:p>
            <a:r>
              <a:rPr lang="en-US"/>
              <a:t>May 7, 2020</a:t>
            </a:r>
            <a:endParaRPr lang="en-CA"/>
          </a:p>
        </p:txBody>
      </p:sp>
      <p:sp>
        <p:nvSpPr>
          <p:cNvPr id="5" name="Footer Placeholder 4">
            <a:extLst>
              <a:ext uri="{FF2B5EF4-FFF2-40B4-BE49-F238E27FC236}">
                <a16:creationId xmlns:a16="http://schemas.microsoft.com/office/drawing/2014/main" id="{FC7D3F9A-E2D4-4F8E-9F39-196D38CD75B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B4378C1-5527-4302-A437-A2E85D351644}"/>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66849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880A-5D76-45AE-8F64-F3414E2C414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723858B-5F1E-4005-AFFF-48F83A91532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CF5F4629-1BC7-4EF0-92E4-87AD6AD88284}"/>
              </a:ext>
            </a:extLst>
          </p:cNvPr>
          <p:cNvSpPr>
            <a:spLocks noGrp="1"/>
          </p:cNvSpPr>
          <p:nvPr>
            <p:ph type="dt" sz="half" idx="10"/>
          </p:nvPr>
        </p:nvSpPr>
        <p:spPr/>
        <p:txBody>
          <a:bodyPr/>
          <a:lstStyle/>
          <a:p>
            <a:r>
              <a:rPr lang="en-US"/>
              <a:t>May 7, 2020</a:t>
            </a:r>
            <a:endParaRPr lang="en-CA"/>
          </a:p>
        </p:txBody>
      </p:sp>
      <p:sp>
        <p:nvSpPr>
          <p:cNvPr id="5" name="Footer Placeholder 4">
            <a:extLst>
              <a:ext uri="{FF2B5EF4-FFF2-40B4-BE49-F238E27FC236}">
                <a16:creationId xmlns:a16="http://schemas.microsoft.com/office/drawing/2014/main" id="{13CA7AAF-2E89-4F89-A12A-6B9417F4BB7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8FE36EE-D247-41E5-8BD2-7A7351A4F3D2}"/>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1171472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F37E-D4CE-46FE-A18D-A76C474962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4BCD5BE-CDCD-480A-8D0E-CF9974D2DF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30C15B-795C-4325-A728-A7B7E25F0CC4}"/>
              </a:ext>
            </a:extLst>
          </p:cNvPr>
          <p:cNvSpPr>
            <a:spLocks noGrp="1"/>
          </p:cNvSpPr>
          <p:nvPr>
            <p:ph type="dt" sz="half" idx="10"/>
          </p:nvPr>
        </p:nvSpPr>
        <p:spPr/>
        <p:txBody>
          <a:bodyPr/>
          <a:lstStyle/>
          <a:p>
            <a:r>
              <a:rPr lang="en-US"/>
              <a:t>May 7, 2020</a:t>
            </a:r>
            <a:endParaRPr lang="en-CA"/>
          </a:p>
        </p:txBody>
      </p:sp>
      <p:sp>
        <p:nvSpPr>
          <p:cNvPr id="5" name="Footer Placeholder 4">
            <a:extLst>
              <a:ext uri="{FF2B5EF4-FFF2-40B4-BE49-F238E27FC236}">
                <a16:creationId xmlns:a16="http://schemas.microsoft.com/office/drawing/2014/main" id="{2ECC6ADD-8D79-4E12-AB75-B7FCB6AE4C4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ADE3341-8F3B-49B6-B091-B1A04C559873}"/>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221752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F86C-3CB2-421C-B7FC-8062B47AA46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0F983A2-9FCC-4B7C-ACE6-6625196A87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9BF3507-C6B0-4B77-A7EA-310D28A90D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8F7F707-DA27-4792-841C-61C44700F6F0}"/>
              </a:ext>
            </a:extLst>
          </p:cNvPr>
          <p:cNvSpPr>
            <a:spLocks noGrp="1"/>
          </p:cNvSpPr>
          <p:nvPr>
            <p:ph type="dt" sz="half" idx="10"/>
          </p:nvPr>
        </p:nvSpPr>
        <p:spPr/>
        <p:txBody>
          <a:bodyPr/>
          <a:lstStyle/>
          <a:p>
            <a:r>
              <a:rPr lang="en-US"/>
              <a:t>May 7, 2020</a:t>
            </a:r>
            <a:endParaRPr lang="en-CA"/>
          </a:p>
        </p:txBody>
      </p:sp>
      <p:sp>
        <p:nvSpPr>
          <p:cNvPr id="6" name="Footer Placeholder 5">
            <a:extLst>
              <a:ext uri="{FF2B5EF4-FFF2-40B4-BE49-F238E27FC236}">
                <a16:creationId xmlns:a16="http://schemas.microsoft.com/office/drawing/2014/main" id="{0A8E82CB-6880-4EA8-B8FA-4DE10320E2A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463F07E-4B5C-41A3-B326-82340C7F329A}"/>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92512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0727-2107-4A90-BFB2-67790579F7E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5DD095A-9BCB-4BFF-8251-D257B186EC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A87DCF-69FE-42D4-9DAF-05EA989E36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0FDA969-992D-487E-ABB7-358BDD6406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6A167-875D-43F5-B608-0B5E1E6372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C80EB7F-F1CE-4695-BC61-280B2D03F55F}"/>
              </a:ext>
            </a:extLst>
          </p:cNvPr>
          <p:cNvSpPr>
            <a:spLocks noGrp="1"/>
          </p:cNvSpPr>
          <p:nvPr>
            <p:ph type="dt" sz="half" idx="10"/>
          </p:nvPr>
        </p:nvSpPr>
        <p:spPr/>
        <p:txBody>
          <a:bodyPr/>
          <a:lstStyle/>
          <a:p>
            <a:r>
              <a:rPr lang="en-US"/>
              <a:t>May 7, 2020</a:t>
            </a:r>
            <a:endParaRPr lang="en-CA"/>
          </a:p>
        </p:txBody>
      </p:sp>
      <p:sp>
        <p:nvSpPr>
          <p:cNvPr id="8" name="Footer Placeholder 7">
            <a:extLst>
              <a:ext uri="{FF2B5EF4-FFF2-40B4-BE49-F238E27FC236}">
                <a16:creationId xmlns:a16="http://schemas.microsoft.com/office/drawing/2014/main" id="{ABABF8B0-7D3C-4F91-81E2-9D2D3F6E18A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E6F5D2F-EFA7-421B-92CF-4F897122AC01}"/>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319288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D8D4-1F5B-4AC1-B980-A269FD352B0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F9A95B0-C783-47D0-8CD2-B830210F025C}"/>
              </a:ext>
            </a:extLst>
          </p:cNvPr>
          <p:cNvSpPr>
            <a:spLocks noGrp="1"/>
          </p:cNvSpPr>
          <p:nvPr>
            <p:ph type="dt" sz="half" idx="10"/>
          </p:nvPr>
        </p:nvSpPr>
        <p:spPr/>
        <p:txBody>
          <a:bodyPr/>
          <a:lstStyle/>
          <a:p>
            <a:r>
              <a:rPr lang="en-US"/>
              <a:t>May 7, 2020</a:t>
            </a:r>
            <a:endParaRPr lang="en-CA"/>
          </a:p>
        </p:txBody>
      </p:sp>
      <p:sp>
        <p:nvSpPr>
          <p:cNvPr id="4" name="Footer Placeholder 3">
            <a:extLst>
              <a:ext uri="{FF2B5EF4-FFF2-40B4-BE49-F238E27FC236}">
                <a16:creationId xmlns:a16="http://schemas.microsoft.com/office/drawing/2014/main" id="{D00AE2A8-C79B-454E-964F-77FB4E0B16B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0BB187C-ED5C-4532-9E70-6B67B04FE265}"/>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67458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FD2B18-B697-464E-B1A5-E664CBB981D2}"/>
              </a:ext>
            </a:extLst>
          </p:cNvPr>
          <p:cNvSpPr>
            <a:spLocks noGrp="1"/>
          </p:cNvSpPr>
          <p:nvPr>
            <p:ph type="dt" sz="half" idx="10"/>
          </p:nvPr>
        </p:nvSpPr>
        <p:spPr/>
        <p:txBody>
          <a:bodyPr/>
          <a:lstStyle/>
          <a:p>
            <a:r>
              <a:rPr lang="en-US"/>
              <a:t>May 7, 2020</a:t>
            </a:r>
            <a:endParaRPr lang="en-CA"/>
          </a:p>
        </p:txBody>
      </p:sp>
      <p:sp>
        <p:nvSpPr>
          <p:cNvPr id="3" name="Footer Placeholder 2">
            <a:extLst>
              <a:ext uri="{FF2B5EF4-FFF2-40B4-BE49-F238E27FC236}">
                <a16:creationId xmlns:a16="http://schemas.microsoft.com/office/drawing/2014/main" id="{71AC6397-1BAC-455A-AA96-2DDCC2D51C0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E5D813F-2ED2-4151-9655-32D183106CE0}"/>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116930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FC4A8-BDA9-4301-A4EA-07051E6EFB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61DAC8E-8DF8-4536-901A-10F99ECE7E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8ACBA94-5CD0-46EA-B3CB-22B9C76DB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FB3929-917C-4849-A781-9E2D39ED82F2}"/>
              </a:ext>
            </a:extLst>
          </p:cNvPr>
          <p:cNvSpPr>
            <a:spLocks noGrp="1"/>
          </p:cNvSpPr>
          <p:nvPr>
            <p:ph type="dt" sz="half" idx="10"/>
          </p:nvPr>
        </p:nvSpPr>
        <p:spPr/>
        <p:txBody>
          <a:bodyPr/>
          <a:lstStyle/>
          <a:p>
            <a:r>
              <a:rPr lang="en-US"/>
              <a:t>May 7, 2020</a:t>
            </a:r>
            <a:endParaRPr lang="en-CA"/>
          </a:p>
        </p:txBody>
      </p:sp>
      <p:sp>
        <p:nvSpPr>
          <p:cNvPr id="6" name="Footer Placeholder 5">
            <a:extLst>
              <a:ext uri="{FF2B5EF4-FFF2-40B4-BE49-F238E27FC236}">
                <a16:creationId xmlns:a16="http://schemas.microsoft.com/office/drawing/2014/main" id="{740F1C07-5944-454A-9160-FF77C2BA19C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1CAB498-EEE6-4378-B507-E8A8D8BD368C}"/>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192610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9A9F-44B2-43D4-BD6D-111982B37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6FBC178-D975-4037-AB21-094DED87D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F37E256-BD54-4295-8340-1E61E1AA7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C605E-9FBA-4955-A481-F5E47598601A}"/>
              </a:ext>
            </a:extLst>
          </p:cNvPr>
          <p:cNvSpPr>
            <a:spLocks noGrp="1"/>
          </p:cNvSpPr>
          <p:nvPr>
            <p:ph type="dt" sz="half" idx="10"/>
          </p:nvPr>
        </p:nvSpPr>
        <p:spPr/>
        <p:txBody>
          <a:bodyPr/>
          <a:lstStyle/>
          <a:p>
            <a:r>
              <a:rPr lang="en-US"/>
              <a:t>May 7, 2020</a:t>
            </a:r>
            <a:endParaRPr lang="en-CA"/>
          </a:p>
        </p:txBody>
      </p:sp>
      <p:sp>
        <p:nvSpPr>
          <p:cNvPr id="6" name="Footer Placeholder 5">
            <a:extLst>
              <a:ext uri="{FF2B5EF4-FFF2-40B4-BE49-F238E27FC236}">
                <a16:creationId xmlns:a16="http://schemas.microsoft.com/office/drawing/2014/main" id="{1D6D3E05-0B16-4CAD-87A5-34D9AE54878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0D8738C-0856-4B1B-8D1D-BB0C623CF60A}"/>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344534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8000">
              <a:schemeClr val="accent6">
                <a:lumMod val="60000"/>
                <a:lumOff val="40000"/>
                <a:alpha val="41000"/>
              </a:schemeClr>
            </a:gs>
            <a:gs pos="84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3D3B32-C630-4313-96A1-250D1D390D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A1942E-2DCE-4BBA-A9C8-CF0DCAD313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23DB7B9-6164-4EA4-B6DC-56E7571EC6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May 7, 2020</a:t>
            </a:r>
            <a:endParaRPr lang="en-CA"/>
          </a:p>
        </p:txBody>
      </p:sp>
      <p:sp>
        <p:nvSpPr>
          <p:cNvPr id="5" name="Footer Placeholder 4">
            <a:extLst>
              <a:ext uri="{FF2B5EF4-FFF2-40B4-BE49-F238E27FC236}">
                <a16:creationId xmlns:a16="http://schemas.microsoft.com/office/drawing/2014/main" id="{92F0F765-996D-4DC7-B1C4-80380E58E9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1038955-84E0-4E14-9F3C-4BA62C9E5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0BCEA-8065-4A0E-8EA6-60F3C3D6559E}" type="slidenum">
              <a:rPr lang="en-CA" smtClean="0"/>
              <a:t>‹#›</a:t>
            </a:fld>
            <a:endParaRPr lang="en-CA"/>
          </a:p>
        </p:txBody>
      </p:sp>
    </p:spTree>
    <p:extLst>
      <p:ext uri="{BB962C8B-B14F-4D97-AF65-F5344CB8AC3E}">
        <p14:creationId xmlns:p14="http://schemas.microsoft.com/office/powerpoint/2010/main" val="1540603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northyorkharvest.com/gene-c-colma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northyorkharvest.com/gene-c-colman/"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complexfamilylaw.com/Events.s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complexfamilylaw.com/Events.s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omplexfamilylaw.com/Our-Tea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northyorkharvest.com/gene-c-colman/" TargetMode="External"/><Relationship Id="rId2" Type="http://schemas.openxmlformats.org/officeDocument/2006/relationships/hyperlink" Target="mailto:reception@complexfamilylaw.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robert@complexfamilylaw.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omplexfamilylaw.com/Equal-Parenting-International-Innovations-Evaluating-Myths-And-Stereotypes.pdf" TargetMode="External"/><Relationship Id="rId2" Type="http://schemas.openxmlformats.org/officeDocument/2006/relationships/hyperlink" Target="https://www.complexfamilylaw.com/Children-s-Issues/Custody-Access.shtml" TargetMode="External"/><Relationship Id="rId1" Type="http://schemas.openxmlformats.org/officeDocument/2006/relationships/slideLayout" Target="../slideLayouts/slideLayout2.xml"/><Relationship Id="rId4" Type="http://schemas.openxmlformats.org/officeDocument/2006/relationships/hyperlink" Target="https://www.complexfamilylaw.com/Equal-Parenting-International-Innovations-Evaluating-Myths-And-Stereotypes-pp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ABF7-373A-4BE3-BC05-A314B882DEB6}"/>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i="1" dirty="0">
                <a:ln w="0"/>
                <a:effectLst>
                  <a:outerShdw blurRad="38100" dist="19050" dir="2700000" algn="tl" rotWithShape="0">
                    <a:schemeClr val="dk1">
                      <a:alpha val="40000"/>
                    </a:schemeClr>
                  </a:outerShdw>
                </a:effectLst>
              </a:rPr>
              <a:t>We will start the webinar shortly. </a:t>
            </a:r>
            <a:br>
              <a:rPr lang="en-US" sz="3600" i="1" dirty="0">
                <a:ln w="0"/>
                <a:effectLst>
                  <a:outerShdw blurRad="38100" dist="19050" dir="2700000" algn="tl" rotWithShape="0">
                    <a:schemeClr val="dk1">
                      <a:alpha val="40000"/>
                    </a:schemeClr>
                  </a:outerShdw>
                </a:effectLst>
              </a:rPr>
            </a:br>
            <a:br>
              <a:rPr lang="en-US" sz="3600" i="1" dirty="0">
                <a:ln w="0"/>
                <a:effectLst>
                  <a:outerShdw blurRad="38100" dist="19050" dir="2700000" algn="tl" rotWithShape="0">
                    <a:schemeClr val="dk1">
                      <a:alpha val="40000"/>
                    </a:schemeClr>
                  </a:outerShdw>
                </a:effectLst>
              </a:rPr>
            </a:br>
            <a:r>
              <a:rPr lang="en-US" sz="3600" i="1" dirty="0">
                <a:ln w="0"/>
                <a:effectLst>
                  <a:outerShdw blurRad="38100" dist="19050" dir="2700000" algn="tl" rotWithShape="0">
                    <a:schemeClr val="dk1">
                      <a:alpha val="40000"/>
                    </a:schemeClr>
                  </a:outerShdw>
                </a:effectLst>
              </a:rPr>
              <a:t>Thanks for joining in.</a:t>
            </a:r>
          </a:p>
        </p:txBody>
      </p:sp>
      <p:pic>
        <p:nvPicPr>
          <p:cNvPr id="6" name="Picture 2">
            <a:extLst>
              <a:ext uri="{FF2B5EF4-FFF2-40B4-BE49-F238E27FC236}">
                <a16:creationId xmlns:a16="http://schemas.microsoft.com/office/drawing/2014/main" id="{FE924F04-C5B3-442D-A41D-6CBAC0FF2EB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093" r="-2" b="20668"/>
          <a:stretch/>
        </p:blipFill>
        <p:spPr bwMode="auto">
          <a:xfrm>
            <a:off x="976251" y="942538"/>
            <a:ext cx="7163222" cy="4808332"/>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463590F2-EF48-4A9E-B407-C540B2608A2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defTabSz="457200">
              <a:spcAft>
                <a:spcPts val="600"/>
              </a:spcAft>
            </a:pPr>
            <a:r>
              <a:rPr lang="en-US" dirty="0">
                <a:solidFill>
                  <a:schemeClr val="tx1"/>
                </a:solidFill>
              </a:rPr>
              <a:t>May 7, 2020</a:t>
            </a:r>
          </a:p>
        </p:txBody>
      </p:sp>
      <p:sp>
        <p:nvSpPr>
          <p:cNvPr id="5" name="Slide Number Placeholder 4">
            <a:extLst>
              <a:ext uri="{FF2B5EF4-FFF2-40B4-BE49-F238E27FC236}">
                <a16:creationId xmlns:a16="http://schemas.microsoft.com/office/drawing/2014/main" id="{18E2BBC1-F056-4A55-B707-DE9EDC5013A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12D0BCEA-8065-4A0E-8EA6-60F3C3D6559E}" type="slidenum">
              <a:rPr lang="en-US">
                <a:solidFill>
                  <a:srgbClr val="FFFFFF"/>
                </a:solidFill>
              </a:rPr>
              <a:pPr defTabSz="457200">
                <a:spcAft>
                  <a:spcPts val="600"/>
                </a:spcAft>
              </a:pPr>
              <a:t>1</a:t>
            </a:fld>
            <a:endParaRPr lang="en-US">
              <a:solidFill>
                <a:srgbClr val="FFFFFF"/>
              </a:solidFill>
            </a:endParaRPr>
          </a:p>
        </p:txBody>
      </p:sp>
    </p:spTree>
    <p:extLst>
      <p:ext uri="{BB962C8B-B14F-4D97-AF65-F5344CB8AC3E}">
        <p14:creationId xmlns:p14="http://schemas.microsoft.com/office/powerpoint/2010/main" val="202649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EQUAL SHARED PARENTING</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INTRODUCTION</a:t>
            </a: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444262" y="1890346"/>
            <a:ext cx="7382873" cy="4572000"/>
          </a:xfrm>
        </p:spPr>
        <p:txBody>
          <a:bodyPr>
            <a:normAutofit/>
          </a:bodyPr>
          <a:lstStyle/>
          <a:p>
            <a:pPr marL="0" lvl="0" indent="0">
              <a:buNone/>
            </a:pPr>
            <a:r>
              <a:rPr lang="en-CA" b="1" dirty="0"/>
              <a:t>OUTLINE</a:t>
            </a:r>
          </a:p>
          <a:p>
            <a:pPr marL="514350" lvl="0" indent="-514350">
              <a:buAutoNum type="arabicPeriod"/>
            </a:pPr>
            <a:r>
              <a:rPr lang="en-CA" b="1" dirty="0"/>
              <a:t>Terminology (a) Equal Shared Parenting (ESP);  (b) Presumption of ESP</a:t>
            </a:r>
          </a:p>
          <a:p>
            <a:pPr marL="514350" lvl="0" indent="-514350">
              <a:buAutoNum type="arabicPeriod"/>
            </a:pPr>
            <a:r>
              <a:rPr lang="en-CA" b="1" dirty="0"/>
              <a:t>Social Science Consensus</a:t>
            </a:r>
          </a:p>
          <a:p>
            <a:pPr marL="514350" lvl="0" indent="-514350">
              <a:buAutoNum type="arabicPeriod"/>
            </a:pPr>
            <a:r>
              <a:rPr lang="en-CA" b="1" dirty="0"/>
              <a:t>ESP is widespread</a:t>
            </a:r>
          </a:p>
          <a:p>
            <a:pPr marL="514350" lvl="0" indent="-514350">
              <a:buAutoNum type="arabicPeriod"/>
            </a:pPr>
            <a:r>
              <a:rPr lang="en-CA" b="1" dirty="0"/>
              <a:t>Public Support Worldwide</a:t>
            </a:r>
          </a:p>
          <a:p>
            <a:pPr marL="514350" lvl="0" indent="-514350">
              <a:buAutoNum type="arabicPeriod"/>
            </a:pPr>
            <a:r>
              <a:rPr lang="en-CA" b="1" dirty="0"/>
              <a:t>Legislative Initiatives</a:t>
            </a:r>
          </a:p>
          <a:p>
            <a:pPr marL="514350" lvl="0" indent="-514350">
              <a:buAutoNum type="arabicPeriod"/>
            </a:pPr>
            <a:r>
              <a:rPr lang="en-CA" b="1" dirty="0"/>
              <a:t>Arguments Against ESP vs Arguments for ESP</a:t>
            </a:r>
          </a:p>
          <a:p>
            <a:pPr marL="514350" lvl="0" indent="-514350">
              <a:buAutoNum type="arabicPeriod"/>
            </a:pPr>
            <a:r>
              <a:rPr lang="en-CA" b="1" dirty="0"/>
              <a:t>Summary</a:t>
            </a:r>
          </a:p>
          <a:p>
            <a:pPr marL="514350" lvl="0" indent="-514350">
              <a:buAutoNum type="arabicPeriod"/>
            </a:pPr>
            <a:endParaRPr lang="en-CA" b="1" dirty="0"/>
          </a:p>
          <a:p>
            <a:pPr marL="0" lvl="0" indent="0">
              <a:buNone/>
            </a:pPr>
            <a:endParaRPr lang="en-US" dirty="0"/>
          </a:p>
          <a:p>
            <a:pPr marL="0" indent="0">
              <a:buNone/>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10</a:t>
            </a:fld>
            <a:endParaRPr lang="en-CA"/>
          </a:p>
        </p:txBody>
      </p:sp>
    </p:spTree>
    <p:extLst>
      <p:ext uri="{BB962C8B-B14F-4D97-AF65-F5344CB8AC3E}">
        <p14:creationId xmlns:p14="http://schemas.microsoft.com/office/powerpoint/2010/main" val="101469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2489-A73E-4C10-BB7D-B1D6C88768CF}"/>
              </a:ext>
            </a:extLst>
          </p:cNvPr>
          <p:cNvSpPr>
            <a:spLocks noGrp="1"/>
          </p:cNvSpPr>
          <p:nvPr>
            <p:ph type="title"/>
          </p:nvPr>
        </p:nvSpPr>
        <p:spPr>
          <a:xfrm>
            <a:off x="838200" y="365125"/>
            <a:ext cx="10515600" cy="716525"/>
          </a:xfrm>
        </p:spPr>
        <p:txBody>
          <a:bodyPr>
            <a:normAutofit fontScale="90000"/>
          </a:bodyPr>
          <a:lstStyle/>
          <a:p>
            <a:pPr algn="ctr"/>
            <a:br>
              <a:rPr lang="en-US" sz="27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1. Shared Parenting- Terminology</a:t>
            </a:r>
            <a:br>
              <a:rPr lang="en-US"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31C68780-2143-4D53-AF04-02A78CD51C91}"/>
              </a:ext>
            </a:extLst>
          </p:cNvPr>
          <p:cNvSpPr>
            <a:spLocks noGrp="1"/>
          </p:cNvSpPr>
          <p:nvPr>
            <p:ph idx="1"/>
          </p:nvPr>
        </p:nvSpPr>
        <p:spPr>
          <a:xfrm>
            <a:off x="838200" y="1401097"/>
            <a:ext cx="10515600" cy="4783572"/>
          </a:xfrm>
        </p:spPr>
        <p:txBody>
          <a:bodyPr>
            <a:normAutofit/>
          </a:bodyPr>
          <a:lstStyle/>
          <a:p>
            <a:pPr marL="0" indent="0">
              <a:buNone/>
            </a:pPr>
            <a:r>
              <a:rPr lang="en-US" sz="2400" dirty="0">
                <a:latin typeface="Arial" panose="020B0604020202020204" pitchFamily="34" charset="0"/>
                <a:cs typeface="Arial" panose="020B0604020202020204" pitchFamily="34" charset="0"/>
              </a:rPr>
              <a:t>(A) No standard definition currently exists</a:t>
            </a:r>
          </a:p>
          <a:p>
            <a:pPr marL="0" indent="0">
              <a:buNone/>
            </a:pP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Equal Shared Parenting (ESP) is defined as:</a:t>
            </a:r>
          </a:p>
          <a:p>
            <a:pPr lvl="2"/>
            <a:r>
              <a:rPr lang="en-US" dirty="0">
                <a:latin typeface="Arial" panose="020B0604020202020204" pitchFamily="34" charset="0"/>
                <a:cs typeface="Arial" panose="020B0604020202020204" pitchFamily="34" charset="0"/>
              </a:rPr>
              <a:t>Joint  Legal Custody (Joint Parental Responsibility/decision-making) and</a:t>
            </a:r>
          </a:p>
          <a:p>
            <a:pPr lvl="2"/>
            <a:r>
              <a:rPr lang="en-US" dirty="0">
                <a:latin typeface="Arial" panose="020B0604020202020204" pitchFamily="34" charset="0"/>
                <a:cs typeface="Arial" panose="020B0604020202020204" pitchFamily="34" charset="0"/>
              </a:rPr>
              <a:t>Joint Physical Custody (Parenting time)</a:t>
            </a:r>
          </a:p>
          <a:p>
            <a:pPr lvl="2"/>
            <a:r>
              <a:rPr lang="en-US" dirty="0">
                <a:latin typeface="Arial" panose="020B0604020202020204" pitchFamily="34" charset="0"/>
                <a:cs typeface="Arial" panose="020B0604020202020204" pitchFamily="34" charset="0"/>
              </a:rPr>
              <a:t>With maximum practicable 50:50 child time with each parent</a:t>
            </a:r>
          </a:p>
          <a:p>
            <a:pPr lvl="2"/>
            <a:r>
              <a:rPr lang="en-US" dirty="0">
                <a:latin typeface="Arial" panose="020B0604020202020204" pitchFamily="34" charset="0"/>
                <a:cs typeface="Arial" panose="020B0604020202020204" pitchFamily="34" charset="0"/>
              </a:rPr>
              <a:t>Subject to evidence-based consideration of child-safety</a:t>
            </a:r>
          </a:p>
          <a:p>
            <a:pPr lvl="2"/>
            <a:r>
              <a:rPr lang="en-US" dirty="0">
                <a:latin typeface="Arial" panose="020B0604020202020204" pitchFamily="34" charset="0"/>
                <a:cs typeface="Arial" panose="020B0604020202020204" pitchFamily="34" charset="0"/>
              </a:rPr>
              <a:t>As the highest embodiment of the best interests of the child standard</a:t>
            </a:r>
          </a:p>
          <a:p>
            <a:pPr lvl="2"/>
            <a:endParaRPr lang="en-US" sz="2400" dirty="0">
              <a:latin typeface="Arial" panose="020B0604020202020204" pitchFamily="34" charset="0"/>
              <a:cs typeface="Arial" panose="020B0604020202020204" pitchFamily="34" charset="0"/>
            </a:endParaRPr>
          </a:p>
          <a:p>
            <a:pPr lvl="1"/>
            <a:endParaRPr lang="en-C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9E818A-71FF-4573-9B99-D5E47B8EE977}"/>
              </a:ext>
            </a:extLst>
          </p:cNvPr>
          <p:cNvSpPr>
            <a:spLocks noGrp="1"/>
          </p:cNvSpPr>
          <p:nvPr>
            <p:ph type="dt" sz="half" idx="10"/>
          </p:nvPr>
        </p:nvSpPr>
        <p:spPr>
          <a:xfrm>
            <a:off x="838200" y="6356350"/>
            <a:ext cx="2743200" cy="365125"/>
          </a:xfrm>
        </p:spPr>
        <p:txBody>
          <a:bodyPr/>
          <a:lstStyle/>
          <a:p>
            <a:r>
              <a:rPr lang="en-CA" dirty="0"/>
              <a:t>2019-05-31</a:t>
            </a:r>
          </a:p>
        </p:txBody>
      </p:sp>
      <p:sp>
        <p:nvSpPr>
          <p:cNvPr id="5" name="Slide Number Placeholder 4">
            <a:extLst>
              <a:ext uri="{FF2B5EF4-FFF2-40B4-BE49-F238E27FC236}">
                <a16:creationId xmlns:a16="http://schemas.microsoft.com/office/drawing/2014/main" id="{0F5A2372-DCEA-401A-AF33-EBFCE1BB5B81}"/>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11</a:t>
            </a:fld>
            <a:endParaRPr lang="en-CA"/>
          </a:p>
        </p:txBody>
      </p:sp>
    </p:spTree>
    <p:extLst>
      <p:ext uri="{BB962C8B-B14F-4D97-AF65-F5344CB8AC3E}">
        <p14:creationId xmlns:p14="http://schemas.microsoft.com/office/powerpoint/2010/main" val="373243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DBAE-73D1-4B9E-8237-8095EF58E12F}"/>
              </a:ext>
            </a:extLst>
          </p:cNvPr>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Should there be a Rebuttable Presumption?</a:t>
            </a:r>
            <a:endParaRPr lang="en-CA"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059D55-3D1D-4E45-B5AD-9A4E7C5E0045}"/>
              </a:ext>
            </a:extLst>
          </p:cNvPr>
          <p:cNvSpPr>
            <a:spLocks noGrp="1"/>
          </p:cNvSpPr>
          <p:nvPr>
            <p:ph idx="1"/>
          </p:nvPr>
        </p:nvSpPr>
        <p:spPr/>
        <p:txBody>
          <a:bodyPr/>
          <a:lstStyle/>
          <a:p>
            <a:pPr marL="0" indent="0">
              <a:buNone/>
            </a:pPr>
            <a:r>
              <a:rPr lang="en-US" sz="2000" b="1" dirty="0">
                <a:latin typeface="Arial" panose="020B0604020202020204" pitchFamily="34" charset="0"/>
                <a:cs typeface="Arial" panose="020B0604020202020204" pitchFamily="34" charset="0"/>
              </a:rPr>
              <a:t>What is it?</a:t>
            </a:r>
          </a:p>
          <a:p>
            <a:pPr marL="914400" lvl="2" indent="0">
              <a:buNone/>
            </a:pPr>
            <a:endParaRPr lang="en-US" sz="18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 an inference drawn from certain facts that establish a prima facie case, which may be overcome by the introduction of contrary evidence”</a:t>
            </a:r>
          </a:p>
          <a:p>
            <a:pPr marL="914400" lvl="2" indent="0">
              <a:buNone/>
            </a:pPr>
            <a:r>
              <a:rPr lang="en-US" sz="1800" dirty="0">
                <a:latin typeface="Arial" panose="020B0604020202020204" pitchFamily="34" charset="0"/>
                <a:cs typeface="Arial" panose="020B0604020202020204" pitchFamily="34" charset="0"/>
              </a:rPr>
              <a:t>						Black’s Law Dictionary (9</a:t>
            </a:r>
            <a:r>
              <a:rPr lang="en-US" sz="1800" baseline="30000" dirty="0">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ed)</a:t>
            </a:r>
          </a:p>
          <a:p>
            <a:pPr lvl="1"/>
            <a:r>
              <a:rPr lang="en-US" sz="2000" dirty="0">
                <a:latin typeface="Arial" panose="020B0604020202020204" pitchFamily="34" charset="0"/>
                <a:cs typeface="Arial" panose="020B0604020202020204" pitchFamily="34" charset="0"/>
              </a:rPr>
              <a:t>Constitutes a legal starting point or shortcut for assumption of facts placing onus on party opposing facts</a:t>
            </a:r>
          </a:p>
          <a:p>
            <a:pPr marL="457200" lvl="1" indent="0">
              <a:buNone/>
            </a:pP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Presumptions vary by type:</a:t>
            </a:r>
          </a:p>
          <a:p>
            <a:pPr lvl="2"/>
            <a:r>
              <a:rPr lang="en-US" sz="1600" dirty="0">
                <a:latin typeface="Arial" panose="020B0604020202020204" pitchFamily="34" charset="0"/>
                <a:cs typeface="Arial" panose="020B0604020202020204" pitchFamily="34" charset="0"/>
              </a:rPr>
              <a:t>Presumption of law  - Inference of fact must be made until disproven or fact pattern changes</a:t>
            </a:r>
          </a:p>
          <a:p>
            <a:pPr lvl="2"/>
            <a:r>
              <a:rPr lang="en-US" sz="1600" dirty="0">
                <a:latin typeface="Arial" panose="020B0604020202020204" pitchFamily="34" charset="0"/>
                <a:cs typeface="Arial" panose="020B0604020202020204" pitchFamily="34" charset="0"/>
              </a:rPr>
              <a:t>Presumption of Fact -  Strength of assumption left to judicial discretion</a:t>
            </a:r>
          </a:p>
          <a:p>
            <a:pPr lvl="2"/>
            <a:r>
              <a:rPr lang="en-US" sz="1600" dirty="0">
                <a:latin typeface="Arial" panose="020B0604020202020204" pitchFamily="34" charset="0"/>
                <a:cs typeface="Arial" panose="020B0604020202020204" pitchFamily="34" charset="0"/>
              </a:rPr>
              <a:t>Mixed Presumption – Combination of presumption of law and Fact</a:t>
            </a:r>
          </a:p>
          <a:p>
            <a:pPr marL="914400" lvl="2" indent="0">
              <a:buNone/>
            </a:pPr>
            <a:endParaRPr lang="en-US" sz="1800" dirty="0">
              <a:latin typeface="Arial" panose="020B0604020202020204" pitchFamily="34" charset="0"/>
              <a:cs typeface="Arial" panose="020B0604020202020204" pitchFamily="34" charset="0"/>
            </a:endParaRPr>
          </a:p>
          <a:p>
            <a:pPr marL="514350" indent="-514350">
              <a:buAutoNum type="arabicPeriod"/>
            </a:pPr>
            <a:endParaRPr lang="en-CA" dirty="0"/>
          </a:p>
        </p:txBody>
      </p:sp>
      <p:sp>
        <p:nvSpPr>
          <p:cNvPr id="4" name="Date Placeholder 3">
            <a:extLst>
              <a:ext uri="{FF2B5EF4-FFF2-40B4-BE49-F238E27FC236}">
                <a16:creationId xmlns:a16="http://schemas.microsoft.com/office/drawing/2014/main" id="{3B8A75BE-7CD7-4012-865C-0B24903174D4}"/>
              </a:ext>
            </a:extLst>
          </p:cNvPr>
          <p:cNvSpPr>
            <a:spLocks noGrp="1"/>
          </p:cNvSpPr>
          <p:nvPr>
            <p:ph type="dt" sz="half" idx="10"/>
          </p:nvPr>
        </p:nvSpPr>
        <p:spPr/>
        <p:txBody>
          <a:bodyPr/>
          <a:lstStyle/>
          <a:p>
            <a:r>
              <a:rPr lang="en-CA"/>
              <a:t>2019-05-31</a:t>
            </a:r>
          </a:p>
        </p:txBody>
      </p:sp>
      <p:sp>
        <p:nvSpPr>
          <p:cNvPr id="5" name="Slide Number Placeholder 4">
            <a:extLst>
              <a:ext uri="{FF2B5EF4-FFF2-40B4-BE49-F238E27FC236}">
                <a16:creationId xmlns:a16="http://schemas.microsoft.com/office/drawing/2014/main" id="{BF8EC3E8-98B3-458A-938B-F30CBA3AF050}"/>
              </a:ext>
            </a:extLst>
          </p:cNvPr>
          <p:cNvSpPr>
            <a:spLocks noGrp="1"/>
          </p:cNvSpPr>
          <p:nvPr>
            <p:ph type="sldNum" sz="quarter" idx="12"/>
          </p:nvPr>
        </p:nvSpPr>
        <p:spPr/>
        <p:txBody>
          <a:bodyPr/>
          <a:lstStyle/>
          <a:p>
            <a:fld id="{12D0BCEA-8065-4A0E-8EA6-60F3C3D6559E}" type="slidenum">
              <a:rPr lang="en-CA" smtClean="0"/>
              <a:t>12</a:t>
            </a:fld>
            <a:endParaRPr lang="en-CA"/>
          </a:p>
        </p:txBody>
      </p:sp>
    </p:spTree>
    <p:extLst>
      <p:ext uri="{BB962C8B-B14F-4D97-AF65-F5344CB8AC3E}">
        <p14:creationId xmlns:p14="http://schemas.microsoft.com/office/powerpoint/2010/main" val="2690091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DBAE-73D1-4B9E-8237-8095EF58E12F}"/>
              </a:ext>
            </a:extLst>
          </p:cNvPr>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F. Should there be a Rebuttable Presumption?</a:t>
            </a:r>
            <a:endParaRPr lang="en-CA"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059D55-3D1D-4E45-B5AD-9A4E7C5E0045}"/>
              </a:ext>
            </a:extLst>
          </p:cNvPr>
          <p:cNvSpPr>
            <a:spLocks noGrp="1"/>
          </p:cNvSpPr>
          <p:nvPr>
            <p:ph idx="1"/>
          </p:nvPr>
        </p:nvSpPr>
        <p:spPr/>
        <p:txBody>
          <a:bodyPr/>
          <a:lstStyle/>
          <a:p>
            <a:pPr marL="0" indent="0">
              <a:buNone/>
            </a:pPr>
            <a:r>
              <a:rPr lang="en-US" sz="2000" b="1" dirty="0">
                <a:latin typeface="Arial" panose="020B0604020202020204" pitchFamily="34" charset="0"/>
                <a:cs typeface="Arial" panose="020B0604020202020204" pitchFamily="34" charset="0"/>
              </a:rPr>
              <a:t>2. Why use it?</a:t>
            </a:r>
          </a:p>
          <a:p>
            <a:pPr marL="0" indent="0">
              <a:buNone/>
            </a:pPr>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Legal shortcut </a:t>
            </a:r>
            <a:r>
              <a:rPr lang="en-US" sz="2000" dirty="0">
                <a:latin typeface="Arial" panose="020B0604020202020204" pitchFamily="34" charset="0"/>
                <a:cs typeface="Arial" panose="020B0604020202020204" pitchFamily="34" charset="0"/>
              </a:rPr>
              <a:t>to economize on court and litigant resources by assuming given set of legislative or social facts.</a:t>
            </a:r>
          </a:p>
          <a:p>
            <a:r>
              <a:rPr lang="en-US" sz="2000" dirty="0">
                <a:latin typeface="Arial" panose="020B0604020202020204" pitchFamily="34" charset="0"/>
                <a:cs typeface="Arial" panose="020B0604020202020204" pitchFamily="34" charset="0"/>
              </a:rPr>
              <a:t>Sends </a:t>
            </a:r>
            <a:r>
              <a:rPr lang="en-US" sz="2000" b="1" dirty="0">
                <a:latin typeface="Arial" panose="020B0604020202020204" pitchFamily="34" charset="0"/>
                <a:cs typeface="Arial" panose="020B0604020202020204" pitchFamily="34" charset="0"/>
              </a:rPr>
              <a:t>social normative signal </a:t>
            </a:r>
            <a:r>
              <a:rPr lang="en-US" sz="2000" dirty="0">
                <a:latin typeface="Arial" panose="020B0604020202020204" pitchFamily="34" charset="0"/>
                <a:cs typeface="Arial" panose="020B0604020202020204" pitchFamily="34" charset="0"/>
              </a:rPr>
              <a:t>(i.e. bargaining in the shadow of the law).</a:t>
            </a:r>
          </a:p>
          <a:p>
            <a:r>
              <a:rPr lang="en-US" sz="2000" dirty="0">
                <a:latin typeface="Arial" panose="020B0604020202020204" pitchFamily="34" charset="0"/>
                <a:cs typeface="Arial" panose="020B0604020202020204" pitchFamily="34" charset="0"/>
              </a:rPr>
              <a:t>Sends </a:t>
            </a:r>
            <a:r>
              <a:rPr lang="en-US" sz="2000" b="1" dirty="0">
                <a:latin typeface="Arial" panose="020B0604020202020204" pitchFamily="34" charset="0"/>
                <a:cs typeface="Arial" panose="020B0604020202020204" pitchFamily="34" charset="0"/>
              </a:rPr>
              <a:t>policy signal </a:t>
            </a:r>
            <a:r>
              <a:rPr lang="en-US" sz="2000" dirty="0">
                <a:latin typeface="Arial" panose="020B0604020202020204" pitchFamily="34" charset="0"/>
                <a:cs typeface="Arial" panose="020B0604020202020204" pitchFamily="34" charset="0"/>
              </a:rPr>
              <a:t>to judiciary:</a:t>
            </a:r>
          </a:p>
          <a:p>
            <a:pPr lvl="1"/>
            <a:r>
              <a:rPr lang="en-US" sz="1600" dirty="0">
                <a:latin typeface="Arial" panose="020B0604020202020204" pitchFamily="34" charset="0"/>
                <a:cs typeface="Arial" panose="020B0604020202020204" pitchFamily="34" charset="0"/>
              </a:rPr>
              <a:t>Codification of general practice ( i.e. consistency)</a:t>
            </a:r>
          </a:p>
          <a:p>
            <a:pPr lvl="1"/>
            <a:r>
              <a:rPr lang="en-US" sz="1600" dirty="0">
                <a:latin typeface="Arial" panose="020B0604020202020204" pitchFamily="34" charset="0"/>
                <a:cs typeface="Arial" panose="020B0604020202020204" pitchFamily="34" charset="0"/>
              </a:rPr>
              <a:t>Corrective signal if jurisprudence veering away from policy intent </a:t>
            </a:r>
          </a:p>
          <a:p>
            <a:pPr lvl="1"/>
            <a:r>
              <a:rPr lang="en-US" sz="1600" dirty="0">
                <a:latin typeface="Arial" panose="020B0604020202020204" pitchFamily="34" charset="0"/>
                <a:cs typeface="Arial" panose="020B0604020202020204" pitchFamily="34" charset="0"/>
              </a:rPr>
              <a:t>Underscore shift/importance of social policy direction </a:t>
            </a:r>
          </a:p>
          <a:p>
            <a:pPr lvl="1"/>
            <a:r>
              <a:rPr lang="en-US" sz="1600" dirty="0">
                <a:latin typeface="Arial" panose="020B0604020202020204" pitchFamily="34" charset="0"/>
                <a:cs typeface="Arial" panose="020B0604020202020204" pitchFamily="34" charset="0"/>
              </a:rPr>
              <a:t>Facilitates rapid adoption of policy intent/paradigm</a:t>
            </a:r>
          </a:p>
          <a:p>
            <a:r>
              <a:rPr lang="en-US" sz="2000" dirty="0">
                <a:latin typeface="Arial" panose="020B0604020202020204" pitchFamily="34" charset="0"/>
                <a:cs typeface="Arial" panose="020B0604020202020204" pitchFamily="34" charset="0"/>
              </a:rPr>
              <a:t>Strongest form of policy directive along continuum of option/preference/presumption.</a:t>
            </a:r>
          </a:p>
          <a:p>
            <a:pPr marL="914400" lvl="2" indent="0">
              <a:buNone/>
            </a:pPr>
            <a:endParaRPr lang="en-US" sz="1800" dirty="0">
              <a:latin typeface="Arial" panose="020B0604020202020204" pitchFamily="34" charset="0"/>
              <a:cs typeface="Arial" panose="020B0604020202020204" pitchFamily="34" charset="0"/>
            </a:endParaRPr>
          </a:p>
          <a:p>
            <a:pPr marL="0" indent="0">
              <a:buNone/>
            </a:pPr>
            <a:endParaRPr lang="en-CA" sz="20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3B8A75BE-7CD7-4012-865C-0B24903174D4}"/>
              </a:ext>
            </a:extLst>
          </p:cNvPr>
          <p:cNvSpPr>
            <a:spLocks noGrp="1"/>
          </p:cNvSpPr>
          <p:nvPr>
            <p:ph type="dt" sz="half" idx="10"/>
          </p:nvPr>
        </p:nvSpPr>
        <p:spPr/>
        <p:txBody>
          <a:bodyPr/>
          <a:lstStyle/>
          <a:p>
            <a:r>
              <a:rPr lang="en-CA"/>
              <a:t>2019-05-31</a:t>
            </a:r>
          </a:p>
        </p:txBody>
      </p:sp>
      <p:sp>
        <p:nvSpPr>
          <p:cNvPr id="5" name="Slide Number Placeholder 4">
            <a:extLst>
              <a:ext uri="{FF2B5EF4-FFF2-40B4-BE49-F238E27FC236}">
                <a16:creationId xmlns:a16="http://schemas.microsoft.com/office/drawing/2014/main" id="{BF8EC3E8-98B3-458A-938B-F30CBA3AF050}"/>
              </a:ext>
            </a:extLst>
          </p:cNvPr>
          <p:cNvSpPr>
            <a:spLocks noGrp="1"/>
          </p:cNvSpPr>
          <p:nvPr>
            <p:ph type="sldNum" sz="quarter" idx="12"/>
          </p:nvPr>
        </p:nvSpPr>
        <p:spPr/>
        <p:txBody>
          <a:bodyPr/>
          <a:lstStyle/>
          <a:p>
            <a:fld id="{12D0BCEA-8065-4A0E-8EA6-60F3C3D6559E}" type="slidenum">
              <a:rPr lang="en-CA" smtClean="0"/>
              <a:t>13</a:t>
            </a:fld>
            <a:endParaRPr lang="en-CA"/>
          </a:p>
        </p:txBody>
      </p:sp>
    </p:spTree>
    <p:extLst>
      <p:ext uri="{BB962C8B-B14F-4D97-AF65-F5344CB8AC3E}">
        <p14:creationId xmlns:p14="http://schemas.microsoft.com/office/powerpoint/2010/main" val="4236213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D527-0A37-4826-94BC-2E44D38A1CC6}"/>
              </a:ext>
            </a:extLst>
          </p:cNvPr>
          <p:cNvSpPr>
            <a:spLocks noGrp="1"/>
          </p:cNvSpPr>
          <p:nvPr>
            <p:ph type="title"/>
          </p:nvPr>
        </p:nvSpPr>
        <p:spPr>
          <a:xfrm>
            <a:off x="971204" y="325597"/>
            <a:ext cx="10515600" cy="682278"/>
          </a:xfrm>
        </p:spPr>
        <p:txBody>
          <a:bodyPr>
            <a:normAutofit/>
          </a:bodyPr>
          <a:lstStyle/>
          <a:p>
            <a:pPr algn="ctr"/>
            <a:r>
              <a:rPr lang="en-US" sz="2400" b="1" dirty="0">
                <a:latin typeface="Arial" panose="020B0604020202020204" pitchFamily="34" charset="0"/>
                <a:cs typeface="Arial" panose="020B0604020202020204" pitchFamily="34" charset="0"/>
              </a:rPr>
              <a:t>2. Social Science/Practitioner Evolving Consensus</a:t>
            </a:r>
            <a:endParaRPr lang="en-CA" sz="2400" b="1" dirty="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C5B6D307-8D1D-445D-A702-F94F70FB166C}"/>
              </a:ext>
            </a:extLst>
          </p:cNvPr>
          <p:cNvGraphicFramePr>
            <a:graphicFrameLocks noGrp="1"/>
          </p:cNvGraphicFramePr>
          <p:nvPr>
            <p:ph idx="1"/>
            <p:extLst>
              <p:ext uri="{D42A27DB-BD31-4B8C-83A1-F6EECF244321}">
                <p14:modId xmlns:p14="http://schemas.microsoft.com/office/powerpoint/2010/main" val="2017910201"/>
              </p:ext>
            </p:extLst>
          </p:nvPr>
        </p:nvGraphicFramePr>
        <p:xfrm>
          <a:off x="838200" y="970503"/>
          <a:ext cx="10515600" cy="5348918"/>
        </p:xfrm>
        <a:graphic>
          <a:graphicData uri="http://schemas.openxmlformats.org/drawingml/2006/table">
            <a:tbl>
              <a:tblPr firstRow="1" bandRow="1">
                <a:tableStyleId>{5C22544A-7EE6-4342-B048-85BDC9FD1C3A}</a:tableStyleId>
              </a:tblPr>
              <a:tblGrid>
                <a:gridCol w="778083">
                  <a:extLst>
                    <a:ext uri="{9D8B030D-6E8A-4147-A177-3AD203B41FA5}">
                      <a16:colId xmlns:a16="http://schemas.microsoft.com/office/drawing/2014/main" val="4124248537"/>
                    </a:ext>
                  </a:extLst>
                </a:gridCol>
                <a:gridCol w="9737517">
                  <a:extLst>
                    <a:ext uri="{9D8B030D-6E8A-4147-A177-3AD203B41FA5}">
                      <a16:colId xmlns:a16="http://schemas.microsoft.com/office/drawing/2014/main" val="437577700"/>
                    </a:ext>
                  </a:extLst>
                </a:gridCol>
              </a:tblGrid>
              <a:tr h="401034">
                <a:tc>
                  <a:txBody>
                    <a:bodyPr/>
                    <a:lstStyle/>
                    <a:p>
                      <a:pPr algn="ctr"/>
                      <a:r>
                        <a:rPr lang="en-US" dirty="0"/>
                        <a:t>YEAR</a:t>
                      </a:r>
                      <a:endParaRPr lang="en-CA" dirty="0"/>
                    </a:p>
                  </a:txBody>
                  <a:tcPr/>
                </a:tc>
                <a:tc>
                  <a:txBody>
                    <a:bodyPr/>
                    <a:lstStyle/>
                    <a:p>
                      <a:pPr algn="ctr"/>
                      <a:r>
                        <a:rPr lang="en-US" dirty="0"/>
                        <a:t>MILESTONE</a:t>
                      </a:r>
                      <a:endParaRPr lang="en-CA" dirty="0"/>
                    </a:p>
                  </a:txBody>
                  <a:tcPr/>
                </a:tc>
                <a:extLst>
                  <a:ext uri="{0D108BD9-81ED-4DB2-BD59-A6C34878D82A}">
                    <a16:rowId xmlns:a16="http://schemas.microsoft.com/office/drawing/2014/main" val="3663812113"/>
                  </a:ext>
                </a:extLst>
              </a:tr>
              <a:tr h="1515289">
                <a:tc>
                  <a:txBody>
                    <a:bodyPr/>
                    <a:lstStyle/>
                    <a:p>
                      <a:r>
                        <a:rPr lang="en-US" sz="1600" dirty="0">
                          <a:latin typeface="Arial" panose="020B0604020202020204" pitchFamily="34" charset="0"/>
                          <a:cs typeface="Arial" panose="020B0604020202020204" pitchFamily="34" charset="0"/>
                        </a:rPr>
                        <a:t>1994</a:t>
                      </a:r>
                      <a:endParaRPr lang="en-CA" sz="1600"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Middleburg (sponsored by NICH): </a:t>
                      </a:r>
                      <a:r>
                        <a:rPr lang="en-US" sz="1600" b="0" dirty="0">
                          <a:latin typeface="Arial" panose="020B0604020202020204" pitchFamily="34" charset="0"/>
                          <a:cs typeface="Arial" panose="020B0604020202020204" pitchFamily="34" charset="0"/>
                        </a:rPr>
                        <a:t>18 convened experts support </a:t>
                      </a:r>
                      <a:r>
                        <a:rPr lang="en-US" sz="1600" dirty="0">
                          <a:latin typeface="Arial" panose="020B0604020202020204" pitchFamily="34" charset="0"/>
                          <a:cs typeface="Arial" panose="020B0604020202020204" pitchFamily="34" charset="0"/>
                        </a:rPr>
                        <a:t>continuity of parental relationship consensus</a:t>
                      </a:r>
                    </a:p>
                    <a:p>
                      <a:endParaRPr lang="en-US" sz="1600" dirty="0">
                        <a:latin typeface="Arial" panose="020B0604020202020204" pitchFamily="34" charset="0"/>
                        <a:cs typeface="Arial" panose="020B0604020202020204" pitchFamily="34" charset="0"/>
                      </a:endParaRPr>
                    </a:p>
                    <a:p>
                      <a:r>
                        <a:rPr lang="en-CA" sz="1600" kern="1200" dirty="0">
                          <a:solidFill>
                            <a:schemeClr val="dk1"/>
                          </a:solidFill>
                          <a:latin typeface="Arial" panose="020B0604020202020204" pitchFamily="34" charset="0"/>
                          <a:ea typeface="+mn-ea"/>
                          <a:cs typeface="Arial" panose="020B0604020202020204" pitchFamily="34" charset="0"/>
                        </a:rPr>
                        <a:t>Parenting time should be </a:t>
                      </a:r>
                      <a:r>
                        <a:rPr lang="en-US" sz="1600" kern="1200" dirty="0">
                          <a:solidFill>
                            <a:schemeClr val="dk1"/>
                          </a:solidFill>
                          <a:latin typeface="Arial" panose="020B0604020202020204" pitchFamily="34" charset="0"/>
                          <a:ea typeface="+mn-ea"/>
                          <a:cs typeface="Arial" panose="020B0604020202020204" pitchFamily="34" charset="0"/>
                        </a:rPr>
                        <a:t>be distributed so that it would “ensure the involvement of both parents in</a:t>
                      </a:r>
                    </a:p>
                    <a:p>
                      <a:r>
                        <a:rPr lang="en-US" sz="1600" kern="1200" dirty="0">
                          <a:solidFill>
                            <a:schemeClr val="dk1"/>
                          </a:solidFill>
                          <a:latin typeface="Arial" panose="020B0604020202020204" pitchFamily="34" charset="0"/>
                          <a:ea typeface="+mn-ea"/>
                          <a:cs typeface="Arial" panose="020B0604020202020204" pitchFamily="34" charset="0"/>
                        </a:rPr>
                        <a:t>important aspects of their children’s everyday lives and routines—including bedtime and waking rituals, transition to and from school, extracurricular </a:t>
                      </a:r>
                      <a:r>
                        <a:rPr lang="en-CA" sz="1600" kern="1200" dirty="0">
                          <a:solidFill>
                            <a:schemeClr val="dk1"/>
                          </a:solidFill>
                          <a:latin typeface="Arial" panose="020B0604020202020204" pitchFamily="34" charset="0"/>
                          <a:ea typeface="+mn-ea"/>
                          <a:cs typeface="Arial" panose="020B0604020202020204" pitchFamily="34" charset="0"/>
                        </a:rPr>
                        <a:t>and recreational activities ‘.</a:t>
                      </a:r>
                    </a:p>
                  </a:txBody>
                  <a:tcPr/>
                </a:tc>
                <a:extLst>
                  <a:ext uri="{0D108BD9-81ED-4DB2-BD59-A6C34878D82A}">
                    <a16:rowId xmlns:a16="http://schemas.microsoft.com/office/drawing/2014/main" val="1373026100"/>
                  </a:ext>
                </a:extLst>
              </a:tr>
              <a:tr h="619724">
                <a:tc>
                  <a:txBody>
                    <a:bodyPr/>
                    <a:lstStyle/>
                    <a:p>
                      <a:r>
                        <a:rPr lang="en-US" sz="1600" dirty="0">
                          <a:latin typeface="Arial" panose="020B0604020202020204" pitchFamily="34" charset="0"/>
                          <a:cs typeface="Arial" panose="020B0604020202020204" pitchFamily="34" charset="0"/>
                        </a:rPr>
                        <a:t>2002</a:t>
                      </a:r>
                      <a:endParaRPr lang="en-CA" sz="1600"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Bauserman</a:t>
                      </a:r>
                      <a:r>
                        <a:rPr lang="en-US" sz="1600" dirty="0">
                          <a:latin typeface="Arial" panose="020B0604020202020204" pitchFamily="34" charset="0"/>
                          <a:cs typeface="Arial" panose="020B0604020202020204" pitchFamily="34" charset="0"/>
                        </a:rPr>
                        <a:t>: First Meta-Analysis (33 studies)  found joint custody outcomes superior to sole custody on all measures. Refuted arguments that JPC fosters conflict or Yo-Yo syndrome.</a:t>
                      </a:r>
                      <a:endParaRPr lang="en-C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69118537"/>
                  </a:ext>
                </a:extLst>
              </a:tr>
              <a:tr h="2703750">
                <a:tc>
                  <a:txBody>
                    <a:bodyPr/>
                    <a:lstStyle/>
                    <a:p>
                      <a:r>
                        <a:rPr lang="en-US" sz="1600" dirty="0">
                          <a:latin typeface="Arial" panose="020B0604020202020204" pitchFamily="34" charset="0"/>
                          <a:cs typeface="Arial" panose="020B0604020202020204" pitchFamily="34" charset="0"/>
                        </a:rPr>
                        <a:t>2013</a:t>
                      </a:r>
                      <a:endParaRPr lang="en-CA" sz="1600"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AFCC Think Tank</a:t>
                      </a:r>
                      <a:r>
                        <a:rPr lang="en-US" sz="1600" dirty="0">
                          <a:latin typeface="Arial" panose="020B0604020202020204" pitchFamily="34" charset="0"/>
                          <a:cs typeface="Arial" panose="020B0604020202020204" pitchFamily="34" charset="0"/>
                        </a:rPr>
                        <a:t>: Conservative but significant baseline 12-point consensus of 32  science and family law experts:</a:t>
                      </a:r>
                    </a:p>
                    <a:p>
                      <a:endParaRPr lang="en-US" sz="16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first public recognition of meritorious aspects of shared parenting;</a:t>
                      </a:r>
                    </a:p>
                    <a:p>
                      <a:pPr marL="628650" lvl="1"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historical conceptual leap by recognizing shared parenting constitutes a public health issue transcending legal concerns</a:t>
                      </a:r>
                    </a:p>
                    <a:p>
                      <a:pPr marL="628650" lvl="1"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Shift away from rigid adherence to individualization towards presumptive joint decision-making</a:t>
                      </a:r>
                    </a:p>
                    <a:p>
                      <a:pPr marL="0" indent="0">
                        <a:buFont typeface="Arial" panose="020B0604020202020204" pitchFamily="34" charset="0"/>
                        <a:buNone/>
                      </a:pPr>
                      <a:endParaRPr lang="en-US"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a:t>
                      </a:r>
                      <a:r>
                        <a:rPr lang="en-US" sz="1600" kern="1200" dirty="0">
                          <a:solidFill>
                            <a:schemeClr val="dk1"/>
                          </a:solidFill>
                          <a:latin typeface="Arial" panose="020B0604020202020204" pitchFamily="34" charset="0"/>
                          <a:ea typeface="+mn-ea"/>
                          <a:cs typeface="Arial" panose="020B0604020202020204" pitchFamily="34" charset="0"/>
                        </a:rPr>
                        <a:t>There is enough research to conclude that children in families where parents have moderate to low conflict and can make cooperative, developmentally informed decisions about the children would clearly benefit from JPC arrangements” </a:t>
                      </a:r>
                      <a:endParaRPr lang="en-CA" sz="16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861547796"/>
                  </a:ext>
                </a:extLst>
              </a:tr>
            </a:tbl>
          </a:graphicData>
        </a:graphic>
      </p:graphicFrame>
      <p:sp>
        <p:nvSpPr>
          <p:cNvPr id="4" name="Date Placeholder 3">
            <a:extLst>
              <a:ext uri="{FF2B5EF4-FFF2-40B4-BE49-F238E27FC236}">
                <a16:creationId xmlns:a16="http://schemas.microsoft.com/office/drawing/2014/main" id="{218EE80C-0DDF-4843-949C-1983C0CADCF1}"/>
              </a:ext>
            </a:extLst>
          </p:cNvPr>
          <p:cNvSpPr>
            <a:spLocks noGrp="1"/>
          </p:cNvSpPr>
          <p:nvPr>
            <p:ph type="dt" sz="half" idx="10"/>
          </p:nvPr>
        </p:nvSpPr>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3258645D-7400-4FA9-B6A5-AB9574DCD687}"/>
              </a:ext>
            </a:extLst>
          </p:cNvPr>
          <p:cNvSpPr>
            <a:spLocks noGrp="1"/>
          </p:cNvSpPr>
          <p:nvPr>
            <p:ph type="sldNum" sz="quarter" idx="12"/>
          </p:nvPr>
        </p:nvSpPr>
        <p:spPr/>
        <p:txBody>
          <a:bodyPr/>
          <a:lstStyle/>
          <a:p>
            <a:fld id="{12D0BCEA-8065-4A0E-8EA6-60F3C3D6559E}" type="slidenum">
              <a:rPr lang="en-CA" smtClean="0"/>
              <a:t>14</a:t>
            </a:fld>
            <a:endParaRPr lang="en-CA"/>
          </a:p>
        </p:txBody>
      </p:sp>
    </p:spTree>
    <p:extLst>
      <p:ext uri="{BB962C8B-B14F-4D97-AF65-F5344CB8AC3E}">
        <p14:creationId xmlns:p14="http://schemas.microsoft.com/office/powerpoint/2010/main" val="3827675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D527-0A37-4826-94BC-2E44D38A1CC6}"/>
              </a:ext>
            </a:extLst>
          </p:cNvPr>
          <p:cNvSpPr>
            <a:spLocks noGrp="1"/>
          </p:cNvSpPr>
          <p:nvPr>
            <p:ph type="title"/>
          </p:nvPr>
        </p:nvSpPr>
        <p:spPr>
          <a:xfrm>
            <a:off x="971204" y="325597"/>
            <a:ext cx="10515600" cy="556635"/>
          </a:xfrm>
        </p:spPr>
        <p:txBody>
          <a:bodyPr>
            <a:normAutofit/>
          </a:bodyPr>
          <a:lstStyle/>
          <a:p>
            <a:pPr algn="ctr"/>
            <a:r>
              <a:rPr lang="en-US" sz="2400" b="1" dirty="0">
                <a:latin typeface="Arial" panose="020B0604020202020204" pitchFamily="34" charset="0"/>
                <a:cs typeface="Arial" panose="020B0604020202020204" pitchFamily="34" charset="0"/>
              </a:rPr>
              <a:t>Social Science/Practitioner Evolving Consensus (cont’d)</a:t>
            </a:r>
            <a:endParaRPr lang="en-CA" sz="2400" b="1" dirty="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C5B6D307-8D1D-445D-A702-F94F70FB166C}"/>
              </a:ext>
            </a:extLst>
          </p:cNvPr>
          <p:cNvGraphicFramePr>
            <a:graphicFrameLocks noGrp="1"/>
          </p:cNvGraphicFramePr>
          <p:nvPr>
            <p:ph idx="1"/>
            <p:extLst>
              <p:ext uri="{D42A27DB-BD31-4B8C-83A1-F6EECF244321}">
                <p14:modId xmlns:p14="http://schemas.microsoft.com/office/powerpoint/2010/main" val="1055004122"/>
              </p:ext>
            </p:extLst>
          </p:nvPr>
        </p:nvGraphicFramePr>
        <p:xfrm>
          <a:off x="971204" y="954983"/>
          <a:ext cx="10515600" cy="5250236"/>
        </p:xfrm>
        <a:graphic>
          <a:graphicData uri="http://schemas.openxmlformats.org/drawingml/2006/table">
            <a:tbl>
              <a:tblPr firstRow="1" bandRow="1">
                <a:tableStyleId>{5C22544A-7EE6-4342-B048-85BDC9FD1C3A}</a:tableStyleId>
              </a:tblPr>
              <a:tblGrid>
                <a:gridCol w="803988">
                  <a:extLst>
                    <a:ext uri="{9D8B030D-6E8A-4147-A177-3AD203B41FA5}">
                      <a16:colId xmlns:a16="http://schemas.microsoft.com/office/drawing/2014/main" val="4124248537"/>
                    </a:ext>
                  </a:extLst>
                </a:gridCol>
                <a:gridCol w="9711612">
                  <a:extLst>
                    <a:ext uri="{9D8B030D-6E8A-4147-A177-3AD203B41FA5}">
                      <a16:colId xmlns:a16="http://schemas.microsoft.com/office/drawing/2014/main" val="437577700"/>
                    </a:ext>
                  </a:extLst>
                </a:gridCol>
              </a:tblGrid>
              <a:tr h="386137">
                <a:tc>
                  <a:txBody>
                    <a:bodyPr/>
                    <a:lstStyle/>
                    <a:p>
                      <a:pPr algn="ctr"/>
                      <a:r>
                        <a:rPr lang="en-US" dirty="0"/>
                        <a:t>YEAR</a:t>
                      </a:r>
                      <a:endParaRPr lang="en-CA" dirty="0"/>
                    </a:p>
                  </a:txBody>
                  <a:tcPr/>
                </a:tc>
                <a:tc>
                  <a:txBody>
                    <a:bodyPr/>
                    <a:lstStyle/>
                    <a:p>
                      <a:pPr algn="ctr"/>
                      <a:r>
                        <a:rPr lang="en-US" dirty="0"/>
                        <a:t>MILESTONE</a:t>
                      </a:r>
                      <a:endParaRPr lang="en-CA" dirty="0"/>
                    </a:p>
                  </a:txBody>
                  <a:tcPr/>
                </a:tc>
                <a:extLst>
                  <a:ext uri="{0D108BD9-81ED-4DB2-BD59-A6C34878D82A}">
                    <a16:rowId xmlns:a16="http://schemas.microsoft.com/office/drawing/2014/main" val="3663812113"/>
                  </a:ext>
                </a:extLst>
              </a:tr>
              <a:tr h="1271995">
                <a:tc>
                  <a:txBody>
                    <a:bodyPr/>
                    <a:lstStyle/>
                    <a:p>
                      <a:r>
                        <a:rPr lang="en-US" sz="1600" dirty="0">
                          <a:latin typeface="Arial" panose="020B0604020202020204" pitchFamily="34" charset="0"/>
                          <a:cs typeface="Arial" panose="020B0604020202020204" pitchFamily="34" charset="0"/>
                        </a:rPr>
                        <a:t>2014</a:t>
                      </a:r>
                      <a:endParaRPr lang="en-CA"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Warshak Consensus</a:t>
                      </a:r>
                      <a:r>
                        <a:rPr lang="en-US" sz="1600" dirty="0">
                          <a:latin typeface="Arial" panose="020B0604020202020204" pitchFamily="34" charset="0"/>
                          <a:cs typeface="Arial" panose="020B0604020202020204" pitchFamily="34" charset="0"/>
                        </a:rPr>
                        <a:t>: Endorsed by 110 experts, central conclusion is that “</a:t>
                      </a:r>
                      <a:r>
                        <a:rPr lang="en-US" sz="1600" kern="1200" dirty="0">
                          <a:solidFill>
                            <a:schemeClr val="dk1"/>
                          </a:solidFill>
                          <a:effectLst/>
                          <a:latin typeface="Arial" panose="020B0604020202020204" pitchFamily="34" charset="0"/>
                          <a:ea typeface="+mn-ea"/>
                          <a:cs typeface="Arial" panose="020B0604020202020204" pitchFamily="34" charset="0"/>
                        </a:rPr>
                        <a:t>shared parenting should be the norm for parenting plans for children of all ages, including young children [recognizing] that some parents and situations are unsuitable for shared parenting”. Contains 7 recommendations providing practical guidance.</a:t>
                      </a:r>
                      <a:endParaRPr lang="en-CA" sz="1600" dirty="0">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014451"/>
                  </a:ext>
                </a:extLst>
              </a:tr>
              <a:tr h="688339">
                <a:tc>
                  <a:txBody>
                    <a:bodyPr/>
                    <a:lstStyle/>
                    <a:p>
                      <a:r>
                        <a:rPr lang="en-US" sz="1600" dirty="0">
                          <a:latin typeface="Arial" panose="020B0604020202020204" pitchFamily="34" charset="0"/>
                          <a:cs typeface="Arial" panose="020B0604020202020204" pitchFamily="34" charset="0"/>
                        </a:rPr>
                        <a:t>2016</a:t>
                      </a:r>
                      <a:endParaRPr lang="en-CA" sz="1600"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Baude, Pearson &amp; Drapeau: </a:t>
                      </a:r>
                      <a:r>
                        <a:rPr lang="en-US" sz="1600" dirty="0">
                          <a:latin typeface="Arial" panose="020B0604020202020204" pitchFamily="34" charset="0"/>
                          <a:cs typeface="Arial" panose="020B0604020202020204" pitchFamily="34" charset="0"/>
                        </a:rPr>
                        <a:t>Second Meta-Analysis (19 studies) confirms Bauserman. Also found parenting time at higher levels has beneficial development effects.</a:t>
                      </a:r>
                      <a:endParaRPr lang="en-C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70984242"/>
                  </a:ext>
                </a:extLst>
              </a:tr>
              <a:tr h="1035345">
                <a:tc>
                  <a:txBody>
                    <a:bodyPr/>
                    <a:lstStyle/>
                    <a:p>
                      <a:r>
                        <a:rPr lang="en-US" sz="1600" dirty="0">
                          <a:latin typeface="Arial" panose="020B0604020202020204" pitchFamily="34" charset="0"/>
                          <a:cs typeface="Arial" panose="020B0604020202020204" pitchFamily="34" charset="0"/>
                        </a:rPr>
                        <a:t>2018</a:t>
                      </a:r>
                      <a:endParaRPr lang="en-CA" sz="1600"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Nielsen 60-study Summarization</a:t>
                      </a:r>
                      <a:r>
                        <a:rPr lang="en-US" sz="1600" dirty="0">
                          <a:latin typeface="Arial" panose="020B0604020202020204" pitchFamily="34" charset="0"/>
                          <a:cs typeface="Arial" panose="020B0604020202020204" pitchFamily="34" charset="0"/>
                        </a:rPr>
                        <a:t>: Reconfirms superiority of JPC over SPC and demonstrates JPC superiority remains regardless of  parenting factors, family income, or parental conflict as previously hypothesized determining factors</a:t>
                      </a:r>
                    </a:p>
                    <a:p>
                      <a:endParaRPr lang="en-C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83509639"/>
                  </a:ext>
                </a:extLst>
              </a:tr>
              <a:tr h="1789682">
                <a:tc>
                  <a:txBody>
                    <a:bodyPr/>
                    <a:lstStyle/>
                    <a:p>
                      <a:r>
                        <a:rPr lang="en-US" sz="1600" dirty="0">
                          <a:latin typeface="Arial" panose="020B0604020202020204" pitchFamily="34" charset="0"/>
                          <a:cs typeface="Arial" panose="020B0604020202020204" pitchFamily="34" charset="0"/>
                        </a:rPr>
                        <a:t>2018</a:t>
                      </a:r>
                      <a:endParaRPr lang="en-CA" sz="1600"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ICSP Consensus by 12 experts: </a:t>
                      </a:r>
                      <a:r>
                        <a:rPr lang="en-US" sz="1600" dirty="0">
                          <a:latin typeface="Arial" panose="020B0604020202020204" pitchFamily="34" charset="0"/>
                          <a:cs typeface="Arial" panose="020B0604020202020204" pitchFamily="34" charset="0"/>
                        </a:rPr>
                        <a:t>“</a:t>
                      </a:r>
                      <a:r>
                        <a:rPr lang="en-US" sz="1600" kern="1200" dirty="0">
                          <a:solidFill>
                            <a:schemeClr val="dk1"/>
                          </a:solidFill>
                          <a:latin typeface="Arial" panose="020B0604020202020204" pitchFamily="34" charset="0"/>
                          <a:ea typeface="+mn-ea"/>
                          <a:cs typeface="Arial" panose="020B0604020202020204" pitchFamily="34" charset="0"/>
                        </a:rPr>
                        <a:t>The evidence is now sufficiently deep and consistent to permit social scientists to provisionally recommend presumptive SP to policy-makers … these statements are explicitly made guardedly … We might aptly characterize the current state of the evidence as “the preponderance of the evidence” (i.e., substantially more evidence for the presumption than against it). A great many studies, with various inferential strengths, suggest that SP will bestow benefits on children on average, and few if any studies show that it harms them”.</a:t>
                      </a:r>
                      <a:endParaRPr lang="en-CA" sz="1600" kern="1200" dirty="0">
                        <a:solidFill>
                          <a:schemeClr val="dk1"/>
                        </a:solidFill>
                        <a:latin typeface="Arial" panose="020B0604020202020204" pitchFamily="34" charset="0"/>
                        <a:ea typeface="+mn-ea"/>
                        <a:cs typeface="Arial" panose="020B0604020202020204" pitchFamily="34" charset="0"/>
                      </a:endParaRPr>
                    </a:p>
                    <a:p>
                      <a:endParaRPr lang="en-C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44029329"/>
                  </a:ext>
                </a:extLst>
              </a:tr>
            </a:tbl>
          </a:graphicData>
        </a:graphic>
      </p:graphicFrame>
      <p:sp>
        <p:nvSpPr>
          <p:cNvPr id="4" name="Date Placeholder 3">
            <a:extLst>
              <a:ext uri="{FF2B5EF4-FFF2-40B4-BE49-F238E27FC236}">
                <a16:creationId xmlns:a16="http://schemas.microsoft.com/office/drawing/2014/main" id="{218EE80C-0DDF-4843-949C-1983C0CADC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May 7, 2020</a:t>
            </a:r>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258645D-7400-4FA9-B6A5-AB9574DCD6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0BCEA-8065-4A0E-8EA6-60F3C3D6559E}"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931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E7C3D3D-EC13-415A-A5EA-8627859A2071}"/>
              </a:ext>
            </a:extLst>
          </p:cNvPr>
          <p:cNvSpPr>
            <a:spLocks noGrp="1"/>
          </p:cNvSpPr>
          <p:nvPr>
            <p:ph type="dt" sz="half" idx="10"/>
          </p:nvPr>
        </p:nvSpPr>
        <p:spPr>
          <a:xfrm>
            <a:off x="838200" y="6356350"/>
            <a:ext cx="2743200" cy="365125"/>
          </a:xfrm>
        </p:spPr>
        <p:txBody>
          <a:bodyPr/>
          <a:lstStyle/>
          <a:p>
            <a:r>
              <a:rPr lang="en-US"/>
              <a:t>May 7, 2020</a:t>
            </a:r>
            <a:endParaRPr lang="en-CA"/>
          </a:p>
        </p:txBody>
      </p:sp>
      <p:sp>
        <p:nvSpPr>
          <p:cNvPr id="5" name="Slide Number Placeholder 4">
            <a:extLst>
              <a:ext uri="{FF2B5EF4-FFF2-40B4-BE49-F238E27FC236}">
                <a16:creationId xmlns:a16="http://schemas.microsoft.com/office/drawing/2014/main" id="{541F6878-3FE7-465C-A134-1ECB61A06A4B}"/>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16</a:t>
            </a:fld>
            <a:endParaRPr lang="en-CA"/>
          </a:p>
        </p:txBody>
      </p:sp>
      <p:pic>
        <p:nvPicPr>
          <p:cNvPr id="6" name="Content Placeholder 5">
            <a:extLst>
              <a:ext uri="{FF2B5EF4-FFF2-40B4-BE49-F238E27FC236}">
                <a16:creationId xmlns:a16="http://schemas.microsoft.com/office/drawing/2014/main" id="{3C5CFDA1-C352-41BE-9287-A82CFD8279A9}"/>
              </a:ext>
            </a:extLst>
          </p:cNvPr>
          <p:cNvPicPr>
            <a:picLocks noGrp="1"/>
          </p:cNvPicPr>
          <p:nvPr>
            <p:ph idx="1"/>
          </p:nvPr>
        </p:nvPicPr>
        <p:blipFill>
          <a:blip r:embed="rId2"/>
          <a:stretch>
            <a:fillRect/>
          </a:stretch>
        </p:blipFill>
        <p:spPr>
          <a:xfrm>
            <a:off x="1465386" y="398584"/>
            <a:ext cx="8675076" cy="5429677"/>
          </a:xfrm>
          <a:prstGeom prst="rect">
            <a:avLst/>
          </a:prstGeom>
        </p:spPr>
      </p:pic>
      <p:sp>
        <p:nvSpPr>
          <p:cNvPr id="7" name="TextBox 6">
            <a:extLst>
              <a:ext uri="{FF2B5EF4-FFF2-40B4-BE49-F238E27FC236}">
                <a16:creationId xmlns:a16="http://schemas.microsoft.com/office/drawing/2014/main" id="{C93459C1-8DBA-4116-B293-86A3C174DA38}"/>
              </a:ext>
            </a:extLst>
          </p:cNvPr>
          <p:cNvSpPr txBox="1"/>
          <p:nvPr/>
        </p:nvSpPr>
        <p:spPr>
          <a:xfrm>
            <a:off x="4643071" y="580292"/>
            <a:ext cx="2039816" cy="338554"/>
          </a:xfrm>
          <a:prstGeom prst="rect">
            <a:avLst/>
          </a:prstGeom>
          <a:solidFill>
            <a:schemeClr val="accent1">
              <a:lumMod val="20000"/>
              <a:lumOff val="80000"/>
            </a:schemeClr>
          </a:solidFill>
        </p:spPr>
        <p:txBody>
          <a:bodyPr wrap="square" rtlCol="0">
            <a:spAutoFit/>
          </a:bodyPr>
          <a:lstStyle/>
          <a:p>
            <a:pPr algn="ctr"/>
            <a:r>
              <a:rPr lang="en-US" sz="1600" b="1" dirty="0">
                <a:latin typeface="Arial Black" panose="020B0A04020102020204" pitchFamily="34" charset="0"/>
                <a:cs typeface="Arial" panose="020B0604020202020204" pitchFamily="34" charset="0"/>
              </a:rPr>
              <a:t>SUMMARY</a:t>
            </a:r>
            <a:endParaRPr lang="en-CA" sz="1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648603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D365-C844-4122-A59E-53BC30AF8A85}"/>
              </a:ext>
            </a:extLst>
          </p:cNvPr>
          <p:cNvSpPr>
            <a:spLocks noGrp="1"/>
          </p:cNvSpPr>
          <p:nvPr>
            <p:ph type="title"/>
          </p:nvPr>
        </p:nvSpPr>
        <p:spPr>
          <a:xfrm>
            <a:off x="838200" y="365125"/>
            <a:ext cx="10515600" cy="796163"/>
          </a:xfrm>
        </p:spPr>
        <p:txBody>
          <a:bodyPr>
            <a:normAutofit/>
          </a:bodyPr>
          <a:lstStyle/>
          <a:p>
            <a:pPr algn="ctr"/>
            <a:r>
              <a:rPr lang="en-US" sz="2200" b="1" dirty="0">
                <a:latin typeface="Arial" panose="020B0604020202020204" pitchFamily="34" charset="0"/>
                <a:cs typeface="Arial" panose="020B0604020202020204" pitchFamily="34" charset="0"/>
              </a:rPr>
              <a:t>3. ESP is Widespread</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Shared Parenting Prevalence – Select North American Jurisdictions</a:t>
            </a:r>
            <a:endParaRPr lang="en-CA" sz="22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AB267E1A-44CE-44A5-A30A-9704894E0CC2}"/>
              </a:ext>
            </a:extLst>
          </p:cNvPr>
          <p:cNvSpPr>
            <a:spLocks noGrp="1"/>
          </p:cNvSpPr>
          <p:nvPr>
            <p:ph type="dt" sz="half" idx="10"/>
          </p:nvPr>
        </p:nvSpPr>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157120B3-BAFA-4805-BA3A-0EC641DD8953}"/>
              </a:ext>
            </a:extLst>
          </p:cNvPr>
          <p:cNvSpPr>
            <a:spLocks noGrp="1"/>
          </p:cNvSpPr>
          <p:nvPr>
            <p:ph type="sldNum" sz="quarter" idx="12"/>
          </p:nvPr>
        </p:nvSpPr>
        <p:spPr/>
        <p:txBody>
          <a:bodyPr/>
          <a:lstStyle/>
          <a:p>
            <a:fld id="{12D0BCEA-8065-4A0E-8EA6-60F3C3D6559E}" type="slidenum">
              <a:rPr lang="en-CA" smtClean="0"/>
              <a:t>17</a:t>
            </a:fld>
            <a:endParaRPr lang="en-CA"/>
          </a:p>
        </p:txBody>
      </p:sp>
      <p:sp>
        <p:nvSpPr>
          <p:cNvPr id="3" name="TextBox 2">
            <a:extLst>
              <a:ext uri="{FF2B5EF4-FFF2-40B4-BE49-F238E27FC236}">
                <a16:creationId xmlns:a16="http://schemas.microsoft.com/office/drawing/2014/main" id="{D4957D5F-9279-495A-8F5A-9EDD5EA98CEE}"/>
              </a:ext>
            </a:extLst>
          </p:cNvPr>
          <p:cNvSpPr txBox="1"/>
          <p:nvPr/>
        </p:nvSpPr>
        <p:spPr>
          <a:xfrm>
            <a:off x="1344168" y="5570543"/>
            <a:ext cx="397764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Source</a:t>
            </a:r>
            <a:r>
              <a:rPr lang="en-US" sz="1200" dirty="0">
                <a:latin typeface="Arial" panose="020B0604020202020204" pitchFamily="34" charset="0"/>
                <a:cs typeface="Arial" panose="020B0604020202020204" pitchFamily="34" charset="0"/>
              </a:rPr>
              <a:t>: reported stats in literature. </a:t>
            </a:r>
          </a:p>
          <a:p>
            <a:r>
              <a:rPr lang="en-US" sz="1200" b="1" dirty="0">
                <a:latin typeface="Arial" panose="020B0604020202020204" pitchFamily="34" charset="0"/>
                <a:cs typeface="Arial" panose="020B0604020202020204" pitchFamily="34" charset="0"/>
              </a:rPr>
              <a:t>Note</a:t>
            </a:r>
            <a:r>
              <a:rPr lang="en-US" sz="1200" dirty="0">
                <a:latin typeface="Arial" panose="020B0604020202020204" pitchFamily="34" charset="0"/>
                <a:cs typeface="Arial" panose="020B0604020202020204" pitchFamily="34" charset="0"/>
              </a:rPr>
              <a:t>: shared parenting definitions vary by jurisdiction.</a:t>
            </a:r>
            <a:endParaRPr lang="en-CA" sz="1200" dirty="0">
              <a:latin typeface="Arial" panose="020B0604020202020204" pitchFamily="34" charset="0"/>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1DDF567A-0BCA-4E54-8C92-BFFB77FEDF43}"/>
              </a:ext>
            </a:extLst>
          </p:cNvPr>
          <p:cNvGraphicFramePr>
            <a:graphicFrameLocks noGrp="1"/>
          </p:cNvGraphicFramePr>
          <p:nvPr>
            <p:ph idx="1"/>
            <p:extLst>
              <p:ext uri="{D42A27DB-BD31-4B8C-83A1-F6EECF244321}">
                <p14:modId xmlns:p14="http://schemas.microsoft.com/office/powerpoint/2010/main" val="2929902865"/>
              </p:ext>
            </p:extLst>
          </p:nvPr>
        </p:nvGraphicFramePr>
        <p:xfrm>
          <a:off x="1344168" y="1474031"/>
          <a:ext cx="9829800" cy="3719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5695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D176-8E6F-4DC9-88F4-41F231608526}"/>
              </a:ext>
            </a:extLst>
          </p:cNvPr>
          <p:cNvSpPr>
            <a:spLocks noGrp="1"/>
          </p:cNvSpPr>
          <p:nvPr>
            <p:ph type="title"/>
          </p:nvPr>
        </p:nvSpPr>
        <p:spPr>
          <a:xfrm>
            <a:off x="838199" y="471948"/>
            <a:ext cx="9795387" cy="958646"/>
          </a:xfrm>
        </p:spPr>
        <p:txBody>
          <a:bodyPr>
            <a:normAutofit/>
          </a:bodyPr>
          <a:lstStyle/>
          <a:p>
            <a:pPr algn="ctr">
              <a:lnSpc>
                <a:spcPct val="100000"/>
              </a:lnSpc>
            </a:pPr>
            <a:r>
              <a:rPr lang="en-US" sz="2400" b="1" dirty="0">
                <a:latin typeface="Arial" panose="020B0604020202020204" pitchFamily="34" charset="0"/>
                <a:cs typeface="Arial" panose="020B0604020202020204" pitchFamily="34" charset="0"/>
              </a:rPr>
              <a:t>Consensual Parenting Time Arrangements- US</a:t>
            </a:r>
            <a:br>
              <a:rPr lang="en-US" dirty="0"/>
            </a:br>
            <a:r>
              <a:rPr lang="en-US" sz="1400" dirty="0">
                <a:latin typeface="Arial" panose="020B0604020202020204" pitchFamily="34" charset="0"/>
                <a:cs typeface="Arial" panose="020B0604020202020204" pitchFamily="34" charset="0"/>
              </a:rPr>
              <a:t>( Custody Xchange  commercial survey)</a:t>
            </a:r>
            <a:endParaRPr lang="en-CA" dirty="0"/>
          </a:p>
        </p:txBody>
      </p:sp>
      <p:pic>
        <p:nvPicPr>
          <p:cNvPr id="6" name="Content Placeholder 5">
            <a:extLst>
              <a:ext uri="{FF2B5EF4-FFF2-40B4-BE49-F238E27FC236}">
                <a16:creationId xmlns:a16="http://schemas.microsoft.com/office/drawing/2014/main" id="{09E0FA76-C942-4F64-8249-7F86976D71E2}"/>
              </a:ext>
            </a:extLst>
          </p:cNvPr>
          <p:cNvPicPr>
            <a:picLocks noGrp="1" noChangeAspect="1"/>
          </p:cNvPicPr>
          <p:nvPr>
            <p:ph idx="1"/>
          </p:nvPr>
        </p:nvPicPr>
        <p:blipFill>
          <a:blip r:embed="rId2"/>
          <a:stretch>
            <a:fillRect/>
          </a:stretch>
        </p:blipFill>
        <p:spPr>
          <a:xfrm>
            <a:off x="457201" y="1552020"/>
            <a:ext cx="7019838" cy="4524315"/>
          </a:xfrm>
          <a:prstGeom prst="rect">
            <a:avLst/>
          </a:prstGeom>
        </p:spPr>
      </p:pic>
      <p:sp>
        <p:nvSpPr>
          <p:cNvPr id="4" name="Date Placeholder 3">
            <a:extLst>
              <a:ext uri="{FF2B5EF4-FFF2-40B4-BE49-F238E27FC236}">
                <a16:creationId xmlns:a16="http://schemas.microsoft.com/office/drawing/2014/main" id="{63FBB1AD-0B57-4F08-83D9-003D1BB2CBD7}"/>
              </a:ext>
            </a:extLst>
          </p:cNvPr>
          <p:cNvSpPr>
            <a:spLocks noGrp="1"/>
          </p:cNvSpPr>
          <p:nvPr>
            <p:ph type="dt" sz="half" idx="10"/>
          </p:nvPr>
        </p:nvSpPr>
        <p:spPr/>
        <p:txBody>
          <a:bodyPr/>
          <a:lstStyle/>
          <a:p>
            <a:r>
              <a:rPr lang="en-US"/>
              <a:t>May 7, 2020</a:t>
            </a:r>
            <a:endParaRPr lang="en-CA"/>
          </a:p>
        </p:txBody>
      </p:sp>
      <p:sp>
        <p:nvSpPr>
          <p:cNvPr id="5" name="Slide Number Placeholder 4">
            <a:extLst>
              <a:ext uri="{FF2B5EF4-FFF2-40B4-BE49-F238E27FC236}">
                <a16:creationId xmlns:a16="http://schemas.microsoft.com/office/drawing/2014/main" id="{E8518DF3-692B-463E-8E12-096D114E30CC}"/>
              </a:ext>
            </a:extLst>
          </p:cNvPr>
          <p:cNvSpPr>
            <a:spLocks noGrp="1"/>
          </p:cNvSpPr>
          <p:nvPr>
            <p:ph type="sldNum" sz="quarter" idx="12"/>
          </p:nvPr>
        </p:nvSpPr>
        <p:spPr/>
        <p:txBody>
          <a:bodyPr/>
          <a:lstStyle/>
          <a:p>
            <a:fld id="{12D0BCEA-8065-4A0E-8EA6-60F3C3D6559E}" type="slidenum">
              <a:rPr lang="en-CA" smtClean="0"/>
              <a:t>18</a:t>
            </a:fld>
            <a:endParaRPr lang="en-CA"/>
          </a:p>
        </p:txBody>
      </p:sp>
      <p:sp>
        <p:nvSpPr>
          <p:cNvPr id="3" name="TextBox 2">
            <a:extLst>
              <a:ext uri="{FF2B5EF4-FFF2-40B4-BE49-F238E27FC236}">
                <a16:creationId xmlns:a16="http://schemas.microsoft.com/office/drawing/2014/main" id="{AD1A7C7E-A15D-4512-B7B2-B2FFB64733A8}"/>
              </a:ext>
            </a:extLst>
          </p:cNvPr>
          <p:cNvSpPr txBox="1"/>
          <p:nvPr/>
        </p:nvSpPr>
        <p:spPr>
          <a:xfrm>
            <a:off x="7597833" y="1641019"/>
            <a:ext cx="3755967"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a:t>35% nationwide average</a:t>
            </a:r>
          </a:p>
          <a:p>
            <a:pPr marL="742950" lvl="1" indent="-285750">
              <a:buFont typeface="Arial" panose="020B0604020202020204" pitchFamily="34" charset="0"/>
              <a:buChar char="•"/>
            </a:pPr>
            <a:r>
              <a:rPr lang="en-US" b="1" dirty="0"/>
              <a:t>‘Red’ States : 32%</a:t>
            </a:r>
          </a:p>
          <a:p>
            <a:pPr marL="742950" lvl="1" indent="-285750">
              <a:buFont typeface="Arial" panose="020B0604020202020204" pitchFamily="34" charset="0"/>
              <a:buChar char="•"/>
            </a:pPr>
            <a:r>
              <a:rPr lang="en-US" b="1" dirty="0"/>
              <a:t>‘Blue’ States : 37%</a:t>
            </a:r>
          </a:p>
          <a:p>
            <a:pPr marL="742950" lvl="1" indent="-285750">
              <a:buFont typeface="Arial" panose="020B0604020202020204" pitchFamily="34" charset="0"/>
              <a:buChar char="•"/>
            </a:pPr>
            <a:r>
              <a:rPr lang="en-US" b="1" dirty="0"/>
              <a:t>‘Purple’ States: 40%</a:t>
            </a:r>
          </a:p>
          <a:p>
            <a:pPr lvl="1"/>
            <a:endParaRPr lang="en-US" b="1" dirty="0"/>
          </a:p>
          <a:p>
            <a:pPr marL="285750" indent="-285750">
              <a:buFont typeface="Arial" panose="020B0604020202020204" pitchFamily="34" charset="0"/>
              <a:buChar char="•"/>
            </a:pPr>
            <a:r>
              <a:rPr lang="en-US" b="1" dirty="0"/>
              <a:t>%  states with equal custody as standard:</a:t>
            </a:r>
          </a:p>
          <a:p>
            <a:pPr marL="742950" lvl="1" indent="-285750">
              <a:buFont typeface="Arial" panose="020B0604020202020204" pitchFamily="34" charset="0"/>
              <a:buChar char="•"/>
            </a:pPr>
            <a:r>
              <a:rPr lang="en-US" b="1" dirty="0"/>
              <a:t>‘Red’ States: 22%</a:t>
            </a:r>
          </a:p>
          <a:p>
            <a:pPr marL="742950" lvl="1" indent="-285750">
              <a:buFont typeface="Arial" panose="020B0604020202020204" pitchFamily="34" charset="0"/>
              <a:buChar char="•"/>
            </a:pPr>
            <a:r>
              <a:rPr lang="en-US" b="1" dirty="0"/>
              <a:t>‘Blue’ States: 40%</a:t>
            </a:r>
          </a:p>
          <a:p>
            <a:pPr marL="742950" lvl="1" indent="-285750">
              <a:buFont typeface="Arial" panose="020B0604020202020204" pitchFamily="34" charset="0"/>
              <a:buChar char="•"/>
            </a:pPr>
            <a:r>
              <a:rPr lang="en-US" b="1" dirty="0"/>
              <a:t>‘Purple’ States: 59%</a:t>
            </a:r>
          </a:p>
          <a:p>
            <a:pPr lvl="1"/>
            <a:endParaRPr lang="en-US" b="1" dirty="0"/>
          </a:p>
          <a:p>
            <a:pPr marL="285750" indent="-285750">
              <a:buFont typeface="Arial" panose="020B0604020202020204" pitchFamily="34" charset="0"/>
              <a:buChar char="•"/>
            </a:pPr>
            <a:r>
              <a:rPr lang="en-US" b="1" dirty="0"/>
              <a:t>"Our study shows 40 percent of states aim to give children equal time with each parent”</a:t>
            </a:r>
          </a:p>
          <a:p>
            <a:pPr lvl="2"/>
            <a:r>
              <a:rPr lang="en-US" sz="1400" b="1" dirty="0"/>
              <a:t>Ben </a:t>
            </a:r>
            <a:r>
              <a:rPr lang="en-US" sz="1400" b="1" dirty="0" err="1"/>
              <a:t>Coltrin</a:t>
            </a:r>
            <a:endParaRPr lang="en-US" sz="1400" b="1" dirty="0"/>
          </a:p>
          <a:p>
            <a:pPr lvl="2"/>
            <a:r>
              <a:rPr lang="en-US" sz="1400" b="1" dirty="0"/>
              <a:t>Custody Xchange President</a:t>
            </a:r>
            <a:endParaRPr lang="en-CA" sz="1400" b="1" dirty="0"/>
          </a:p>
        </p:txBody>
      </p:sp>
    </p:spTree>
    <p:extLst>
      <p:ext uri="{BB962C8B-B14F-4D97-AF65-F5344CB8AC3E}">
        <p14:creationId xmlns:p14="http://schemas.microsoft.com/office/powerpoint/2010/main" val="207000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A60F-5DE8-4AF8-BDD6-2137B49908B0}"/>
              </a:ext>
            </a:extLst>
          </p:cNvPr>
          <p:cNvSpPr>
            <a:spLocks noGrp="1"/>
          </p:cNvSpPr>
          <p:nvPr>
            <p:ph type="title"/>
          </p:nvPr>
        </p:nvSpPr>
        <p:spPr>
          <a:xfrm>
            <a:off x="838200" y="365126"/>
            <a:ext cx="10515600" cy="1170060"/>
          </a:xfrm>
        </p:spPr>
        <p:txBody>
          <a:bodyPr>
            <a:normAutofit/>
          </a:bodyPr>
          <a:lstStyle/>
          <a:p>
            <a:pPr algn="ctr"/>
            <a:r>
              <a:rPr lang="en-US" sz="2400" b="1" dirty="0">
                <a:latin typeface="Arial" panose="020B0604020202020204" pitchFamily="34" charset="0"/>
                <a:cs typeface="Arial" panose="020B0604020202020204" pitchFamily="34" charset="0"/>
              </a:rPr>
              <a:t>4. Public Support Worldwide</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Shared Parenting – International Polls</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74% Average Support (includes undecided)</a:t>
            </a: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12A35520-CAD8-45DE-81BF-C9CEA163D65A}"/>
              </a:ext>
            </a:extLst>
          </p:cNvPr>
          <p:cNvSpPr>
            <a:spLocks noGrp="1"/>
          </p:cNvSpPr>
          <p:nvPr>
            <p:ph type="dt" sz="half" idx="10"/>
          </p:nvPr>
        </p:nvSpPr>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4E1FDAF3-EC0C-4A80-A105-00BA21AF438A}"/>
              </a:ext>
            </a:extLst>
          </p:cNvPr>
          <p:cNvSpPr>
            <a:spLocks noGrp="1"/>
          </p:cNvSpPr>
          <p:nvPr>
            <p:ph type="sldNum" sz="quarter" idx="12"/>
          </p:nvPr>
        </p:nvSpPr>
        <p:spPr/>
        <p:txBody>
          <a:bodyPr/>
          <a:lstStyle/>
          <a:p>
            <a:fld id="{12D0BCEA-8065-4A0E-8EA6-60F3C3D6559E}" type="slidenum">
              <a:rPr lang="en-CA" smtClean="0"/>
              <a:t>19</a:t>
            </a:fld>
            <a:endParaRPr lang="en-CA"/>
          </a:p>
        </p:txBody>
      </p:sp>
      <p:graphicFrame>
        <p:nvGraphicFramePr>
          <p:cNvPr id="6" name="Content Placeholder 5">
            <a:extLst>
              <a:ext uri="{FF2B5EF4-FFF2-40B4-BE49-F238E27FC236}">
                <a16:creationId xmlns:a16="http://schemas.microsoft.com/office/drawing/2014/main" id="{98374CEC-B29F-4CAC-A37B-486B49395354}"/>
              </a:ext>
            </a:extLst>
          </p:cNvPr>
          <p:cNvGraphicFramePr>
            <a:graphicFrameLocks noGrp="1"/>
          </p:cNvGraphicFramePr>
          <p:nvPr>
            <p:ph idx="1"/>
            <p:extLst>
              <p:ext uri="{D42A27DB-BD31-4B8C-83A1-F6EECF244321}">
                <p14:modId xmlns:p14="http://schemas.microsoft.com/office/powerpoint/2010/main" val="3247186431"/>
              </p:ext>
            </p:extLst>
          </p:nvPr>
        </p:nvGraphicFramePr>
        <p:xfrm>
          <a:off x="594360" y="1619076"/>
          <a:ext cx="1075944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780E63A-A4A3-486E-9D6C-CE3762296FFE}"/>
              </a:ext>
            </a:extLst>
          </p:cNvPr>
          <p:cNvSpPr txBox="1"/>
          <p:nvPr/>
        </p:nvSpPr>
        <p:spPr>
          <a:xfrm>
            <a:off x="10142290" y="6073629"/>
            <a:ext cx="1015068" cy="246221"/>
          </a:xfrm>
          <a:prstGeom prst="rect">
            <a:avLst/>
          </a:prstGeom>
          <a:noFill/>
        </p:spPr>
        <p:txBody>
          <a:bodyPr wrap="square" rtlCol="0">
            <a:spAutoFit/>
          </a:bodyPr>
          <a:lstStyle/>
          <a:p>
            <a:r>
              <a:rPr lang="en-US" sz="1000" dirty="0"/>
              <a:t>Rev 1.1</a:t>
            </a:r>
            <a:endParaRPr lang="en-CA" sz="1000" dirty="0"/>
          </a:p>
        </p:txBody>
      </p:sp>
    </p:spTree>
    <p:extLst>
      <p:ext uri="{BB962C8B-B14F-4D97-AF65-F5344CB8AC3E}">
        <p14:creationId xmlns:p14="http://schemas.microsoft.com/office/powerpoint/2010/main" val="226309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2CF65-9EA0-4C96-9CAC-788EB37636C3}"/>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algn="r"/>
            <a:r>
              <a:rPr lang="en-US" sz="2800" b="1" kern="1200" dirty="0">
                <a:solidFill>
                  <a:schemeClr val="accent1"/>
                </a:solidFill>
                <a:latin typeface="+mj-lt"/>
                <a:ea typeface="+mj-ea"/>
                <a:cs typeface="+mj-cs"/>
              </a:rPr>
              <a:t>GENE C. COLMAN FAMILY LAW CENTRE</a:t>
            </a:r>
            <a:br>
              <a:rPr lang="en-US" sz="2800" kern="1200" dirty="0">
                <a:solidFill>
                  <a:schemeClr val="accent1"/>
                </a:solidFill>
                <a:latin typeface="+mj-lt"/>
                <a:ea typeface="+mj-ea"/>
                <a:cs typeface="+mj-cs"/>
              </a:rPr>
            </a:br>
            <a:br>
              <a:rPr lang="en-US" sz="2800" kern="1200" dirty="0">
                <a:solidFill>
                  <a:schemeClr val="accent1"/>
                </a:solidFill>
                <a:latin typeface="+mj-lt"/>
                <a:ea typeface="+mj-ea"/>
                <a:cs typeface="+mj-cs"/>
              </a:rPr>
            </a:br>
            <a:r>
              <a:rPr lang="en-US" sz="2800" kern="1200" dirty="0">
                <a:solidFill>
                  <a:schemeClr val="accent1"/>
                </a:solidFill>
                <a:latin typeface="+mj-lt"/>
                <a:ea typeface="+mj-ea"/>
                <a:cs typeface="+mj-cs"/>
              </a:rPr>
              <a:t>3</a:t>
            </a:r>
            <a:r>
              <a:rPr lang="en-US" sz="2800" kern="1200" baseline="30000" dirty="0">
                <a:solidFill>
                  <a:schemeClr val="accent1"/>
                </a:solidFill>
                <a:latin typeface="+mj-lt"/>
                <a:ea typeface="+mj-ea"/>
                <a:cs typeface="+mj-cs"/>
              </a:rPr>
              <a:t>RD</a:t>
            </a:r>
            <a:r>
              <a:rPr lang="en-US" sz="2800" kern="1200" dirty="0">
                <a:solidFill>
                  <a:schemeClr val="accent1"/>
                </a:solidFill>
                <a:latin typeface="+mj-lt"/>
                <a:ea typeface="+mj-ea"/>
                <a:cs typeface="+mj-cs"/>
              </a:rPr>
              <a:t> IN A SERIES OF PUBLIC WEBINARS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B61451DC-08AD-47FE-88D4-3BC940F74B25}"/>
              </a:ext>
            </a:extLst>
          </p:cNvPr>
          <p:cNvSpPr>
            <a:spLocks noGrp="1"/>
          </p:cNvSpPr>
          <p:nvPr>
            <p:ph type="subTitle" idx="1"/>
          </p:nvPr>
        </p:nvSpPr>
        <p:spPr>
          <a:xfrm>
            <a:off x="4976031" y="944081"/>
            <a:ext cx="6377769" cy="4930246"/>
          </a:xfrm>
        </p:spPr>
        <p:txBody>
          <a:bodyPr vert="horz" lIns="91440" tIns="45720" rIns="91440" bIns="45720" rtlCol="0" anchor="ctr">
            <a:normAutofit/>
          </a:bodyPr>
          <a:lstStyle/>
          <a:p>
            <a:r>
              <a:rPr lang="en-US" b="1" dirty="0"/>
              <a:t>EQUAL SHARED PARENTING: WHY IS THE LEGAL ESTABLISHMENT SO OPPOSED?</a:t>
            </a:r>
          </a:p>
          <a:p>
            <a:r>
              <a:rPr lang="en-US" b="1" dirty="0"/>
              <a:t>( May 7, 2020)</a:t>
            </a:r>
          </a:p>
          <a:p>
            <a:pPr indent="-228600" algn="l">
              <a:buFont typeface="Arial" panose="020B0604020202020204" pitchFamily="34" charset="0"/>
              <a:buChar char="•"/>
            </a:pPr>
            <a:endParaRPr lang="en-US" dirty="0"/>
          </a:p>
          <a:p>
            <a:endParaRPr lang="en-CA" dirty="0"/>
          </a:p>
          <a:p>
            <a:r>
              <a:rPr lang="en-CA" dirty="0"/>
              <a:t> </a:t>
            </a:r>
            <a:r>
              <a:rPr lang="en-CA" sz="2200" b="1" dirty="0"/>
              <a:t>Gene C. Colman, B.A., LL.B. </a:t>
            </a:r>
          </a:p>
        </p:txBody>
      </p:sp>
    </p:spTree>
    <p:extLst>
      <p:ext uri="{BB962C8B-B14F-4D97-AF65-F5344CB8AC3E}">
        <p14:creationId xmlns:p14="http://schemas.microsoft.com/office/powerpoint/2010/main" val="3050350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CB5A-0212-49C7-8E0F-52D2C0B2F11C}"/>
              </a:ext>
            </a:extLst>
          </p:cNvPr>
          <p:cNvSpPr>
            <a:spLocks noGrp="1"/>
          </p:cNvSpPr>
          <p:nvPr>
            <p:ph type="title"/>
          </p:nvPr>
        </p:nvSpPr>
        <p:spPr>
          <a:xfrm>
            <a:off x="838200" y="365126"/>
            <a:ext cx="10515600" cy="889934"/>
          </a:xfrm>
        </p:spPr>
        <p:txBody>
          <a:bodyPr>
            <a:normAutofit/>
          </a:bodyPr>
          <a:lstStyle/>
          <a:p>
            <a:pPr algn="ctr"/>
            <a:r>
              <a:rPr lang="en-US" sz="2400" b="1" dirty="0">
                <a:latin typeface="Arial" panose="020B0604020202020204" pitchFamily="34" charset="0"/>
                <a:cs typeface="Arial" panose="020B0604020202020204" pitchFamily="34" charset="0"/>
              </a:rPr>
              <a:t>….and public supports ESP independent of gender, age, region or political affiliation</a:t>
            </a: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CFA4EDAE-1405-48BE-AFA6-1D18070FCEDA}"/>
              </a:ext>
            </a:extLst>
          </p:cNvPr>
          <p:cNvSpPr>
            <a:spLocks noGrp="1"/>
          </p:cNvSpPr>
          <p:nvPr>
            <p:ph type="dt" sz="half" idx="10"/>
          </p:nvPr>
        </p:nvSpPr>
        <p:spPr/>
        <p:txBody>
          <a:bodyPr/>
          <a:lstStyle/>
          <a:p>
            <a:r>
              <a:rPr lang="en-US"/>
              <a:t>May 7, 2020</a:t>
            </a:r>
            <a:endParaRPr lang="en-CA"/>
          </a:p>
        </p:txBody>
      </p:sp>
      <p:sp>
        <p:nvSpPr>
          <p:cNvPr id="5" name="Slide Number Placeholder 4">
            <a:extLst>
              <a:ext uri="{FF2B5EF4-FFF2-40B4-BE49-F238E27FC236}">
                <a16:creationId xmlns:a16="http://schemas.microsoft.com/office/drawing/2014/main" id="{E7B08DB8-63DE-4236-8D09-D770BC4DA109}"/>
              </a:ext>
            </a:extLst>
          </p:cNvPr>
          <p:cNvSpPr>
            <a:spLocks noGrp="1"/>
          </p:cNvSpPr>
          <p:nvPr>
            <p:ph type="sldNum" sz="quarter" idx="12"/>
          </p:nvPr>
        </p:nvSpPr>
        <p:spPr/>
        <p:txBody>
          <a:bodyPr/>
          <a:lstStyle/>
          <a:p>
            <a:fld id="{12D0BCEA-8065-4A0E-8EA6-60F3C3D6559E}" type="slidenum">
              <a:rPr lang="en-CA" smtClean="0"/>
              <a:t>20</a:t>
            </a:fld>
            <a:endParaRPr lang="en-CA"/>
          </a:p>
        </p:txBody>
      </p:sp>
      <p:pic>
        <p:nvPicPr>
          <p:cNvPr id="6" name="Content Placeholder 5">
            <a:extLst>
              <a:ext uri="{FF2B5EF4-FFF2-40B4-BE49-F238E27FC236}">
                <a16:creationId xmlns:a16="http://schemas.microsoft.com/office/drawing/2014/main" id="{79EF225B-CF19-4E79-8F66-8591B92B581A}"/>
              </a:ext>
            </a:extLst>
          </p:cNvPr>
          <p:cNvPicPr>
            <a:picLocks noGrp="1"/>
          </p:cNvPicPr>
          <p:nvPr>
            <p:ph idx="1"/>
          </p:nvPr>
        </p:nvPicPr>
        <p:blipFill>
          <a:blip r:embed="rId2" cstate="print"/>
          <a:srcRect/>
          <a:stretch>
            <a:fillRect/>
          </a:stretch>
        </p:blipFill>
        <p:spPr bwMode="auto">
          <a:xfrm>
            <a:off x="838200" y="1574380"/>
            <a:ext cx="5480237" cy="3300140"/>
          </a:xfrm>
          <a:prstGeom prst="rect">
            <a:avLst/>
          </a:prstGeom>
          <a:noFill/>
          <a:ln w="9525">
            <a:noFill/>
            <a:miter lim="800000"/>
            <a:headEnd/>
            <a:tailEnd/>
          </a:ln>
        </p:spPr>
      </p:pic>
      <p:pic>
        <p:nvPicPr>
          <p:cNvPr id="7" name="Picture 6">
            <a:extLst>
              <a:ext uri="{FF2B5EF4-FFF2-40B4-BE49-F238E27FC236}">
                <a16:creationId xmlns:a16="http://schemas.microsoft.com/office/drawing/2014/main" id="{CDA45184-1B6A-42EE-884F-8C11F41D1EBC}"/>
              </a:ext>
            </a:extLst>
          </p:cNvPr>
          <p:cNvPicPr>
            <a:picLocks noChangeAspect="1"/>
          </p:cNvPicPr>
          <p:nvPr/>
        </p:nvPicPr>
        <p:blipFill>
          <a:blip r:embed="rId3"/>
          <a:stretch>
            <a:fillRect/>
          </a:stretch>
        </p:blipFill>
        <p:spPr>
          <a:xfrm>
            <a:off x="6438341" y="1605429"/>
            <a:ext cx="4918261" cy="2200275"/>
          </a:xfrm>
          <a:prstGeom prst="rect">
            <a:avLst/>
          </a:prstGeom>
        </p:spPr>
      </p:pic>
      <p:sp>
        <p:nvSpPr>
          <p:cNvPr id="8" name="Freeform: Shape 7">
            <a:extLst>
              <a:ext uri="{FF2B5EF4-FFF2-40B4-BE49-F238E27FC236}">
                <a16:creationId xmlns:a16="http://schemas.microsoft.com/office/drawing/2014/main" id="{B1219D32-61FC-47AE-8C0E-B033A1F4369F}"/>
              </a:ext>
            </a:extLst>
          </p:cNvPr>
          <p:cNvSpPr/>
          <p:nvPr/>
        </p:nvSpPr>
        <p:spPr>
          <a:xfrm>
            <a:off x="4314305" y="2169622"/>
            <a:ext cx="925692" cy="302864"/>
          </a:xfrm>
          <a:custGeom>
            <a:avLst/>
            <a:gdLst>
              <a:gd name="connsiteX0" fmla="*/ 0 w 925692"/>
              <a:gd name="connsiteY0" fmla="*/ 249382 h 302864"/>
              <a:gd name="connsiteX1" fmla="*/ 340822 w 925692"/>
              <a:gd name="connsiteY1" fmla="*/ 266007 h 302864"/>
              <a:gd name="connsiteX2" fmla="*/ 399011 w 925692"/>
              <a:gd name="connsiteY2" fmla="*/ 274320 h 302864"/>
              <a:gd name="connsiteX3" fmla="*/ 515390 w 925692"/>
              <a:gd name="connsiteY3" fmla="*/ 282633 h 302864"/>
              <a:gd name="connsiteX4" fmla="*/ 881150 w 925692"/>
              <a:gd name="connsiteY4" fmla="*/ 249382 h 302864"/>
              <a:gd name="connsiteX5" fmla="*/ 906088 w 925692"/>
              <a:gd name="connsiteY5" fmla="*/ 232756 h 302864"/>
              <a:gd name="connsiteX6" fmla="*/ 922713 w 925692"/>
              <a:gd name="connsiteY6" fmla="*/ 199505 h 302864"/>
              <a:gd name="connsiteX7" fmla="*/ 914400 w 925692"/>
              <a:gd name="connsiteY7" fmla="*/ 41563 h 302864"/>
              <a:gd name="connsiteX8" fmla="*/ 864524 w 925692"/>
              <a:gd name="connsiteY8" fmla="*/ 24938 h 302864"/>
              <a:gd name="connsiteX9" fmla="*/ 806335 w 925692"/>
              <a:gd name="connsiteY9" fmla="*/ 16625 h 302864"/>
              <a:gd name="connsiteX10" fmla="*/ 739833 w 925692"/>
              <a:gd name="connsiteY10" fmla="*/ 0 h 302864"/>
              <a:gd name="connsiteX11" fmla="*/ 282633 w 925692"/>
              <a:gd name="connsiteY11" fmla="*/ 8313 h 302864"/>
              <a:gd name="connsiteX12" fmla="*/ 257695 w 925692"/>
              <a:gd name="connsiteY12" fmla="*/ 16625 h 302864"/>
              <a:gd name="connsiteX13" fmla="*/ 191193 w 925692"/>
              <a:gd name="connsiteY13" fmla="*/ 33251 h 302864"/>
              <a:gd name="connsiteX14" fmla="*/ 49877 w 925692"/>
              <a:gd name="connsiteY14" fmla="*/ 49876 h 302864"/>
              <a:gd name="connsiteX15" fmla="*/ 24939 w 925692"/>
              <a:gd name="connsiteY15" fmla="*/ 91440 h 302864"/>
              <a:gd name="connsiteX16" fmla="*/ 8313 w 925692"/>
              <a:gd name="connsiteY16" fmla="*/ 108065 h 302864"/>
              <a:gd name="connsiteX17" fmla="*/ 8313 w 925692"/>
              <a:gd name="connsiteY17" fmla="*/ 182880 h 30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5692" h="302864">
                <a:moveTo>
                  <a:pt x="0" y="249382"/>
                </a:moveTo>
                <a:cubicBezTo>
                  <a:pt x="144834" y="278346"/>
                  <a:pt x="-10815" y="249651"/>
                  <a:pt x="340822" y="266007"/>
                </a:cubicBezTo>
                <a:cubicBezTo>
                  <a:pt x="360394" y="266917"/>
                  <a:pt x="379506" y="272462"/>
                  <a:pt x="399011" y="274320"/>
                </a:cubicBezTo>
                <a:cubicBezTo>
                  <a:pt x="437728" y="278007"/>
                  <a:pt x="476597" y="279862"/>
                  <a:pt x="515390" y="282633"/>
                </a:cubicBezTo>
                <a:cubicBezTo>
                  <a:pt x="1077627" y="268919"/>
                  <a:pt x="754164" y="355204"/>
                  <a:pt x="881150" y="249382"/>
                </a:cubicBezTo>
                <a:cubicBezTo>
                  <a:pt x="888825" y="242986"/>
                  <a:pt x="897775" y="238298"/>
                  <a:pt x="906088" y="232756"/>
                </a:cubicBezTo>
                <a:cubicBezTo>
                  <a:pt x="911630" y="221672"/>
                  <a:pt x="922175" y="211885"/>
                  <a:pt x="922713" y="199505"/>
                </a:cubicBezTo>
                <a:cubicBezTo>
                  <a:pt x="925003" y="146835"/>
                  <a:pt x="931072" y="91578"/>
                  <a:pt x="914400" y="41563"/>
                </a:cubicBezTo>
                <a:cubicBezTo>
                  <a:pt x="908858" y="24938"/>
                  <a:pt x="881600" y="28879"/>
                  <a:pt x="864524" y="24938"/>
                </a:cubicBezTo>
                <a:cubicBezTo>
                  <a:pt x="845432" y="20532"/>
                  <a:pt x="825548" y="20468"/>
                  <a:pt x="806335" y="16625"/>
                </a:cubicBezTo>
                <a:cubicBezTo>
                  <a:pt x="783929" y="12144"/>
                  <a:pt x="762000" y="5542"/>
                  <a:pt x="739833" y="0"/>
                </a:cubicBezTo>
                <a:lnTo>
                  <a:pt x="282633" y="8313"/>
                </a:lnTo>
                <a:cubicBezTo>
                  <a:pt x="273876" y="8615"/>
                  <a:pt x="266149" y="14320"/>
                  <a:pt x="257695" y="16625"/>
                </a:cubicBezTo>
                <a:cubicBezTo>
                  <a:pt x="235651" y="22637"/>
                  <a:pt x="213599" y="28770"/>
                  <a:pt x="191193" y="33251"/>
                </a:cubicBezTo>
                <a:cubicBezTo>
                  <a:pt x="154452" y="40599"/>
                  <a:pt x="82836" y="46580"/>
                  <a:pt x="49877" y="49876"/>
                </a:cubicBezTo>
                <a:cubicBezTo>
                  <a:pt x="7748" y="92005"/>
                  <a:pt x="57314" y="37481"/>
                  <a:pt x="24939" y="91440"/>
                </a:cubicBezTo>
                <a:cubicBezTo>
                  <a:pt x="20907" y="98160"/>
                  <a:pt x="9715" y="100354"/>
                  <a:pt x="8313" y="108065"/>
                </a:cubicBezTo>
                <a:cubicBezTo>
                  <a:pt x="3852" y="132601"/>
                  <a:pt x="8313" y="157942"/>
                  <a:pt x="8313" y="1828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sp>
        <p:nvSpPr>
          <p:cNvPr id="10" name="Freeform: Shape 9">
            <a:extLst>
              <a:ext uri="{FF2B5EF4-FFF2-40B4-BE49-F238E27FC236}">
                <a16:creationId xmlns:a16="http://schemas.microsoft.com/office/drawing/2014/main" id="{CBDFEC49-F44B-4A05-822C-AAB805BEF1FC}"/>
              </a:ext>
            </a:extLst>
          </p:cNvPr>
          <p:cNvSpPr/>
          <p:nvPr/>
        </p:nvSpPr>
        <p:spPr>
          <a:xfrm>
            <a:off x="831273" y="2432637"/>
            <a:ext cx="1040460" cy="304253"/>
          </a:xfrm>
          <a:custGeom>
            <a:avLst/>
            <a:gdLst>
              <a:gd name="connsiteX0" fmla="*/ 814647 w 1040460"/>
              <a:gd name="connsiteY0" fmla="*/ 11305 h 304253"/>
              <a:gd name="connsiteX1" fmla="*/ 631767 w 1040460"/>
              <a:gd name="connsiteY1" fmla="*/ 2992 h 304253"/>
              <a:gd name="connsiteX2" fmla="*/ 399011 w 1040460"/>
              <a:gd name="connsiteY2" fmla="*/ 27930 h 304253"/>
              <a:gd name="connsiteX3" fmla="*/ 182880 w 1040460"/>
              <a:gd name="connsiteY3" fmla="*/ 36243 h 304253"/>
              <a:gd name="connsiteX4" fmla="*/ 108065 w 1040460"/>
              <a:gd name="connsiteY4" fmla="*/ 44556 h 304253"/>
              <a:gd name="connsiteX5" fmla="*/ 83127 w 1040460"/>
              <a:gd name="connsiteY5" fmla="*/ 61181 h 304253"/>
              <a:gd name="connsiteX6" fmla="*/ 58189 w 1040460"/>
              <a:gd name="connsiteY6" fmla="*/ 69494 h 304253"/>
              <a:gd name="connsiteX7" fmla="*/ 41563 w 1040460"/>
              <a:gd name="connsiteY7" fmla="*/ 86119 h 304253"/>
              <a:gd name="connsiteX8" fmla="*/ 16625 w 1040460"/>
              <a:gd name="connsiteY8" fmla="*/ 102745 h 304253"/>
              <a:gd name="connsiteX9" fmla="*/ 0 w 1040460"/>
              <a:gd name="connsiteY9" fmla="*/ 127683 h 304253"/>
              <a:gd name="connsiteX10" fmla="*/ 16625 w 1040460"/>
              <a:gd name="connsiteY10" fmla="*/ 202498 h 304253"/>
              <a:gd name="connsiteX11" fmla="*/ 58189 w 1040460"/>
              <a:gd name="connsiteY11" fmla="*/ 235748 h 304253"/>
              <a:gd name="connsiteX12" fmla="*/ 108065 w 1040460"/>
              <a:gd name="connsiteY12" fmla="*/ 244061 h 304253"/>
              <a:gd name="connsiteX13" fmla="*/ 174567 w 1040460"/>
              <a:gd name="connsiteY13" fmla="*/ 260687 h 304253"/>
              <a:gd name="connsiteX14" fmla="*/ 340822 w 1040460"/>
              <a:gd name="connsiteY14" fmla="*/ 268999 h 304253"/>
              <a:gd name="connsiteX15" fmla="*/ 432262 w 1040460"/>
              <a:gd name="connsiteY15" fmla="*/ 277312 h 304253"/>
              <a:gd name="connsiteX16" fmla="*/ 615142 w 1040460"/>
              <a:gd name="connsiteY16" fmla="*/ 285625 h 304253"/>
              <a:gd name="connsiteX17" fmla="*/ 997527 w 1040460"/>
              <a:gd name="connsiteY17" fmla="*/ 260687 h 304253"/>
              <a:gd name="connsiteX18" fmla="*/ 1014152 w 1040460"/>
              <a:gd name="connsiteY18" fmla="*/ 244061 h 304253"/>
              <a:gd name="connsiteX19" fmla="*/ 1022465 w 1040460"/>
              <a:gd name="connsiteY19" fmla="*/ 219123 h 304253"/>
              <a:gd name="connsiteX20" fmla="*/ 1039091 w 1040460"/>
              <a:gd name="connsiteY20" fmla="*/ 202498 h 304253"/>
              <a:gd name="connsiteX21" fmla="*/ 1030778 w 1040460"/>
              <a:gd name="connsiteY21" fmla="*/ 102745 h 304253"/>
              <a:gd name="connsiteX22" fmla="*/ 964276 w 1040460"/>
              <a:gd name="connsiteY22" fmla="*/ 44556 h 304253"/>
              <a:gd name="connsiteX23" fmla="*/ 914400 w 1040460"/>
              <a:gd name="connsiteY23" fmla="*/ 27930 h 304253"/>
              <a:gd name="connsiteX24" fmla="*/ 872836 w 1040460"/>
              <a:gd name="connsiteY24" fmla="*/ 2992 h 304253"/>
              <a:gd name="connsiteX25" fmla="*/ 689956 w 1040460"/>
              <a:gd name="connsiteY25" fmla="*/ 2992 h 30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0460" h="304253">
                <a:moveTo>
                  <a:pt x="814647" y="11305"/>
                </a:moveTo>
                <a:cubicBezTo>
                  <a:pt x="753687" y="8534"/>
                  <a:pt x="692741" y="553"/>
                  <a:pt x="631767" y="2992"/>
                </a:cubicBezTo>
                <a:cubicBezTo>
                  <a:pt x="553800" y="6111"/>
                  <a:pt x="476983" y="24931"/>
                  <a:pt x="399011" y="27930"/>
                </a:cubicBezTo>
                <a:lnTo>
                  <a:pt x="182880" y="36243"/>
                </a:lnTo>
                <a:cubicBezTo>
                  <a:pt x="157942" y="39014"/>
                  <a:pt x="132408" y="38470"/>
                  <a:pt x="108065" y="44556"/>
                </a:cubicBezTo>
                <a:cubicBezTo>
                  <a:pt x="98373" y="46979"/>
                  <a:pt x="92063" y="56713"/>
                  <a:pt x="83127" y="61181"/>
                </a:cubicBezTo>
                <a:cubicBezTo>
                  <a:pt x="75290" y="65100"/>
                  <a:pt x="66502" y="66723"/>
                  <a:pt x="58189" y="69494"/>
                </a:cubicBezTo>
                <a:cubicBezTo>
                  <a:pt x="52647" y="75036"/>
                  <a:pt x="47683" y="81223"/>
                  <a:pt x="41563" y="86119"/>
                </a:cubicBezTo>
                <a:cubicBezTo>
                  <a:pt x="33762" y="92360"/>
                  <a:pt x="23689" y="95680"/>
                  <a:pt x="16625" y="102745"/>
                </a:cubicBezTo>
                <a:cubicBezTo>
                  <a:pt x="9561" y="109809"/>
                  <a:pt x="5542" y="119370"/>
                  <a:pt x="0" y="127683"/>
                </a:cubicBezTo>
                <a:cubicBezTo>
                  <a:pt x="5542" y="152621"/>
                  <a:pt x="7895" y="178489"/>
                  <a:pt x="16625" y="202498"/>
                </a:cubicBezTo>
                <a:cubicBezTo>
                  <a:pt x="19756" y="211108"/>
                  <a:pt x="52938" y="233998"/>
                  <a:pt x="58189" y="235748"/>
                </a:cubicBezTo>
                <a:cubicBezTo>
                  <a:pt x="74179" y="241078"/>
                  <a:pt x="91612" y="240405"/>
                  <a:pt x="108065" y="244061"/>
                </a:cubicBezTo>
                <a:cubicBezTo>
                  <a:pt x="150116" y="253406"/>
                  <a:pt x="118430" y="256196"/>
                  <a:pt x="174567" y="260687"/>
                </a:cubicBezTo>
                <a:cubicBezTo>
                  <a:pt x="229878" y="265112"/>
                  <a:pt x="285450" y="265427"/>
                  <a:pt x="340822" y="268999"/>
                </a:cubicBezTo>
                <a:cubicBezTo>
                  <a:pt x="371364" y="270969"/>
                  <a:pt x="401712" y="275460"/>
                  <a:pt x="432262" y="277312"/>
                </a:cubicBezTo>
                <a:cubicBezTo>
                  <a:pt x="493173" y="281004"/>
                  <a:pt x="554182" y="282854"/>
                  <a:pt x="615142" y="285625"/>
                </a:cubicBezTo>
                <a:cubicBezTo>
                  <a:pt x="728394" y="282991"/>
                  <a:pt x="894731" y="342925"/>
                  <a:pt x="997527" y="260687"/>
                </a:cubicBezTo>
                <a:cubicBezTo>
                  <a:pt x="1003647" y="255791"/>
                  <a:pt x="1008610" y="249603"/>
                  <a:pt x="1014152" y="244061"/>
                </a:cubicBezTo>
                <a:cubicBezTo>
                  <a:pt x="1016923" y="235748"/>
                  <a:pt x="1017957" y="226637"/>
                  <a:pt x="1022465" y="219123"/>
                </a:cubicBezTo>
                <a:cubicBezTo>
                  <a:pt x="1026497" y="212403"/>
                  <a:pt x="1038533" y="210315"/>
                  <a:pt x="1039091" y="202498"/>
                </a:cubicBezTo>
                <a:cubicBezTo>
                  <a:pt x="1041468" y="169217"/>
                  <a:pt x="1041883" y="134209"/>
                  <a:pt x="1030778" y="102745"/>
                </a:cubicBezTo>
                <a:cubicBezTo>
                  <a:pt x="1026992" y="92019"/>
                  <a:pt x="982652" y="52723"/>
                  <a:pt x="964276" y="44556"/>
                </a:cubicBezTo>
                <a:cubicBezTo>
                  <a:pt x="948262" y="37438"/>
                  <a:pt x="929427" y="36946"/>
                  <a:pt x="914400" y="27930"/>
                </a:cubicBezTo>
                <a:cubicBezTo>
                  <a:pt x="900545" y="19617"/>
                  <a:pt x="888894" y="4776"/>
                  <a:pt x="872836" y="2992"/>
                </a:cubicBezTo>
                <a:cubicBezTo>
                  <a:pt x="812249" y="-3740"/>
                  <a:pt x="750916" y="2992"/>
                  <a:pt x="689956" y="29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0763A26A-1AD9-458A-AB07-DD4913AD698F}"/>
              </a:ext>
            </a:extLst>
          </p:cNvPr>
          <p:cNvSpPr txBox="1"/>
          <p:nvPr/>
        </p:nvSpPr>
        <p:spPr>
          <a:xfrm>
            <a:off x="1871733" y="5205938"/>
            <a:ext cx="1043940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…not only in Canada, but similar results from ESP polls in KY, OH, KS, TX</a:t>
            </a:r>
            <a:endParaRPr lang="en-C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012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7E9C-B7B5-41D5-A87A-086EA7B49340}"/>
              </a:ext>
            </a:extLst>
          </p:cNvPr>
          <p:cNvSpPr>
            <a:spLocks noGrp="1"/>
          </p:cNvSpPr>
          <p:nvPr>
            <p:ph type="title"/>
          </p:nvPr>
        </p:nvSpPr>
        <p:spPr>
          <a:xfrm>
            <a:off x="838200" y="365125"/>
            <a:ext cx="10515600" cy="1016635"/>
          </a:xfrm>
        </p:spPr>
        <p:txBody>
          <a:bodyPr>
            <a:normAutofit/>
          </a:bodyPr>
          <a:lstStyle/>
          <a:p>
            <a:pPr algn="ctr"/>
            <a:r>
              <a:rPr lang="en-US" sz="2400" b="1" dirty="0">
                <a:latin typeface="Arial" panose="020B0604020202020204" pitchFamily="34" charset="0"/>
                <a:cs typeface="Arial" panose="020B0604020202020204" pitchFamily="34" charset="0"/>
              </a:rPr>
              <a:t>…and there are growing indications that ESP has implications for politicians who don’t support it.</a:t>
            </a:r>
            <a:endParaRPr lang="en-CA" sz="2400" b="1" dirty="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5C0711C6-2378-49FD-9B30-2657D7AE87CE}"/>
              </a:ext>
            </a:extLst>
          </p:cNvPr>
          <p:cNvGraphicFramePr>
            <a:graphicFrameLocks noGrp="1"/>
          </p:cNvGraphicFramePr>
          <p:nvPr>
            <p:ph idx="1"/>
            <p:extLst>
              <p:ext uri="{D42A27DB-BD31-4B8C-83A1-F6EECF244321}">
                <p14:modId xmlns:p14="http://schemas.microsoft.com/office/powerpoint/2010/main" val="2629643480"/>
              </p:ext>
            </p:extLst>
          </p:nvPr>
        </p:nvGraphicFramePr>
        <p:xfrm>
          <a:off x="1964404" y="1691639"/>
          <a:ext cx="8263192" cy="3474722"/>
        </p:xfrm>
        <a:graphic>
          <a:graphicData uri="http://schemas.openxmlformats.org/drawingml/2006/table">
            <a:tbl>
              <a:tblPr>
                <a:tableStyleId>{5C22544A-7EE6-4342-B048-85BDC9FD1C3A}</a:tableStyleId>
              </a:tblPr>
              <a:tblGrid>
                <a:gridCol w="2833660">
                  <a:extLst>
                    <a:ext uri="{9D8B030D-6E8A-4147-A177-3AD203B41FA5}">
                      <a16:colId xmlns:a16="http://schemas.microsoft.com/office/drawing/2014/main" val="3267549740"/>
                    </a:ext>
                  </a:extLst>
                </a:gridCol>
                <a:gridCol w="1624896">
                  <a:extLst>
                    <a:ext uri="{9D8B030D-6E8A-4147-A177-3AD203B41FA5}">
                      <a16:colId xmlns:a16="http://schemas.microsoft.com/office/drawing/2014/main" val="1085390137"/>
                    </a:ext>
                  </a:extLst>
                </a:gridCol>
                <a:gridCol w="951159">
                  <a:extLst>
                    <a:ext uri="{9D8B030D-6E8A-4147-A177-3AD203B41FA5}">
                      <a16:colId xmlns:a16="http://schemas.microsoft.com/office/drawing/2014/main" val="3791048863"/>
                    </a:ext>
                  </a:extLst>
                </a:gridCol>
                <a:gridCol w="951159">
                  <a:extLst>
                    <a:ext uri="{9D8B030D-6E8A-4147-A177-3AD203B41FA5}">
                      <a16:colId xmlns:a16="http://schemas.microsoft.com/office/drawing/2014/main" val="51323623"/>
                    </a:ext>
                  </a:extLst>
                </a:gridCol>
                <a:gridCol w="951159">
                  <a:extLst>
                    <a:ext uri="{9D8B030D-6E8A-4147-A177-3AD203B41FA5}">
                      <a16:colId xmlns:a16="http://schemas.microsoft.com/office/drawing/2014/main" val="712231466"/>
                    </a:ext>
                  </a:extLst>
                </a:gridCol>
                <a:gridCol w="951159">
                  <a:extLst>
                    <a:ext uri="{9D8B030D-6E8A-4147-A177-3AD203B41FA5}">
                      <a16:colId xmlns:a16="http://schemas.microsoft.com/office/drawing/2014/main" val="666546375"/>
                    </a:ext>
                  </a:extLst>
                </a:gridCol>
              </a:tblGrid>
              <a:tr h="751291">
                <a:tc>
                  <a:txBody>
                    <a:bodyPr/>
                    <a:lstStyle/>
                    <a:p>
                      <a:pPr algn="ctr" fontAlgn="t"/>
                      <a:r>
                        <a:rPr lang="en-CA" sz="1400" b="1" u="none" strike="noStrike" dirty="0">
                          <a:effectLst/>
                          <a:latin typeface="Arial" panose="020B0604020202020204" pitchFamily="34" charset="0"/>
                          <a:cs typeface="Arial" panose="020B0604020202020204" pitchFamily="34" charset="0"/>
                        </a:rPr>
                        <a:t>POLL QUESTION</a:t>
                      </a:r>
                      <a:endParaRPr lang="en-C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60000"/>
                        <a:lumOff val="40000"/>
                      </a:schemeClr>
                    </a:solidFill>
                  </a:tcPr>
                </a:tc>
                <a:tc>
                  <a:txBody>
                    <a:bodyPr/>
                    <a:lstStyle/>
                    <a:p>
                      <a:pPr algn="ctr" fontAlgn="t"/>
                      <a:r>
                        <a:rPr lang="en-CA" sz="1400" b="1" u="none" strike="noStrike" dirty="0">
                          <a:effectLst/>
                          <a:latin typeface="Arial" panose="020B0604020202020204" pitchFamily="34" charset="0"/>
                          <a:cs typeface="Arial" panose="020B0604020202020204" pitchFamily="34" charset="0"/>
                        </a:rPr>
                        <a:t>RESPONSES</a:t>
                      </a:r>
                      <a:endParaRPr lang="en-C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60000"/>
                        <a:lumOff val="40000"/>
                      </a:schemeClr>
                    </a:solidFill>
                  </a:tcPr>
                </a:tc>
                <a:tc>
                  <a:txBody>
                    <a:bodyPr/>
                    <a:lstStyle/>
                    <a:p>
                      <a:pPr algn="ctr" fontAlgn="t"/>
                      <a:r>
                        <a:rPr lang="en-CA" sz="1400" b="1" u="none" strike="noStrike" dirty="0">
                          <a:effectLst/>
                          <a:latin typeface="Arial" panose="020B0604020202020204" pitchFamily="34" charset="0"/>
                          <a:cs typeface="Arial" panose="020B0604020202020204" pitchFamily="34" charset="0"/>
                        </a:rPr>
                        <a:t>KY</a:t>
                      </a:r>
                      <a:br>
                        <a:rPr lang="en-CA" sz="1400" b="1" u="none" strike="noStrike" dirty="0">
                          <a:effectLst/>
                          <a:latin typeface="Arial" panose="020B0604020202020204" pitchFamily="34" charset="0"/>
                          <a:cs typeface="Arial" panose="020B0604020202020204" pitchFamily="34" charset="0"/>
                        </a:rPr>
                      </a:br>
                      <a:r>
                        <a:rPr lang="en-CA" sz="1400" b="1" u="none" strike="noStrike" dirty="0">
                          <a:effectLst/>
                          <a:latin typeface="Arial" panose="020B0604020202020204" pitchFamily="34" charset="0"/>
                          <a:cs typeface="Arial" panose="020B0604020202020204" pitchFamily="34" charset="0"/>
                        </a:rPr>
                        <a:t>(2018)</a:t>
                      </a:r>
                      <a:endParaRPr lang="en-C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60000"/>
                        <a:lumOff val="40000"/>
                      </a:schemeClr>
                    </a:solidFill>
                  </a:tcPr>
                </a:tc>
                <a:tc>
                  <a:txBody>
                    <a:bodyPr/>
                    <a:lstStyle/>
                    <a:p>
                      <a:pPr algn="ctr" fontAlgn="t"/>
                      <a:r>
                        <a:rPr lang="en-CA" sz="1400" b="1" u="none" strike="noStrike" dirty="0">
                          <a:effectLst/>
                          <a:latin typeface="Arial" panose="020B0604020202020204" pitchFamily="34" charset="0"/>
                          <a:cs typeface="Arial" panose="020B0604020202020204" pitchFamily="34" charset="0"/>
                        </a:rPr>
                        <a:t>TX</a:t>
                      </a:r>
                      <a:br>
                        <a:rPr lang="en-CA" sz="1400" b="1" u="none" strike="noStrike" dirty="0">
                          <a:effectLst/>
                          <a:latin typeface="Arial" panose="020B0604020202020204" pitchFamily="34" charset="0"/>
                          <a:cs typeface="Arial" panose="020B0604020202020204" pitchFamily="34" charset="0"/>
                        </a:rPr>
                      </a:br>
                      <a:r>
                        <a:rPr lang="en-CA" sz="1400" b="1" u="none" strike="noStrike" dirty="0">
                          <a:effectLst/>
                          <a:latin typeface="Arial" panose="020B0604020202020204" pitchFamily="34" charset="0"/>
                          <a:cs typeface="Arial" panose="020B0604020202020204" pitchFamily="34" charset="0"/>
                        </a:rPr>
                        <a:t>2019</a:t>
                      </a:r>
                      <a:endParaRPr lang="en-C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60000"/>
                        <a:lumOff val="40000"/>
                      </a:schemeClr>
                    </a:solidFill>
                  </a:tcPr>
                </a:tc>
                <a:tc>
                  <a:txBody>
                    <a:bodyPr/>
                    <a:lstStyle/>
                    <a:p>
                      <a:pPr algn="ctr" fontAlgn="t"/>
                      <a:r>
                        <a:rPr lang="en-CA" sz="1400" b="1" u="none" strike="noStrike" dirty="0">
                          <a:effectLst/>
                          <a:latin typeface="Arial" panose="020B0604020202020204" pitchFamily="34" charset="0"/>
                          <a:cs typeface="Arial" panose="020B0604020202020204" pitchFamily="34" charset="0"/>
                        </a:rPr>
                        <a:t>KS</a:t>
                      </a:r>
                      <a:br>
                        <a:rPr lang="en-CA" sz="1400" b="1" u="none" strike="noStrike" dirty="0">
                          <a:effectLst/>
                          <a:latin typeface="Arial" panose="020B0604020202020204" pitchFamily="34" charset="0"/>
                          <a:cs typeface="Arial" panose="020B0604020202020204" pitchFamily="34" charset="0"/>
                        </a:rPr>
                      </a:br>
                      <a:r>
                        <a:rPr lang="en-CA" sz="1400" b="1" u="none" strike="noStrike" dirty="0">
                          <a:effectLst/>
                          <a:latin typeface="Arial" panose="020B0604020202020204" pitchFamily="34" charset="0"/>
                          <a:cs typeface="Arial" panose="020B0604020202020204" pitchFamily="34" charset="0"/>
                        </a:rPr>
                        <a:t>(2019)</a:t>
                      </a:r>
                      <a:endParaRPr lang="en-C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60000"/>
                        <a:lumOff val="40000"/>
                      </a:schemeClr>
                    </a:solidFill>
                  </a:tcPr>
                </a:tc>
                <a:tc>
                  <a:txBody>
                    <a:bodyPr/>
                    <a:lstStyle/>
                    <a:p>
                      <a:pPr algn="ctr" fontAlgn="t"/>
                      <a:r>
                        <a:rPr lang="en-CA" sz="1400" b="1" u="none" strike="noStrike" dirty="0">
                          <a:effectLst/>
                          <a:latin typeface="Arial" panose="020B0604020202020204" pitchFamily="34" charset="0"/>
                          <a:cs typeface="Arial" panose="020B0604020202020204" pitchFamily="34" charset="0"/>
                        </a:rPr>
                        <a:t>Average</a:t>
                      </a:r>
                      <a:endParaRPr lang="en-C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60000"/>
                        <a:lumOff val="40000"/>
                      </a:schemeClr>
                    </a:solidFill>
                  </a:tcPr>
                </a:tc>
                <a:extLst>
                  <a:ext uri="{0D108BD9-81ED-4DB2-BD59-A6C34878D82A}">
                    <a16:rowId xmlns:a16="http://schemas.microsoft.com/office/drawing/2014/main" val="358816852"/>
                  </a:ext>
                </a:extLst>
              </a:tr>
              <a:tr h="657380">
                <a:tc rowSpan="4">
                  <a:txBody>
                    <a:bodyPr/>
                    <a:lstStyle/>
                    <a:p>
                      <a:pPr algn="l" fontAlgn="t"/>
                      <a:r>
                        <a:rPr lang="en-US" sz="1400" b="1" u="none" strike="noStrike" dirty="0">
                          <a:effectLst/>
                          <a:latin typeface="Arial" panose="020B0604020202020204" pitchFamily="34" charset="0"/>
                          <a:cs typeface="Arial" panose="020B0604020202020204" pitchFamily="34" charset="0"/>
                        </a:rPr>
                        <a:t>Would you be more likely or less likely to vote for a candidate who supported equal parenting time for fit parents following a divorce, or would it make a difference?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ctr"/>
                      <a:r>
                        <a:rPr lang="en-CA" sz="1400" u="none" strike="noStrike">
                          <a:effectLst/>
                          <a:latin typeface="Arial" panose="020B0604020202020204" pitchFamily="34" charset="0"/>
                          <a:cs typeface="Arial" panose="020B0604020202020204" pitchFamily="34" charset="0"/>
                        </a:rPr>
                        <a:t>More Likely</a:t>
                      </a:r>
                      <a:endParaRPr lang="en-C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CA" sz="1400" u="none" strike="noStrike">
                          <a:effectLst/>
                          <a:latin typeface="Arial" panose="020B0604020202020204" pitchFamily="34" charset="0"/>
                          <a:cs typeface="Arial" panose="020B0604020202020204" pitchFamily="34" charset="0"/>
                        </a:rPr>
                        <a:t>61%</a:t>
                      </a:r>
                      <a:endParaRPr lang="en-C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CA" sz="1400" u="none" strike="noStrike">
                          <a:effectLst/>
                          <a:latin typeface="Arial" panose="020B0604020202020204" pitchFamily="34" charset="0"/>
                          <a:cs typeface="Arial" panose="020B0604020202020204" pitchFamily="34" charset="0"/>
                        </a:rPr>
                        <a:t>57%</a:t>
                      </a:r>
                      <a:endParaRPr lang="en-C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CA" sz="1400" u="none" strike="noStrike">
                          <a:effectLst/>
                          <a:latin typeface="Arial" panose="020B0604020202020204" pitchFamily="34" charset="0"/>
                          <a:cs typeface="Arial" panose="020B0604020202020204" pitchFamily="34" charset="0"/>
                        </a:rPr>
                        <a:t>63%</a:t>
                      </a:r>
                      <a:endParaRPr lang="en-C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CA" sz="1400" b="1" u="none" strike="noStrike" dirty="0">
                          <a:effectLst/>
                          <a:latin typeface="Arial" panose="020B0604020202020204" pitchFamily="34" charset="0"/>
                          <a:cs typeface="Arial" panose="020B0604020202020204" pitchFamily="34" charset="0"/>
                        </a:rPr>
                        <a:t>60%</a:t>
                      </a:r>
                      <a:endParaRPr lang="en-C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1887656735"/>
                  </a:ext>
                </a:extLst>
              </a:tr>
              <a:tr h="657380">
                <a:tc vMerge="1">
                  <a:txBody>
                    <a:bodyPr/>
                    <a:lstStyle/>
                    <a:p>
                      <a:endParaRPr lang="en-CA"/>
                    </a:p>
                  </a:txBody>
                  <a:tcPr/>
                </a:tc>
                <a:tc>
                  <a:txBody>
                    <a:bodyPr/>
                    <a:lstStyle/>
                    <a:p>
                      <a:pPr algn="ctr" fontAlgn="ctr"/>
                      <a:r>
                        <a:rPr lang="en-CA" sz="1400" u="none" strike="noStrike">
                          <a:effectLst/>
                          <a:latin typeface="Arial" panose="020B0604020202020204" pitchFamily="34" charset="0"/>
                          <a:cs typeface="Arial" panose="020B0604020202020204" pitchFamily="34" charset="0"/>
                        </a:rPr>
                        <a:t>Less Likely</a:t>
                      </a:r>
                      <a:endParaRPr lang="en-C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CA" sz="1400" u="none" strike="noStrike">
                          <a:effectLst/>
                          <a:latin typeface="Arial" panose="020B0604020202020204" pitchFamily="34" charset="0"/>
                          <a:cs typeface="Arial" panose="020B0604020202020204" pitchFamily="34" charset="0"/>
                        </a:rPr>
                        <a:t>11%</a:t>
                      </a:r>
                      <a:endParaRPr lang="en-C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CA" sz="1400" u="none" strike="noStrike">
                          <a:effectLst/>
                          <a:latin typeface="Arial" panose="020B0604020202020204" pitchFamily="34" charset="0"/>
                          <a:cs typeface="Arial" panose="020B0604020202020204" pitchFamily="34" charset="0"/>
                        </a:rPr>
                        <a:t>16%</a:t>
                      </a:r>
                      <a:endParaRPr lang="en-C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CA" sz="1400" u="none" strike="noStrike" dirty="0">
                          <a:effectLst/>
                          <a:latin typeface="Arial" panose="020B0604020202020204" pitchFamily="34" charset="0"/>
                          <a:cs typeface="Arial" panose="020B0604020202020204" pitchFamily="34" charset="0"/>
                        </a:rPr>
                        <a:t>23%</a:t>
                      </a:r>
                      <a:endParaRPr lang="en-C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CA" sz="1400" b="1" u="none" strike="noStrike" dirty="0">
                          <a:effectLst/>
                          <a:latin typeface="Arial" panose="020B0604020202020204" pitchFamily="34" charset="0"/>
                          <a:cs typeface="Arial" panose="020B0604020202020204" pitchFamily="34" charset="0"/>
                        </a:rPr>
                        <a:t>17%</a:t>
                      </a:r>
                      <a:endParaRPr lang="en-C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1234676339"/>
                  </a:ext>
                </a:extLst>
              </a:tr>
              <a:tr h="751291">
                <a:tc vMerge="1">
                  <a:txBody>
                    <a:bodyPr/>
                    <a:lstStyle/>
                    <a:p>
                      <a:endParaRPr lang="en-CA"/>
                    </a:p>
                  </a:txBody>
                  <a:tcPr/>
                </a:tc>
                <a:tc>
                  <a:txBody>
                    <a:bodyPr/>
                    <a:lstStyle/>
                    <a:p>
                      <a:pPr algn="ctr" fontAlgn="ctr"/>
                      <a:r>
                        <a:rPr lang="en-CA" sz="1400" u="none" strike="noStrike" dirty="0">
                          <a:effectLst/>
                          <a:latin typeface="Arial" panose="020B0604020202020204" pitchFamily="34" charset="0"/>
                          <a:cs typeface="Arial" panose="020B0604020202020204" pitchFamily="34" charset="0"/>
                        </a:rPr>
                        <a:t>Wouldn't make a difference</a:t>
                      </a:r>
                      <a:endParaRPr lang="en-C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CA" sz="1400" u="none" strike="noStrike">
                          <a:effectLst/>
                          <a:latin typeface="Arial" panose="020B0604020202020204" pitchFamily="34" charset="0"/>
                          <a:cs typeface="Arial" panose="020B0604020202020204" pitchFamily="34" charset="0"/>
                        </a:rPr>
                        <a:t>24%</a:t>
                      </a:r>
                      <a:endParaRPr lang="en-C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CA" sz="1400" u="none" strike="noStrike">
                          <a:effectLst/>
                          <a:latin typeface="Arial" panose="020B0604020202020204" pitchFamily="34" charset="0"/>
                          <a:cs typeface="Arial" panose="020B0604020202020204" pitchFamily="34" charset="0"/>
                        </a:rPr>
                        <a:t>24%</a:t>
                      </a:r>
                      <a:endParaRPr lang="en-C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CA" sz="1400" u="none" strike="noStrike">
                          <a:effectLst/>
                          <a:latin typeface="Arial" panose="020B0604020202020204" pitchFamily="34" charset="0"/>
                          <a:cs typeface="Arial" panose="020B0604020202020204" pitchFamily="34" charset="0"/>
                        </a:rPr>
                        <a:t>11%</a:t>
                      </a:r>
                      <a:endParaRPr lang="en-C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CA" sz="1400" b="1" u="none" strike="noStrike" dirty="0">
                          <a:effectLst/>
                          <a:latin typeface="Arial" panose="020B0604020202020204" pitchFamily="34" charset="0"/>
                          <a:cs typeface="Arial" panose="020B0604020202020204" pitchFamily="34" charset="0"/>
                        </a:rPr>
                        <a:t>20%</a:t>
                      </a:r>
                      <a:endParaRPr lang="en-C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3718383489"/>
                  </a:ext>
                </a:extLst>
              </a:tr>
              <a:tr h="657380">
                <a:tc vMerge="1">
                  <a:txBody>
                    <a:bodyPr/>
                    <a:lstStyle/>
                    <a:p>
                      <a:endParaRPr lang="en-CA"/>
                    </a:p>
                  </a:txBody>
                  <a:tcPr/>
                </a:tc>
                <a:tc>
                  <a:txBody>
                    <a:bodyPr/>
                    <a:lstStyle/>
                    <a:p>
                      <a:pPr algn="ctr" fontAlgn="ctr"/>
                      <a:r>
                        <a:rPr lang="en-CA" sz="1400" u="none" strike="noStrike" dirty="0">
                          <a:effectLst/>
                          <a:latin typeface="Arial" panose="020B0604020202020204" pitchFamily="34" charset="0"/>
                          <a:cs typeface="Arial" panose="020B0604020202020204" pitchFamily="34" charset="0"/>
                        </a:rPr>
                        <a:t>Not sure</a:t>
                      </a:r>
                      <a:endParaRPr lang="en-C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CA" sz="1400" u="none" strike="noStrike" dirty="0">
                          <a:effectLst/>
                          <a:latin typeface="Arial" panose="020B0604020202020204" pitchFamily="34" charset="0"/>
                          <a:cs typeface="Arial" panose="020B0604020202020204" pitchFamily="34" charset="0"/>
                        </a:rPr>
                        <a:t>4%</a:t>
                      </a:r>
                      <a:endParaRPr lang="en-C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CA" sz="1400" u="none" strike="noStrike" dirty="0">
                          <a:effectLst/>
                          <a:latin typeface="Arial" panose="020B0604020202020204" pitchFamily="34" charset="0"/>
                          <a:cs typeface="Arial" panose="020B0604020202020204" pitchFamily="34" charset="0"/>
                        </a:rPr>
                        <a:t>3%</a:t>
                      </a:r>
                      <a:endParaRPr lang="en-C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CA" sz="1400" u="none" strike="noStrike" dirty="0">
                          <a:effectLst/>
                          <a:latin typeface="Arial" panose="020B0604020202020204" pitchFamily="34" charset="0"/>
                          <a:cs typeface="Arial" panose="020B0604020202020204" pitchFamily="34" charset="0"/>
                        </a:rPr>
                        <a:t>4%</a:t>
                      </a:r>
                      <a:endParaRPr lang="en-C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CA" sz="1400" b="1" u="none" strike="noStrike" dirty="0">
                          <a:effectLst/>
                          <a:latin typeface="Arial" panose="020B0604020202020204" pitchFamily="34" charset="0"/>
                          <a:cs typeface="Arial" panose="020B0604020202020204" pitchFamily="34" charset="0"/>
                        </a:rPr>
                        <a:t>4%</a:t>
                      </a:r>
                      <a:endParaRPr lang="en-C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4122997676"/>
                  </a:ext>
                </a:extLst>
              </a:tr>
            </a:tbl>
          </a:graphicData>
        </a:graphic>
      </p:graphicFrame>
      <p:sp>
        <p:nvSpPr>
          <p:cNvPr id="4" name="Date Placeholder 3">
            <a:extLst>
              <a:ext uri="{FF2B5EF4-FFF2-40B4-BE49-F238E27FC236}">
                <a16:creationId xmlns:a16="http://schemas.microsoft.com/office/drawing/2014/main" id="{705E1893-CF1E-40AC-88A1-0F6972A0D60D}"/>
              </a:ext>
            </a:extLst>
          </p:cNvPr>
          <p:cNvSpPr>
            <a:spLocks noGrp="1"/>
          </p:cNvSpPr>
          <p:nvPr>
            <p:ph type="dt" sz="half" idx="10"/>
          </p:nvPr>
        </p:nvSpPr>
        <p:spPr/>
        <p:txBody>
          <a:bodyPr/>
          <a:lstStyle/>
          <a:p>
            <a:r>
              <a:rPr lang="en-US"/>
              <a:t>May 7, 2020</a:t>
            </a:r>
            <a:endParaRPr lang="en-CA"/>
          </a:p>
        </p:txBody>
      </p:sp>
      <p:sp>
        <p:nvSpPr>
          <p:cNvPr id="5" name="Slide Number Placeholder 4">
            <a:extLst>
              <a:ext uri="{FF2B5EF4-FFF2-40B4-BE49-F238E27FC236}">
                <a16:creationId xmlns:a16="http://schemas.microsoft.com/office/drawing/2014/main" id="{A2B91AD1-A521-49C4-9957-932B0EB77303}"/>
              </a:ext>
            </a:extLst>
          </p:cNvPr>
          <p:cNvSpPr>
            <a:spLocks noGrp="1"/>
          </p:cNvSpPr>
          <p:nvPr>
            <p:ph type="sldNum" sz="quarter" idx="12"/>
          </p:nvPr>
        </p:nvSpPr>
        <p:spPr/>
        <p:txBody>
          <a:bodyPr/>
          <a:lstStyle/>
          <a:p>
            <a:fld id="{12D0BCEA-8065-4A0E-8EA6-60F3C3D6559E}" type="slidenum">
              <a:rPr lang="en-CA" smtClean="0"/>
              <a:t>21</a:t>
            </a:fld>
            <a:endParaRPr lang="en-CA"/>
          </a:p>
        </p:txBody>
      </p:sp>
    </p:spTree>
    <p:extLst>
      <p:ext uri="{BB962C8B-B14F-4D97-AF65-F5344CB8AC3E}">
        <p14:creationId xmlns:p14="http://schemas.microsoft.com/office/powerpoint/2010/main" val="2081444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E4B98-749E-47E9-86C1-480DB967CE35}"/>
              </a:ext>
            </a:extLst>
          </p:cNvPr>
          <p:cNvSpPr>
            <a:spLocks noGrp="1"/>
          </p:cNvSpPr>
          <p:nvPr>
            <p:ph type="title"/>
          </p:nvPr>
        </p:nvSpPr>
        <p:spPr>
          <a:xfrm>
            <a:off x="838200" y="278946"/>
            <a:ext cx="10515600" cy="984352"/>
          </a:xfrm>
        </p:spPr>
        <p:txBody>
          <a:bodyPr>
            <a:normAutofit/>
          </a:bodyPr>
          <a:lstStyle/>
          <a:p>
            <a:pPr algn="ctr"/>
            <a:r>
              <a:rPr lang="en-US" sz="2000" b="1" dirty="0">
                <a:latin typeface="Arial" panose="020B0604020202020204" pitchFamily="34" charset="0"/>
                <a:cs typeface="Arial" panose="020B0604020202020204" pitchFamily="34" charset="0"/>
              </a:rPr>
              <a:t>5. Legislative Initiatives – US since 2014</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 </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(Increasing pace of initiatives focusing on presumptive/preference shared parenting with main activity in 12 states)</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 </a:t>
            </a:r>
            <a:r>
              <a:rPr lang="en-US" sz="1400" b="1" dirty="0">
                <a:solidFill>
                  <a:srgbClr val="FF0000"/>
                </a:solidFill>
                <a:latin typeface="Arial" panose="020B0604020202020204" pitchFamily="34" charset="0"/>
                <a:cs typeface="Arial" panose="020B0604020202020204" pitchFamily="34" charset="0"/>
              </a:rPr>
              <a:t>27 states with shared parenting initiatives in 2019</a:t>
            </a:r>
            <a:r>
              <a:rPr lang="en-US" sz="1400" b="1" dirty="0">
                <a:latin typeface="Arial" panose="020B0604020202020204" pitchFamily="34" charset="0"/>
                <a:cs typeface="Arial" panose="020B0604020202020204" pitchFamily="34" charset="0"/>
              </a:rPr>
              <a:t>)</a:t>
            </a:r>
            <a:endParaRPr lang="en-CA" sz="1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5E27BC00-CF9E-4132-A952-B78C664EC16D}"/>
              </a:ext>
            </a:extLst>
          </p:cNvPr>
          <p:cNvSpPr>
            <a:spLocks noGrp="1"/>
          </p:cNvSpPr>
          <p:nvPr>
            <p:ph type="dt" sz="half" idx="10"/>
          </p:nvPr>
        </p:nvSpPr>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AC2A8E2F-A566-4FD3-A28C-7BDAE8FA4B5E}"/>
              </a:ext>
            </a:extLst>
          </p:cNvPr>
          <p:cNvSpPr>
            <a:spLocks noGrp="1"/>
          </p:cNvSpPr>
          <p:nvPr>
            <p:ph type="sldNum" sz="quarter" idx="12"/>
          </p:nvPr>
        </p:nvSpPr>
        <p:spPr/>
        <p:txBody>
          <a:bodyPr/>
          <a:lstStyle/>
          <a:p>
            <a:fld id="{12D0BCEA-8065-4A0E-8EA6-60F3C3D6559E}" type="slidenum">
              <a:rPr lang="en-CA" smtClean="0"/>
              <a:t>22</a:t>
            </a:fld>
            <a:endParaRPr lang="en-CA"/>
          </a:p>
        </p:txBody>
      </p:sp>
      <p:graphicFrame>
        <p:nvGraphicFramePr>
          <p:cNvPr id="10" name="Chart 9">
            <a:extLst>
              <a:ext uri="{FF2B5EF4-FFF2-40B4-BE49-F238E27FC236}">
                <a16:creationId xmlns:a16="http://schemas.microsoft.com/office/drawing/2014/main" id="{1124D81B-2AE6-4D70-BBA6-F2396F6B8EBB}"/>
              </a:ext>
            </a:extLst>
          </p:cNvPr>
          <p:cNvGraphicFramePr>
            <a:graphicFrameLocks/>
          </p:cNvGraphicFramePr>
          <p:nvPr>
            <p:extLst>
              <p:ext uri="{D42A27DB-BD31-4B8C-83A1-F6EECF244321}">
                <p14:modId xmlns:p14="http://schemas.microsoft.com/office/powerpoint/2010/main" val="1309533549"/>
              </p:ext>
            </p:extLst>
          </p:nvPr>
        </p:nvGraphicFramePr>
        <p:xfrm>
          <a:off x="978310" y="1383111"/>
          <a:ext cx="4910762" cy="21015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BF2D1213-18FD-4DE4-A722-F6A71347EE83}"/>
              </a:ext>
            </a:extLst>
          </p:cNvPr>
          <p:cNvGraphicFramePr>
            <a:graphicFrameLocks/>
          </p:cNvGraphicFramePr>
          <p:nvPr>
            <p:extLst>
              <p:ext uri="{D42A27DB-BD31-4B8C-83A1-F6EECF244321}">
                <p14:modId xmlns:p14="http://schemas.microsoft.com/office/powerpoint/2010/main" val="27184616"/>
              </p:ext>
            </p:extLst>
          </p:nvPr>
        </p:nvGraphicFramePr>
        <p:xfrm>
          <a:off x="978309" y="3687800"/>
          <a:ext cx="4910761" cy="2494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142385AC-03DD-4D2D-8C66-694283DD49A8}"/>
              </a:ext>
            </a:extLst>
          </p:cNvPr>
          <p:cNvGraphicFramePr>
            <a:graphicFrameLocks noGrp="1"/>
          </p:cNvGraphicFramePr>
          <p:nvPr>
            <p:extLst>
              <p:ext uri="{D42A27DB-BD31-4B8C-83A1-F6EECF244321}">
                <p14:modId xmlns:p14="http://schemas.microsoft.com/office/powerpoint/2010/main" val="716904942"/>
              </p:ext>
            </p:extLst>
          </p:nvPr>
        </p:nvGraphicFramePr>
        <p:xfrm>
          <a:off x="7390313" y="3807611"/>
          <a:ext cx="3506985" cy="1787091"/>
        </p:xfrm>
        <a:graphic>
          <a:graphicData uri="http://schemas.openxmlformats.org/drawingml/2006/table">
            <a:tbl>
              <a:tblPr>
                <a:tableStyleId>{5C22544A-7EE6-4342-B048-85BDC9FD1C3A}</a:tableStyleId>
              </a:tblPr>
              <a:tblGrid>
                <a:gridCol w="1642512">
                  <a:extLst>
                    <a:ext uri="{9D8B030D-6E8A-4147-A177-3AD203B41FA5}">
                      <a16:colId xmlns:a16="http://schemas.microsoft.com/office/drawing/2014/main" val="2164821706"/>
                    </a:ext>
                  </a:extLst>
                </a:gridCol>
                <a:gridCol w="1864473">
                  <a:extLst>
                    <a:ext uri="{9D8B030D-6E8A-4147-A177-3AD203B41FA5}">
                      <a16:colId xmlns:a16="http://schemas.microsoft.com/office/drawing/2014/main" val="489043662"/>
                    </a:ext>
                  </a:extLst>
                </a:gridCol>
              </a:tblGrid>
              <a:tr h="453717">
                <a:tc gridSpan="2">
                  <a:txBody>
                    <a:bodyPr/>
                    <a:lstStyle/>
                    <a:p>
                      <a:pPr algn="ctr" fontAlgn="t"/>
                      <a:r>
                        <a:rPr lang="en-US" sz="1100" b="1" u="none" strike="noStrike" dirty="0">
                          <a:effectLst/>
                          <a:latin typeface="Arial" panose="020B0604020202020204" pitchFamily="34" charset="0"/>
                          <a:cs typeface="Arial" panose="020B0604020202020204" pitchFamily="34" charset="0"/>
                        </a:rPr>
                        <a:t>Shared Parenting "Battleground" States</a:t>
                      </a:r>
                      <a:br>
                        <a:rPr lang="en-US" sz="1100" b="1" u="none" strike="noStrike" dirty="0">
                          <a:effectLst/>
                          <a:latin typeface="Arial" panose="020B0604020202020204" pitchFamily="34" charset="0"/>
                          <a:cs typeface="Arial" panose="020B0604020202020204" pitchFamily="34" charset="0"/>
                        </a:rPr>
                      </a:br>
                      <a:r>
                        <a:rPr lang="en-US" sz="1100" b="1" u="none" strike="noStrike" dirty="0">
                          <a:effectLst/>
                          <a:latin typeface="Arial" panose="020B0604020202020204" pitchFamily="34" charset="0"/>
                          <a:cs typeface="Arial" panose="020B0604020202020204" pitchFamily="34" charset="0"/>
                        </a:rPr>
                        <a:t>(12 States with at least one initiative per year)</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hMerge="1">
                  <a:txBody>
                    <a:bodyPr/>
                    <a:lstStyle/>
                    <a:p>
                      <a:endParaRPr lang="en-CA"/>
                    </a:p>
                  </a:txBody>
                  <a:tcPr/>
                </a:tc>
                <a:extLst>
                  <a:ext uri="{0D108BD9-81ED-4DB2-BD59-A6C34878D82A}">
                    <a16:rowId xmlns:a16="http://schemas.microsoft.com/office/drawing/2014/main" val="2616712016"/>
                  </a:ext>
                </a:extLst>
              </a:tr>
              <a:tr h="222229">
                <a:tc>
                  <a:txBody>
                    <a:bodyPr/>
                    <a:lstStyle/>
                    <a:p>
                      <a:pPr algn="ctr" fontAlgn="b"/>
                      <a:r>
                        <a:rPr lang="en-CA" sz="1100" b="1" u="none" strike="noStrike" dirty="0">
                          <a:effectLst/>
                          <a:latin typeface="Arial" panose="020B0604020202020204" pitchFamily="34" charset="0"/>
                          <a:cs typeface="Arial" panose="020B0604020202020204" pitchFamily="34" charset="0"/>
                        </a:rPr>
                        <a:t># Initiatives since 2014</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ctr" fontAlgn="b"/>
                      <a:r>
                        <a:rPr lang="en-CA" sz="1100" b="1" u="none" strike="noStrike" dirty="0">
                          <a:effectLst/>
                          <a:latin typeface="Arial" panose="020B0604020202020204" pitchFamily="34" charset="0"/>
                          <a:cs typeface="Arial" panose="020B0604020202020204" pitchFamily="34" charset="0"/>
                        </a:rPr>
                        <a:t>States</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571423274"/>
                  </a:ext>
                </a:extLst>
              </a:tr>
              <a:tr h="222229">
                <a:tc>
                  <a:txBody>
                    <a:bodyPr/>
                    <a:lstStyle/>
                    <a:p>
                      <a:pPr algn="ctr" fontAlgn="b"/>
                      <a:r>
                        <a:rPr lang="en-CA" sz="1100" b="1" u="none" strike="noStrike" dirty="0">
                          <a:effectLst/>
                          <a:latin typeface="Arial" panose="020B0604020202020204" pitchFamily="34" charset="0"/>
                          <a:cs typeface="Arial" panose="020B0604020202020204" pitchFamily="34" charset="0"/>
                        </a:rPr>
                        <a:t>12</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CA" sz="1100" b="1" u="none" strike="noStrike">
                          <a:effectLst/>
                          <a:latin typeface="Arial" panose="020B0604020202020204" pitchFamily="34" charset="0"/>
                          <a:cs typeface="Arial" panose="020B0604020202020204" pitchFamily="34" charset="0"/>
                        </a:rPr>
                        <a:t>MN,  MO, NY</a:t>
                      </a:r>
                      <a:endParaRPr lang="en-CA"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424673744"/>
                  </a:ext>
                </a:extLst>
              </a:tr>
              <a:tr h="222229">
                <a:tc>
                  <a:txBody>
                    <a:bodyPr/>
                    <a:lstStyle/>
                    <a:p>
                      <a:pPr algn="ctr" fontAlgn="b"/>
                      <a:r>
                        <a:rPr lang="en-CA" sz="1100" b="1" u="none" strike="noStrike" dirty="0">
                          <a:effectLst/>
                          <a:latin typeface="Arial" panose="020B0604020202020204" pitchFamily="34" charset="0"/>
                          <a:cs typeface="Arial" panose="020B0604020202020204" pitchFamily="34" charset="0"/>
                        </a:rPr>
                        <a:t>9</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CA" sz="1100" b="1" u="none" strike="noStrike">
                          <a:effectLst/>
                          <a:latin typeface="Arial" panose="020B0604020202020204" pitchFamily="34" charset="0"/>
                          <a:cs typeface="Arial" panose="020B0604020202020204" pitchFamily="34" charset="0"/>
                        </a:rPr>
                        <a:t>IA, WV</a:t>
                      </a:r>
                      <a:endParaRPr lang="en-CA"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269440829"/>
                  </a:ext>
                </a:extLst>
              </a:tr>
              <a:tr h="222229">
                <a:tc>
                  <a:txBody>
                    <a:bodyPr/>
                    <a:lstStyle/>
                    <a:p>
                      <a:pPr algn="ctr" fontAlgn="b"/>
                      <a:r>
                        <a:rPr lang="en-CA" sz="1100" b="1" u="none" strike="noStrike" dirty="0">
                          <a:effectLst/>
                          <a:latin typeface="Arial" panose="020B0604020202020204" pitchFamily="34" charset="0"/>
                          <a:cs typeface="Arial" panose="020B0604020202020204" pitchFamily="34" charset="0"/>
                        </a:rPr>
                        <a:t>7</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CA" sz="1100" b="1" u="none" strike="noStrike">
                          <a:effectLst/>
                          <a:latin typeface="Arial" panose="020B0604020202020204" pitchFamily="34" charset="0"/>
                          <a:cs typeface="Arial" panose="020B0604020202020204" pitchFamily="34" charset="0"/>
                        </a:rPr>
                        <a:t>MA</a:t>
                      </a:r>
                      <a:endParaRPr lang="en-CA"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907667368"/>
                  </a:ext>
                </a:extLst>
              </a:tr>
              <a:tr h="222229">
                <a:tc>
                  <a:txBody>
                    <a:bodyPr/>
                    <a:lstStyle/>
                    <a:p>
                      <a:pPr algn="ctr" fontAlgn="b"/>
                      <a:r>
                        <a:rPr lang="en-CA" sz="1100" b="1" u="none" strike="noStrike" dirty="0">
                          <a:effectLst/>
                          <a:latin typeface="Arial" panose="020B0604020202020204" pitchFamily="34" charset="0"/>
                          <a:cs typeface="Arial" panose="020B0604020202020204" pitchFamily="34" charset="0"/>
                        </a:rPr>
                        <a:t>6</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CA" sz="1100" b="1" u="none" strike="noStrike">
                          <a:effectLst/>
                          <a:latin typeface="Arial" panose="020B0604020202020204" pitchFamily="34" charset="0"/>
                          <a:cs typeface="Arial" panose="020B0604020202020204" pitchFamily="34" charset="0"/>
                        </a:rPr>
                        <a:t>MD, NJ, SD, VT</a:t>
                      </a:r>
                      <a:endParaRPr lang="en-CA"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242074518"/>
                  </a:ext>
                </a:extLst>
              </a:tr>
              <a:tr h="222229">
                <a:tc>
                  <a:txBody>
                    <a:bodyPr/>
                    <a:lstStyle/>
                    <a:p>
                      <a:pPr algn="ctr" fontAlgn="b"/>
                      <a:r>
                        <a:rPr lang="en-CA" sz="1100" b="1" u="none" strike="noStrike" dirty="0">
                          <a:effectLst/>
                          <a:latin typeface="Arial" panose="020B0604020202020204" pitchFamily="34" charset="0"/>
                          <a:cs typeface="Arial" panose="020B0604020202020204" pitchFamily="34" charset="0"/>
                        </a:rPr>
                        <a:t>5</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CA" sz="1100" b="1" u="none" strike="noStrike" dirty="0">
                          <a:effectLst/>
                          <a:latin typeface="Arial" panose="020B0604020202020204" pitchFamily="34" charset="0"/>
                          <a:cs typeface="Arial" panose="020B0604020202020204" pitchFamily="34" charset="0"/>
                        </a:rPr>
                        <a:t>FL, KY </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050830956"/>
                  </a:ext>
                </a:extLst>
              </a:tr>
            </a:tbl>
          </a:graphicData>
        </a:graphic>
      </p:graphicFrame>
      <p:graphicFrame>
        <p:nvGraphicFramePr>
          <p:cNvPr id="14" name="Content Placeholder 13">
            <a:extLst>
              <a:ext uri="{FF2B5EF4-FFF2-40B4-BE49-F238E27FC236}">
                <a16:creationId xmlns:a16="http://schemas.microsoft.com/office/drawing/2014/main" id="{9C0BFC7A-5B86-45A5-99CC-9586E4A5DB9E}"/>
              </a:ext>
            </a:extLst>
          </p:cNvPr>
          <p:cNvGraphicFramePr>
            <a:graphicFrameLocks noGrp="1"/>
          </p:cNvGraphicFramePr>
          <p:nvPr>
            <p:ph idx="1"/>
            <p:extLst>
              <p:ext uri="{D42A27DB-BD31-4B8C-83A1-F6EECF244321}">
                <p14:modId xmlns:p14="http://schemas.microsoft.com/office/powerpoint/2010/main" val="1162720335"/>
              </p:ext>
            </p:extLst>
          </p:nvPr>
        </p:nvGraphicFramePr>
        <p:xfrm>
          <a:off x="7390313" y="1495591"/>
          <a:ext cx="2865928" cy="2148840"/>
        </p:xfrm>
        <a:graphic>
          <a:graphicData uri="http://schemas.openxmlformats.org/drawingml/2006/table">
            <a:tbl>
              <a:tblPr>
                <a:tableStyleId>{5C22544A-7EE6-4342-B048-85BDC9FD1C3A}</a:tableStyleId>
              </a:tblPr>
              <a:tblGrid>
                <a:gridCol w="1578774">
                  <a:extLst>
                    <a:ext uri="{9D8B030D-6E8A-4147-A177-3AD203B41FA5}">
                      <a16:colId xmlns:a16="http://schemas.microsoft.com/office/drawing/2014/main" val="2634488014"/>
                    </a:ext>
                  </a:extLst>
                </a:gridCol>
                <a:gridCol w="643577">
                  <a:extLst>
                    <a:ext uri="{9D8B030D-6E8A-4147-A177-3AD203B41FA5}">
                      <a16:colId xmlns:a16="http://schemas.microsoft.com/office/drawing/2014/main" val="3337892127"/>
                    </a:ext>
                  </a:extLst>
                </a:gridCol>
                <a:gridCol w="643577">
                  <a:extLst>
                    <a:ext uri="{9D8B030D-6E8A-4147-A177-3AD203B41FA5}">
                      <a16:colId xmlns:a16="http://schemas.microsoft.com/office/drawing/2014/main" val="1706898828"/>
                    </a:ext>
                  </a:extLst>
                </a:gridCol>
              </a:tblGrid>
              <a:tr h="0">
                <a:tc gridSpan="3">
                  <a:txBody>
                    <a:bodyPr/>
                    <a:lstStyle/>
                    <a:p>
                      <a:pPr algn="ctr" fontAlgn="t"/>
                      <a:r>
                        <a:rPr lang="en-US" sz="1100" b="1" u="none" strike="noStrike" dirty="0">
                          <a:effectLst/>
                          <a:latin typeface="Arial" panose="020B0604020202020204" pitchFamily="34" charset="0"/>
                          <a:cs typeface="Arial" panose="020B0604020202020204" pitchFamily="34" charset="0"/>
                        </a:rPr>
                        <a:t>TYPES OF JOINT CUSTODY INITIATIVES</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60000"/>
                        <a:lumOff val="40000"/>
                      </a:schemeClr>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871887295"/>
                  </a:ext>
                </a:extLst>
              </a:tr>
              <a:tr h="182880">
                <a:tc rowSpan="2">
                  <a:txBody>
                    <a:bodyPr/>
                    <a:lstStyle/>
                    <a:p>
                      <a:pPr algn="ctr" fontAlgn="t"/>
                      <a:r>
                        <a:rPr lang="en-CA" sz="1100" b="1" u="none" strike="noStrike" dirty="0">
                          <a:effectLst/>
                          <a:latin typeface="Arial" panose="020B0604020202020204" pitchFamily="34" charset="0"/>
                          <a:cs typeface="Arial" panose="020B0604020202020204" pitchFamily="34" charset="0"/>
                        </a:rPr>
                        <a:t>JOINT CUSTODY</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60000"/>
                        <a:lumOff val="40000"/>
                      </a:schemeClr>
                    </a:solidFill>
                  </a:tcPr>
                </a:tc>
                <a:tc gridSpan="2">
                  <a:txBody>
                    <a:bodyPr/>
                    <a:lstStyle/>
                    <a:p>
                      <a:pPr algn="ctr" fontAlgn="t"/>
                      <a:r>
                        <a:rPr lang="en-CA" sz="1100" b="1" u="none" strike="noStrike">
                          <a:effectLst/>
                          <a:latin typeface="Arial" panose="020B0604020202020204" pitchFamily="34" charset="0"/>
                          <a:cs typeface="Arial" panose="020B0604020202020204" pitchFamily="34" charset="0"/>
                        </a:rPr>
                        <a:t>INITIATIVES</a:t>
                      </a:r>
                      <a:endParaRPr lang="en-CA"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60000"/>
                        <a:lumOff val="40000"/>
                      </a:schemeClr>
                    </a:solidFill>
                  </a:tcPr>
                </a:tc>
                <a:tc hMerge="1">
                  <a:txBody>
                    <a:bodyPr/>
                    <a:lstStyle/>
                    <a:p>
                      <a:endParaRPr lang="en-CA"/>
                    </a:p>
                  </a:txBody>
                  <a:tcPr/>
                </a:tc>
                <a:extLst>
                  <a:ext uri="{0D108BD9-81ED-4DB2-BD59-A6C34878D82A}">
                    <a16:rowId xmlns:a16="http://schemas.microsoft.com/office/drawing/2014/main" val="2436088702"/>
                  </a:ext>
                </a:extLst>
              </a:tr>
              <a:tr h="365760">
                <a:tc vMerge="1">
                  <a:txBody>
                    <a:bodyPr/>
                    <a:lstStyle/>
                    <a:p>
                      <a:endParaRPr lang="en-CA"/>
                    </a:p>
                  </a:txBody>
                  <a:tcPr/>
                </a:tc>
                <a:tc>
                  <a:txBody>
                    <a:bodyPr/>
                    <a:lstStyle/>
                    <a:p>
                      <a:pPr algn="ctr" fontAlgn="t"/>
                      <a:r>
                        <a:rPr lang="en-CA" sz="1100" b="1" u="none" strike="noStrike" dirty="0">
                          <a:effectLst/>
                          <a:latin typeface="Arial" panose="020B0604020202020204" pitchFamily="34" charset="0"/>
                          <a:cs typeface="Arial" panose="020B0604020202020204" pitchFamily="34" charset="0"/>
                        </a:rPr>
                        <a:t>#</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60000"/>
                        <a:lumOff val="40000"/>
                      </a:schemeClr>
                    </a:solidFill>
                  </a:tcPr>
                </a:tc>
                <a:tc>
                  <a:txBody>
                    <a:bodyPr/>
                    <a:lstStyle/>
                    <a:p>
                      <a:pPr algn="ctr" fontAlgn="t"/>
                      <a:r>
                        <a:rPr lang="en-CA" sz="1100" b="1" u="none" strike="noStrike" dirty="0">
                          <a:effectLst/>
                          <a:latin typeface="Arial" panose="020B0604020202020204" pitchFamily="34" charset="0"/>
                          <a:cs typeface="Arial" panose="020B0604020202020204" pitchFamily="34" charset="0"/>
                        </a:rPr>
                        <a:t>%</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60000"/>
                        <a:lumOff val="40000"/>
                      </a:schemeClr>
                    </a:solidFill>
                  </a:tcPr>
                </a:tc>
                <a:extLst>
                  <a:ext uri="{0D108BD9-81ED-4DB2-BD59-A6C34878D82A}">
                    <a16:rowId xmlns:a16="http://schemas.microsoft.com/office/drawing/2014/main" val="1612484341"/>
                  </a:ext>
                </a:extLst>
              </a:tr>
              <a:tr h="182880">
                <a:tc>
                  <a:txBody>
                    <a:bodyPr/>
                    <a:lstStyle/>
                    <a:p>
                      <a:pPr algn="l" fontAlgn="t"/>
                      <a:r>
                        <a:rPr lang="en-CA" sz="1100" b="1" u="none" strike="noStrike" dirty="0">
                          <a:effectLst/>
                          <a:latin typeface="Arial" panose="020B0604020202020204" pitchFamily="34" charset="0"/>
                          <a:cs typeface="Arial" panose="020B0604020202020204" pitchFamily="34" charset="0"/>
                        </a:rPr>
                        <a:t>Presumption</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t"/>
                      <a:r>
                        <a:rPr lang="en-CA" sz="1100" b="1" u="none" strike="noStrike" dirty="0">
                          <a:effectLst/>
                          <a:latin typeface="Arial" panose="020B0604020202020204" pitchFamily="34" charset="0"/>
                          <a:cs typeface="Arial" panose="020B0604020202020204" pitchFamily="34" charset="0"/>
                        </a:rPr>
                        <a:t>120</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t"/>
                      <a:r>
                        <a:rPr lang="en-CA" sz="1100" b="1" u="none" strike="noStrike">
                          <a:effectLst/>
                          <a:latin typeface="Arial" panose="020B0604020202020204" pitchFamily="34" charset="0"/>
                          <a:cs typeface="Arial" panose="020B0604020202020204" pitchFamily="34" charset="0"/>
                        </a:rPr>
                        <a:t>69.0%</a:t>
                      </a:r>
                      <a:endParaRPr lang="en-CA"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664472402"/>
                  </a:ext>
                </a:extLst>
              </a:tr>
              <a:tr h="182880">
                <a:tc>
                  <a:txBody>
                    <a:bodyPr/>
                    <a:lstStyle/>
                    <a:p>
                      <a:pPr algn="l" fontAlgn="b"/>
                      <a:r>
                        <a:rPr lang="en-CA" sz="1100" b="1" u="none" strike="noStrike">
                          <a:effectLst/>
                          <a:latin typeface="Arial" panose="020B0604020202020204" pitchFamily="34" charset="0"/>
                          <a:cs typeface="Arial" panose="020B0604020202020204" pitchFamily="34" charset="0"/>
                        </a:rPr>
                        <a:t>Maximizes time</a:t>
                      </a:r>
                      <a:endParaRPr lang="en-CA"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t"/>
                      <a:r>
                        <a:rPr lang="en-CA" sz="1100" b="1" u="none" strike="noStrike" dirty="0">
                          <a:effectLst/>
                          <a:latin typeface="Arial" panose="020B0604020202020204" pitchFamily="34" charset="0"/>
                          <a:cs typeface="Arial" panose="020B0604020202020204" pitchFamily="34" charset="0"/>
                        </a:rPr>
                        <a:t>7</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t"/>
                      <a:r>
                        <a:rPr lang="en-CA" sz="1100" b="1" u="none" strike="noStrike">
                          <a:effectLst/>
                          <a:latin typeface="Arial" panose="020B0604020202020204" pitchFamily="34" charset="0"/>
                          <a:cs typeface="Arial" panose="020B0604020202020204" pitchFamily="34" charset="0"/>
                        </a:rPr>
                        <a:t>4.0%</a:t>
                      </a:r>
                      <a:endParaRPr lang="en-CA"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520999797"/>
                  </a:ext>
                </a:extLst>
              </a:tr>
              <a:tr h="182880">
                <a:tc>
                  <a:txBody>
                    <a:bodyPr/>
                    <a:lstStyle/>
                    <a:p>
                      <a:pPr algn="l" fontAlgn="t"/>
                      <a:r>
                        <a:rPr lang="en-CA" sz="1100" b="1" u="none" strike="noStrike">
                          <a:effectLst/>
                          <a:latin typeface="Arial" panose="020B0604020202020204" pitchFamily="34" charset="0"/>
                          <a:cs typeface="Arial" panose="020B0604020202020204" pitchFamily="34" charset="0"/>
                        </a:rPr>
                        <a:t>Preference</a:t>
                      </a:r>
                      <a:endParaRPr lang="en-CA"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t"/>
                      <a:r>
                        <a:rPr lang="en-CA" sz="1100" b="1" u="none" strike="noStrike" dirty="0">
                          <a:effectLst/>
                          <a:latin typeface="Arial" panose="020B0604020202020204" pitchFamily="34" charset="0"/>
                          <a:cs typeface="Arial" panose="020B0604020202020204" pitchFamily="34" charset="0"/>
                        </a:rPr>
                        <a:t>24</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t"/>
                      <a:r>
                        <a:rPr lang="en-CA" sz="1100" b="1" u="none" strike="noStrike">
                          <a:effectLst/>
                          <a:latin typeface="Arial" panose="020B0604020202020204" pitchFamily="34" charset="0"/>
                          <a:cs typeface="Arial" panose="020B0604020202020204" pitchFamily="34" charset="0"/>
                        </a:rPr>
                        <a:t>13.8%</a:t>
                      </a:r>
                      <a:endParaRPr lang="en-CA"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439446860"/>
                  </a:ext>
                </a:extLst>
              </a:tr>
              <a:tr h="182880">
                <a:tc>
                  <a:txBody>
                    <a:bodyPr/>
                    <a:lstStyle/>
                    <a:p>
                      <a:pPr algn="l" fontAlgn="b"/>
                      <a:r>
                        <a:rPr lang="en-CA" sz="1100" b="1" u="none" strike="noStrike">
                          <a:effectLst/>
                          <a:latin typeface="Arial" panose="020B0604020202020204" pitchFamily="34" charset="0"/>
                          <a:cs typeface="Arial" panose="020B0604020202020204" pitchFamily="34" charset="0"/>
                        </a:rPr>
                        <a:t>Friendly Parent Rule</a:t>
                      </a:r>
                      <a:endParaRPr lang="en-CA"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t"/>
                      <a:r>
                        <a:rPr lang="en-CA" sz="1100" b="1" u="none" strike="noStrike" dirty="0">
                          <a:effectLst/>
                          <a:latin typeface="Arial" panose="020B0604020202020204" pitchFamily="34" charset="0"/>
                          <a:cs typeface="Arial" panose="020B0604020202020204" pitchFamily="34" charset="0"/>
                        </a:rPr>
                        <a:t>4</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t"/>
                      <a:r>
                        <a:rPr lang="en-CA" sz="1100" b="1" u="none" strike="noStrike">
                          <a:effectLst/>
                          <a:latin typeface="Arial" panose="020B0604020202020204" pitchFamily="34" charset="0"/>
                          <a:cs typeface="Arial" panose="020B0604020202020204" pitchFamily="34" charset="0"/>
                        </a:rPr>
                        <a:t>2.3%</a:t>
                      </a:r>
                      <a:endParaRPr lang="en-CA"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539166956"/>
                  </a:ext>
                </a:extLst>
              </a:tr>
              <a:tr h="182880">
                <a:tc>
                  <a:txBody>
                    <a:bodyPr/>
                    <a:lstStyle/>
                    <a:p>
                      <a:pPr algn="l" fontAlgn="t"/>
                      <a:r>
                        <a:rPr lang="en-CA" sz="1100" b="1" u="none" strike="noStrike">
                          <a:effectLst/>
                          <a:latin typeface="Arial" panose="020B0604020202020204" pitchFamily="34" charset="0"/>
                          <a:cs typeface="Arial" panose="020B0604020202020204" pitchFamily="34" charset="0"/>
                        </a:rPr>
                        <a:t>Presump.- Temp. Custody</a:t>
                      </a:r>
                      <a:endParaRPr lang="en-CA"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t"/>
                      <a:r>
                        <a:rPr lang="en-CA" sz="1100" b="1" u="none" strike="noStrike" dirty="0">
                          <a:effectLst/>
                          <a:latin typeface="Arial" panose="020B0604020202020204" pitchFamily="34" charset="0"/>
                          <a:cs typeface="Arial" panose="020B0604020202020204" pitchFamily="34" charset="0"/>
                        </a:rPr>
                        <a:t>9</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t"/>
                      <a:r>
                        <a:rPr lang="en-CA" sz="1100" b="1" u="none" strike="noStrike">
                          <a:effectLst/>
                          <a:latin typeface="Arial" panose="020B0604020202020204" pitchFamily="34" charset="0"/>
                          <a:cs typeface="Arial" panose="020B0604020202020204" pitchFamily="34" charset="0"/>
                        </a:rPr>
                        <a:t>5.2%</a:t>
                      </a:r>
                      <a:endParaRPr lang="en-CA"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3754866509"/>
                  </a:ext>
                </a:extLst>
              </a:tr>
              <a:tr h="182880">
                <a:tc>
                  <a:txBody>
                    <a:bodyPr/>
                    <a:lstStyle/>
                    <a:p>
                      <a:pPr algn="l" fontAlgn="t"/>
                      <a:r>
                        <a:rPr lang="en-CA" sz="1100" b="1" u="none" strike="noStrike">
                          <a:effectLst/>
                          <a:latin typeface="Arial" panose="020B0604020202020204" pitchFamily="34" charset="0"/>
                          <a:cs typeface="Arial" panose="020B0604020202020204" pitchFamily="34" charset="0"/>
                        </a:rPr>
                        <a:t>Option</a:t>
                      </a:r>
                      <a:endParaRPr lang="en-CA"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t"/>
                      <a:r>
                        <a:rPr lang="en-CA" sz="1100" b="1" u="none" strike="noStrike" dirty="0">
                          <a:effectLst/>
                          <a:latin typeface="Arial" panose="020B0604020202020204" pitchFamily="34" charset="0"/>
                          <a:cs typeface="Arial" panose="020B0604020202020204" pitchFamily="34" charset="0"/>
                        </a:rPr>
                        <a:t>10</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t"/>
                      <a:r>
                        <a:rPr lang="en-CA" sz="1100" b="1" u="none" strike="noStrike" dirty="0">
                          <a:effectLst/>
                          <a:latin typeface="Arial" panose="020B0604020202020204" pitchFamily="34" charset="0"/>
                          <a:cs typeface="Arial" panose="020B0604020202020204" pitchFamily="34" charset="0"/>
                        </a:rPr>
                        <a:t>5.7%</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3675493095"/>
                  </a:ext>
                </a:extLst>
              </a:tr>
              <a:tr h="182880">
                <a:tc>
                  <a:txBody>
                    <a:bodyPr/>
                    <a:lstStyle/>
                    <a:p>
                      <a:pPr algn="l" fontAlgn="t"/>
                      <a:r>
                        <a:rPr lang="en-CA" sz="1100" b="1" u="none" strike="noStrike">
                          <a:effectLst/>
                          <a:latin typeface="Arial" panose="020B0604020202020204" pitchFamily="34" charset="0"/>
                          <a:cs typeface="Arial" panose="020B0604020202020204" pitchFamily="34" charset="0"/>
                        </a:rPr>
                        <a:t>TOTAL</a:t>
                      </a:r>
                      <a:endParaRPr lang="en-CA"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t"/>
                      <a:r>
                        <a:rPr lang="en-CA" sz="1100" b="1" u="none" strike="noStrike">
                          <a:effectLst/>
                          <a:latin typeface="Arial" panose="020B0604020202020204" pitchFamily="34" charset="0"/>
                          <a:cs typeface="Arial" panose="020B0604020202020204" pitchFamily="34" charset="0"/>
                        </a:rPr>
                        <a:t>174</a:t>
                      </a:r>
                      <a:endParaRPr lang="en-CA"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t"/>
                      <a:r>
                        <a:rPr lang="en-CA" sz="1100" b="1" u="none" strike="noStrike" dirty="0">
                          <a:effectLst/>
                          <a:latin typeface="Arial" panose="020B0604020202020204" pitchFamily="34" charset="0"/>
                          <a:cs typeface="Arial" panose="020B0604020202020204" pitchFamily="34" charset="0"/>
                        </a:rPr>
                        <a:t>100.0%</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2516567185"/>
                  </a:ext>
                </a:extLst>
              </a:tr>
            </a:tbl>
          </a:graphicData>
        </a:graphic>
      </p:graphicFrame>
      <p:sp>
        <p:nvSpPr>
          <p:cNvPr id="15" name="TextBox 14">
            <a:extLst>
              <a:ext uri="{FF2B5EF4-FFF2-40B4-BE49-F238E27FC236}">
                <a16:creationId xmlns:a16="http://schemas.microsoft.com/office/drawing/2014/main" id="{D16D928A-2CAC-40F1-B2E8-A61DC382DDEB}"/>
              </a:ext>
            </a:extLst>
          </p:cNvPr>
          <p:cNvSpPr txBox="1"/>
          <p:nvPr/>
        </p:nvSpPr>
        <p:spPr>
          <a:xfrm>
            <a:off x="10256240" y="6065240"/>
            <a:ext cx="641057" cy="230832"/>
          </a:xfrm>
          <a:prstGeom prst="rect">
            <a:avLst/>
          </a:prstGeom>
          <a:noFill/>
        </p:spPr>
        <p:txBody>
          <a:bodyPr wrap="square" rtlCol="0">
            <a:spAutoFit/>
          </a:bodyPr>
          <a:lstStyle/>
          <a:p>
            <a:r>
              <a:rPr lang="en-US" sz="900" dirty="0"/>
              <a:t>Rev.  1.1</a:t>
            </a:r>
            <a:endParaRPr lang="en-CA" sz="900" dirty="0"/>
          </a:p>
        </p:txBody>
      </p:sp>
    </p:spTree>
    <p:extLst>
      <p:ext uri="{BB962C8B-B14F-4D97-AF65-F5344CB8AC3E}">
        <p14:creationId xmlns:p14="http://schemas.microsoft.com/office/powerpoint/2010/main" val="640604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A6C8-310A-4424-AD94-180A5570CAD1}"/>
              </a:ext>
            </a:extLst>
          </p:cNvPr>
          <p:cNvSpPr>
            <a:spLocks noGrp="1"/>
          </p:cNvSpPr>
          <p:nvPr>
            <p:ph type="title"/>
          </p:nvPr>
        </p:nvSpPr>
        <p:spPr>
          <a:xfrm>
            <a:off x="838200" y="365126"/>
            <a:ext cx="10515600" cy="473773"/>
          </a:xfrm>
        </p:spPr>
        <p:txBody>
          <a:bodyPr>
            <a:normAutofit/>
          </a:bodyPr>
          <a:lstStyle/>
          <a:p>
            <a:pPr algn="ctr"/>
            <a:r>
              <a:rPr lang="en-US" sz="2000" b="1" dirty="0">
                <a:latin typeface="Arial" panose="020B0604020202020204" pitchFamily="34" charset="0"/>
                <a:cs typeface="Arial" panose="020B0604020202020204" pitchFamily="34" charset="0"/>
              </a:rPr>
              <a:t>Current/Recent Shared Parenting Legislative Initiatives – International</a:t>
            </a:r>
            <a:endParaRPr lang="en-CA" sz="2000" b="1" dirty="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08071241-B9C3-408B-8264-3E62BC4739B6}"/>
              </a:ext>
            </a:extLst>
          </p:cNvPr>
          <p:cNvGraphicFramePr>
            <a:graphicFrameLocks noGrp="1"/>
          </p:cNvGraphicFramePr>
          <p:nvPr>
            <p:ph idx="1"/>
            <p:extLst>
              <p:ext uri="{D42A27DB-BD31-4B8C-83A1-F6EECF244321}">
                <p14:modId xmlns:p14="http://schemas.microsoft.com/office/powerpoint/2010/main" val="2402016788"/>
              </p:ext>
            </p:extLst>
          </p:nvPr>
        </p:nvGraphicFramePr>
        <p:xfrm>
          <a:off x="877349" y="1012150"/>
          <a:ext cx="10515600" cy="4954895"/>
        </p:xfrm>
        <a:graphic>
          <a:graphicData uri="http://schemas.openxmlformats.org/drawingml/2006/table">
            <a:tbl>
              <a:tblPr firstRow="1" bandRow="1">
                <a:tableStyleId>{5C22544A-7EE6-4342-B048-85BDC9FD1C3A}</a:tableStyleId>
              </a:tblPr>
              <a:tblGrid>
                <a:gridCol w="1202871">
                  <a:extLst>
                    <a:ext uri="{9D8B030D-6E8A-4147-A177-3AD203B41FA5}">
                      <a16:colId xmlns:a16="http://schemas.microsoft.com/office/drawing/2014/main" val="2754407434"/>
                    </a:ext>
                  </a:extLst>
                </a:gridCol>
                <a:gridCol w="9312729">
                  <a:extLst>
                    <a:ext uri="{9D8B030D-6E8A-4147-A177-3AD203B41FA5}">
                      <a16:colId xmlns:a16="http://schemas.microsoft.com/office/drawing/2014/main" val="3892567806"/>
                    </a:ext>
                  </a:extLst>
                </a:gridCol>
              </a:tblGrid>
              <a:tr h="622859">
                <a:tc>
                  <a:txBody>
                    <a:bodyPr/>
                    <a:lstStyle/>
                    <a:p>
                      <a:pPr algn="ctr"/>
                      <a:r>
                        <a:rPr lang="en-US" sz="1600" dirty="0"/>
                        <a:t>Country</a:t>
                      </a:r>
                      <a:endParaRPr lang="en-CA" sz="1600" dirty="0"/>
                    </a:p>
                  </a:txBody>
                  <a:tcPr/>
                </a:tc>
                <a:tc>
                  <a:txBody>
                    <a:bodyPr/>
                    <a:lstStyle/>
                    <a:p>
                      <a:pPr algn="ctr"/>
                      <a:r>
                        <a:rPr lang="en-US" sz="1600" dirty="0"/>
                        <a:t>Initiative</a:t>
                      </a:r>
                      <a:endParaRPr lang="en-CA" sz="1600" dirty="0"/>
                    </a:p>
                  </a:txBody>
                  <a:tcPr/>
                </a:tc>
                <a:extLst>
                  <a:ext uri="{0D108BD9-81ED-4DB2-BD59-A6C34878D82A}">
                    <a16:rowId xmlns:a16="http://schemas.microsoft.com/office/drawing/2014/main" val="102259251"/>
                  </a:ext>
                </a:extLst>
              </a:tr>
              <a:tr h="1712839">
                <a:tc>
                  <a:txBody>
                    <a:bodyPr/>
                    <a:lstStyle/>
                    <a:p>
                      <a:r>
                        <a:rPr lang="en-US" sz="1200" b="1" dirty="0">
                          <a:latin typeface="Arial" panose="020B0604020202020204" pitchFamily="34" charset="0"/>
                          <a:cs typeface="Arial" panose="020B0604020202020204" pitchFamily="34" charset="0"/>
                        </a:rPr>
                        <a:t>USA</a:t>
                      </a:r>
                      <a:endParaRPr lang="en-CA" sz="12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2020 YTD 22 shared parenting bills in 11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2019 43 shared parenting bills in 11 states</a:t>
                      </a:r>
                      <a:endParaRPr lang="en-CA" sz="1600" b="0" dirty="0">
                        <a:latin typeface="Arial" panose="020B0604020202020204" pitchFamily="34" charset="0"/>
                        <a:cs typeface="Arial" panose="020B0604020202020204" pitchFamily="34" charset="0"/>
                      </a:endParaRPr>
                    </a:p>
                    <a:p>
                      <a:r>
                        <a:rPr lang="en-US" sz="1600" b="0" dirty="0">
                          <a:latin typeface="Arial" panose="020B0604020202020204" pitchFamily="34" charset="0"/>
                          <a:cs typeface="Arial" panose="020B0604020202020204" pitchFamily="34" charset="0"/>
                        </a:rPr>
                        <a:t>2018 KY becomes first state to adopt rebuttable presumption of equal shared parenting.</a:t>
                      </a:r>
                    </a:p>
                    <a:p>
                      <a:r>
                        <a:rPr lang="en-US" sz="1600" b="0" dirty="0">
                          <a:latin typeface="Arial" panose="020B0604020202020204" pitchFamily="34" charset="0"/>
                          <a:cs typeface="Arial" panose="020B0604020202020204" pitchFamily="34" charset="0"/>
                        </a:rPr>
                        <a:t>2018 SD adopts preference for shared parenting</a:t>
                      </a:r>
                    </a:p>
                    <a:p>
                      <a:r>
                        <a:rPr lang="en-US" sz="1600" b="0" dirty="0">
                          <a:latin typeface="Arial" panose="020B0604020202020204" pitchFamily="34" charset="0"/>
                          <a:cs typeface="Arial" panose="020B0604020202020204" pitchFamily="34" charset="0"/>
                        </a:rPr>
                        <a:t>2016 FL Governor vetoes shared parenting legislation</a:t>
                      </a:r>
                    </a:p>
                    <a:p>
                      <a:r>
                        <a:rPr lang="en-US" sz="1600" b="0" dirty="0">
                          <a:latin typeface="Arial" panose="020B0604020202020204" pitchFamily="34" charset="0"/>
                          <a:cs typeface="Arial" panose="020B0604020202020204" pitchFamily="34" charset="0"/>
                        </a:rPr>
                        <a:t>2016 MO adopts maximum time provisions</a:t>
                      </a:r>
                    </a:p>
                  </a:txBody>
                  <a:tcPr/>
                </a:tc>
                <a:extLst>
                  <a:ext uri="{0D108BD9-81ED-4DB2-BD59-A6C34878D82A}">
                    <a16:rowId xmlns:a16="http://schemas.microsoft.com/office/drawing/2014/main" val="932388495"/>
                  </a:ext>
                </a:extLst>
              </a:tr>
              <a:tr h="871398">
                <a:tc>
                  <a:txBody>
                    <a:bodyPr/>
                    <a:lstStyle/>
                    <a:p>
                      <a:r>
                        <a:rPr lang="en-US" sz="1200" b="1" dirty="0">
                          <a:latin typeface="Arial" panose="020B0604020202020204" pitchFamily="34" charset="0"/>
                          <a:cs typeface="Arial" panose="020B0604020202020204" pitchFamily="34" charset="0"/>
                        </a:rPr>
                        <a:t>Canada</a:t>
                      </a:r>
                      <a:endParaRPr lang="en-CA" sz="1200" b="1" dirty="0">
                        <a:latin typeface="Arial" panose="020B0604020202020204" pitchFamily="34" charset="0"/>
                        <a:cs typeface="Arial" panose="020B0604020202020204" pitchFamily="34" charset="0"/>
                      </a:endParaRPr>
                    </a:p>
                  </a:txBody>
                  <a:tcPr/>
                </a:tc>
                <a:tc>
                  <a:txBody>
                    <a:bodyPr/>
                    <a:lstStyle/>
                    <a:p>
                      <a:r>
                        <a:rPr lang="en-US" sz="1600" b="0" dirty="0">
                          <a:latin typeface="Arial" panose="020B0604020202020204" pitchFamily="34" charset="0"/>
                          <a:cs typeface="Arial" panose="020B0604020202020204" pitchFamily="34" charset="0"/>
                        </a:rPr>
                        <a:t>Bill C-78 (2018) with subtle shift from Friendly Parent Rule to  encumbered “maximize time” provisions to reportedly “encourage” shared parenting. In effect on 1 July 2020.</a:t>
                      </a:r>
                      <a:endParaRPr lang="en-CA"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4768563"/>
                  </a:ext>
                </a:extLst>
              </a:tr>
              <a:tr h="1111785">
                <a:tc>
                  <a:txBody>
                    <a:bodyPr/>
                    <a:lstStyle/>
                    <a:p>
                      <a:r>
                        <a:rPr lang="en-US" sz="1200" b="1" dirty="0">
                          <a:latin typeface="Arial" panose="020B0604020202020204" pitchFamily="34" charset="0"/>
                          <a:cs typeface="Arial" panose="020B0604020202020204" pitchFamily="34" charset="0"/>
                        </a:rPr>
                        <a:t>Denmark</a:t>
                      </a:r>
                      <a:endParaRPr lang="en-CA" sz="1200" b="1" dirty="0">
                        <a:latin typeface="Arial" panose="020B0604020202020204" pitchFamily="34" charset="0"/>
                        <a:cs typeface="Arial" panose="020B0604020202020204" pitchFamily="34" charset="0"/>
                      </a:endParaRPr>
                    </a:p>
                  </a:txBody>
                  <a:tcPr/>
                </a:tc>
                <a:tc>
                  <a:txBody>
                    <a:bodyPr/>
                    <a:lstStyle/>
                    <a:p>
                      <a:r>
                        <a:rPr lang="en-US" sz="1600" b="0" dirty="0">
                          <a:latin typeface="Arial" panose="020B0604020202020204" pitchFamily="34" charset="0"/>
                          <a:cs typeface="Arial" panose="020B0604020202020204" pitchFamily="34" charset="0"/>
                        </a:rPr>
                        <a:t>As of 2019-04-01, 3-month reflection period replaces same-day divorce/separation process. Joint parental authority and care continues in interim and as default thereafter. Also, primary residence replaced by dual residences of equal status to encourage parental equality and shared parenting.</a:t>
                      </a:r>
                      <a:endParaRPr lang="en-CA"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77215829"/>
                  </a:ext>
                </a:extLst>
              </a:tr>
              <a:tr h="636014">
                <a:tc>
                  <a:txBody>
                    <a:bodyPr/>
                    <a:lstStyle/>
                    <a:p>
                      <a:r>
                        <a:rPr lang="en-US" sz="1200" b="1" dirty="0">
                          <a:latin typeface="Arial" panose="020B0604020202020204" pitchFamily="34" charset="0"/>
                          <a:cs typeface="Arial" panose="020B0604020202020204" pitchFamily="34" charset="0"/>
                        </a:rPr>
                        <a:t>Italy</a:t>
                      </a:r>
                    </a:p>
                  </a:txBody>
                  <a:tcPr/>
                </a:tc>
                <a:tc>
                  <a:txBody>
                    <a:bodyPr/>
                    <a:lstStyle/>
                    <a:p>
                      <a:r>
                        <a:rPr lang="en-US" sz="1600" b="0" dirty="0">
                          <a:latin typeface="Arial" panose="020B0604020202020204" pitchFamily="34" charset="0"/>
                          <a:cs typeface="Arial" panose="020B0604020202020204" pitchFamily="34" charset="0"/>
                        </a:rPr>
                        <a:t>“Perfect Co-parenting” proposal (2018) aims for presumptive equal parenting. Private child support being proposed.</a:t>
                      </a:r>
                      <a:endParaRPr lang="en-CA"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68333504"/>
                  </a:ext>
                </a:extLst>
              </a:tr>
            </a:tbl>
          </a:graphicData>
        </a:graphic>
      </p:graphicFrame>
      <p:sp>
        <p:nvSpPr>
          <p:cNvPr id="4" name="Date Placeholder 3">
            <a:extLst>
              <a:ext uri="{FF2B5EF4-FFF2-40B4-BE49-F238E27FC236}">
                <a16:creationId xmlns:a16="http://schemas.microsoft.com/office/drawing/2014/main" id="{CA9F0A58-0D75-41CC-9F07-958684B43196}"/>
              </a:ext>
            </a:extLst>
          </p:cNvPr>
          <p:cNvSpPr>
            <a:spLocks noGrp="1"/>
          </p:cNvSpPr>
          <p:nvPr>
            <p:ph type="dt" sz="half" idx="10"/>
          </p:nvPr>
        </p:nvSpPr>
        <p:spPr/>
        <p:txBody>
          <a:bodyPr/>
          <a:lstStyle/>
          <a:p>
            <a:r>
              <a:rPr lang="en-US"/>
              <a:t>May 7, 2020</a:t>
            </a:r>
            <a:endParaRPr lang="en-CA"/>
          </a:p>
        </p:txBody>
      </p:sp>
      <p:sp>
        <p:nvSpPr>
          <p:cNvPr id="5" name="Slide Number Placeholder 4">
            <a:extLst>
              <a:ext uri="{FF2B5EF4-FFF2-40B4-BE49-F238E27FC236}">
                <a16:creationId xmlns:a16="http://schemas.microsoft.com/office/drawing/2014/main" id="{7B111848-B6AF-41BE-AE7A-2EF68EF344A9}"/>
              </a:ext>
            </a:extLst>
          </p:cNvPr>
          <p:cNvSpPr>
            <a:spLocks noGrp="1"/>
          </p:cNvSpPr>
          <p:nvPr>
            <p:ph type="sldNum" sz="quarter" idx="12"/>
          </p:nvPr>
        </p:nvSpPr>
        <p:spPr/>
        <p:txBody>
          <a:bodyPr/>
          <a:lstStyle/>
          <a:p>
            <a:fld id="{12D0BCEA-8065-4A0E-8EA6-60F3C3D6559E}" type="slidenum">
              <a:rPr lang="en-CA" smtClean="0"/>
              <a:t>23</a:t>
            </a:fld>
            <a:endParaRPr lang="en-CA"/>
          </a:p>
        </p:txBody>
      </p:sp>
      <p:sp>
        <p:nvSpPr>
          <p:cNvPr id="3" name="TextBox 2">
            <a:extLst>
              <a:ext uri="{FF2B5EF4-FFF2-40B4-BE49-F238E27FC236}">
                <a16:creationId xmlns:a16="http://schemas.microsoft.com/office/drawing/2014/main" id="{C505853E-345C-4298-9FE1-1F18FC84C211}"/>
              </a:ext>
            </a:extLst>
          </p:cNvPr>
          <p:cNvSpPr txBox="1"/>
          <p:nvPr/>
        </p:nvSpPr>
        <p:spPr>
          <a:xfrm>
            <a:off x="10712741" y="6056851"/>
            <a:ext cx="641059" cy="230832"/>
          </a:xfrm>
          <a:prstGeom prst="rect">
            <a:avLst/>
          </a:prstGeom>
          <a:noFill/>
        </p:spPr>
        <p:txBody>
          <a:bodyPr wrap="square" rtlCol="0">
            <a:spAutoFit/>
          </a:bodyPr>
          <a:lstStyle/>
          <a:p>
            <a:r>
              <a:rPr lang="en-US" sz="900" dirty="0"/>
              <a:t>Rev 1.1</a:t>
            </a:r>
            <a:endParaRPr lang="en-CA" sz="900" dirty="0"/>
          </a:p>
        </p:txBody>
      </p:sp>
    </p:spTree>
    <p:extLst>
      <p:ext uri="{BB962C8B-B14F-4D97-AF65-F5344CB8AC3E}">
        <p14:creationId xmlns:p14="http://schemas.microsoft.com/office/powerpoint/2010/main" val="2385020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A6C8-310A-4424-AD94-180A5570CAD1}"/>
              </a:ext>
            </a:extLst>
          </p:cNvPr>
          <p:cNvSpPr>
            <a:spLocks noGrp="1"/>
          </p:cNvSpPr>
          <p:nvPr>
            <p:ph type="title"/>
          </p:nvPr>
        </p:nvSpPr>
        <p:spPr>
          <a:xfrm>
            <a:off x="838200" y="365126"/>
            <a:ext cx="10515600" cy="473773"/>
          </a:xfrm>
        </p:spPr>
        <p:txBody>
          <a:bodyPr>
            <a:normAutofit/>
          </a:bodyPr>
          <a:lstStyle/>
          <a:p>
            <a:pPr algn="ctr"/>
            <a:r>
              <a:rPr lang="en-US" sz="2000" b="1" dirty="0">
                <a:latin typeface="Arial" panose="020B0604020202020204" pitchFamily="34" charset="0"/>
                <a:cs typeface="Arial" panose="020B0604020202020204" pitchFamily="34" charset="0"/>
              </a:rPr>
              <a:t>Current/Recent Shared Parenting Legislative Initiatives – International</a:t>
            </a:r>
            <a:endParaRPr lang="en-CA" sz="2000" b="1" dirty="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08071241-B9C3-408B-8264-3E62BC4739B6}"/>
              </a:ext>
            </a:extLst>
          </p:cNvPr>
          <p:cNvGraphicFramePr>
            <a:graphicFrameLocks noGrp="1"/>
          </p:cNvGraphicFramePr>
          <p:nvPr>
            <p:ph idx="1"/>
            <p:extLst>
              <p:ext uri="{D42A27DB-BD31-4B8C-83A1-F6EECF244321}">
                <p14:modId xmlns:p14="http://schemas.microsoft.com/office/powerpoint/2010/main" val="2853137968"/>
              </p:ext>
            </p:extLst>
          </p:nvPr>
        </p:nvGraphicFramePr>
        <p:xfrm>
          <a:off x="877349" y="1012150"/>
          <a:ext cx="10515600" cy="5225786"/>
        </p:xfrm>
        <a:graphic>
          <a:graphicData uri="http://schemas.openxmlformats.org/drawingml/2006/table">
            <a:tbl>
              <a:tblPr firstRow="1" bandRow="1">
                <a:tableStyleId>{5C22544A-7EE6-4342-B048-85BDC9FD1C3A}</a:tableStyleId>
              </a:tblPr>
              <a:tblGrid>
                <a:gridCol w="1202871">
                  <a:extLst>
                    <a:ext uri="{9D8B030D-6E8A-4147-A177-3AD203B41FA5}">
                      <a16:colId xmlns:a16="http://schemas.microsoft.com/office/drawing/2014/main" val="2754407434"/>
                    </a:ext>
                  </a:extLst>
                </a:gridCol>
                <a:gridCol w="9312729">
                  <a:extLst>
                    <a:ext uri="{9D8B030D-6E8A-4147-A177-3AD203B41FA5}">
                      <a16:colId xmlns:a16="http://schemas.microsoft.com/office/drawing/2014/main" val="3892567806"/>
                    </a:ext>
                  </a:extLst>
                </a:gridCol>
              </a:tblGrid>
              <a:tr h="406342">
                <a:tc>
                  <a:txBody>
                    <a:bodyPr/>
                    <a:lstStyle/>
                    <a:p>
                      <a:pPr algn="ctr"/>
                      <a:r>
                        <a:rPr lang="en-US" sz="1600" dirty="0"/>
                        <a:t>Country</a:t>
                      </a:r>
                      <a:endParaRPr lang="en-CA" sz="1600" dirty="0"/>
                    </a:p>
                  </a:txBody>
                  <a:tcPr/>
                </a:tc>
                <a:tc>
                  <a:txBody>
                    <a:bodyPr/>
                    <a:lstStyle/>
                    <a:p>
                      <a:pPr algn="ctr"/>
                      <a:r>
                        <a:rPr lang="en-US" sz="1600" dirty="0"/>
                        <a:t>Initiative</a:t>
                      </a:r>
                      <a:endParaRPr lang="en-CA" sz="1600" dirty="0"/>
                    </a:p>
                  </a:txBody>
                  <a:tcPr/>
                </a:tc>
                <a:extLst>
                  <a:ext uri="{0D108BD9-81ED-4DB2-BD59-A6C34878D82A}">
                    <a16:rowId xmlns:a16="http://schemas.microsoft.com/office/drawing/2014/main" val="102259251"/>
                  </a:ext>
                </a:extLst>
              </a:tr>
              <a:tr h="1070404">
                <a:tc>
                  <a:txBody>
                    <a:bodyPr/>
                    <a:lstStyle/>
                    <a:p>
                      <a:r>
                        <a:rPr lang="en-US" sz="1200" b="1" dirty="0">
                          <a:latin typeface="Arial" panose="020B0604020202020204" pitchFamily="34" charset="0"/>
                          <a:cs typeface="Arial" panose="020B0604020202020204" pitchFamily="34" charset="0"/>
                        </a:rPr>
                        <a:t>Israel</a:t>
                      </a:r>
                      <a:endParaRPr lang="en-CA" sz="12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Tender years presumption is statutory – up to age 6 to mothers; By 2006 judicial attitudes changed dramatically.  By 2019, 60/40 and 50/50 (less frequent) time sharing is common notwithstanding no legislative change. Initiative to reduce automatic maternal custody  from age 6 to age 2 not approved. </a:t>
                      </a:r>
                      <a:endParaRPr lang="en-C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9730768"/>
                  </a:ext>
                </a:extLst>
              </a:tr>
              <a:tr h="3415098">
                <a:tc>
                  <a:txBody>
                    <a:bodyPr/>
                    <a:lstStyle/>
                    <a:p>
                      <a:r>
                        <a:rPr lang="en-US" sz="1200" b="1" dirty="0">
                          <a:latin typeface="Arial" panose="020B0604020202020204" pitchFamily="34" charset="0"/>
                          <a:cs typeface="Arial" panose="020B0604020202020204" pitchFamily="34" charset="0"/>
                        </a:rPr>
                        <a:t>Australia</a:t>
                      </a:r>
                      <a:endParaRPr lang="en-CA" sz="12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Law Reform Commission  Report (March 2019) recommends against shared parenting.</a:t>
                      </a:r>
                    </a:p>
                    <a:p>
                      <a:pPr marL="628650" lvl="1" indent="-171450">
                        <a:buFont typeface="Arial" panose="020B0604020202020204" pitchFamily="34" charset="0"/>
                        <a:buChar char="•"/>
                      </a:pPr>
                      <a:r>
                        <a:rPr lang="en-US" sz="1600" b="0" dirty="0">
                          <a:latin typeface="Arial" panose="020B0604020202020204" pitchFamily="34" charset="0"/>
                          <a:cs typeface="Arial" panose="020B0604020202020204" pitchFamily="34" charset="0"/>
                        </a:rPr>
                        <a:t>Recommendation 7 : “…amended to replace the presumption of ‘equal shared parental responsibility’ with a presumption of ‘joint decision making”</a:t>
                      </a:r>
                    </a:p>
                    <a:p>
                      <a:pPr marL="628650" lvl="1" indent="-171450">
                        <a:buFont typeface="Arial" panose="020B0604020202020204" pitchFamily="34" charset="0"/>
                        <a:buChar char="•"/>
                      </a:pPr>
                      <a:r>
                        <a:rPr lang="en-US" sz="1600" b="0" dirty="0">
                          <a:latin typeface="Arial" panose="020B0604020202020204" pitchFamily="34" charset="0"/>
                          <a:cs typeface="Arial" panose="020B0604020202020204" pitchFamily="34" charset="0"/>
                        </a:rPr>
                        <a:t>Recommendation 8:  “consider, in certain circumstances, the possibility of the child spending equal time, or substantial and significant time with each parent, should be repealed.”</a:t>
                      </a:r>
                    </a:p>
                    <a:p>
                      <a:r>
                        <a:rPr lang="en-US" sz="1600" dirty="0">
                          <a:latin typeface="Arial" panose="020B0604020202020204" pitchFamily="34" charset="0"/>
                          <a:cs typeface="Arial" panose="020B0604020202020204" pitchFamily="34" charset="0"/>
                        </a:rPr>
                        <a:t> </a:t>
                      </a:r>
                    </a:p>
                    <a:p>
                      <a:r>
                        <a:rPr lang="en-CA" sz="1600" dirty="0">
                          <a:latin typeface="Arial" panose="020B0604020202020204" pitchFamily="34" charset="0"/>
                          <a:cs typeface="Arial" panose="020B0604020202020204" pitchFamily="34" charset="0"/>
                        </a:rPr>
                        <a:t>Rationale: </a:t>
                      </a:r>
                    </a:p>
                    <a:p>
                      <a:pPr marL="800100" lvl="1" indent="-342900">
                        <a:buFont typeface="+mj-lt"/>
                        <a:buAutoNum type="alphaLcParenR"/>
                      </a:pPr>
                      <a:r>
                        <a:rPr lang="en-CA" sz="1600" dirty="0">
                          <a:latin typeface="Arial" panose="020B0604020202020204" pitchFamily="34" charset="0"/>
                          <a:cs typeface="Arial" panose="020B0604020202020204" pitchFamily="34" charset="0"/>
                        </a:rPr>
                        <a:t>Presumption of equal shared parental responsibility interpreted by many as presumption of equal shared care</a:t>
                      </a:r>
                    </a:p>
                    <a:p>
                      <a:pPr marL="800100" lvl="1" indent="-342900">
                        <a:buFont typeface="+mj-lt"/>
                        <a:buAutoNum type="alphaLcParenR"/>
                      </a:pPr>
                      <a:r>
                        <a:rPr lang="en-CA" sz="1600" dirty="0">
                          <a:latin typeface="Arial" panose="020B0604020202020204" pitchFamily="34" charset="0"/>
                          <a:cs typeface="Arial" panose="020B0604020202020204" pitchFamily="34" charset="0"/>
                        </a:rPr>
                        <a:t>Law apparently “ practically impenetrable for the average person and presents serious challenges to any lawyer”</a:t>
                      </a:r>
                    </a:p>
                    <a:p>
                      <a:pPr marL="800100" lvl="1" indent="-342900">
                        <a:buFont typeface="+mj-lt"/>
                        <a:buAutoNum type="alphaLcParenR"/>
                      </a:pPr>
                      <a:r>
                        <a:rPr lang="en-CA" sz="1600" dirty="0">
                          <a:latin typeface="Arial" panose="020B0604020202020204" pitchFamily="34" charset="0"/>
                          <a:cs typeface="Arial" panose="020B0604020202020204" pitchFamily="34" charset="0"/>
                        </a:rPr>
                        <a:t>Judicial omission of “multifarious factors” in decision renders it susceptible to appeal.</a:t>
                      </a:r>
                    </a:p>
                    <a:p>
                      <a:endParaRPr lang="en-CA" sz="1600" dirty="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Alternatives: None considered including clarifying legislative text. Social science research selectively ignored.</a:t>
                      </a:r>
                    </a:p>
                  </a:txBody>
                  <a:tcPr/>
                </a:tc>
                <a:extLst>
                  <a:ext uri="{0D108BD9-81ED-4DB2-BD59-A6C34878D82A}">
                    <a16:rowId xmlns:a16="http://schemas.microsoft.com/office/drawing/2014/main" val="849083756"/>
                  </a:ext>
                </a:extLst>
              </a:tr>
            </a:tbl>
          </a:graphicData>
        </a:graphic>
      </p:graphicFrame>
      <p:sp>
        <p:nvSpPr>
          <p:cNvPr id="4" name="Date Placeholder 3">
            <a:extLst>
              <a:ext uri="{FF2B5EF4-FFF2-40B4-BE49-F238E27FC236}">
                <a16:creationId xmlns:a16="http://schemas.microsoft.com/office/drawing/2014/main" id="{CA9F0A58-0D75-41CC-9F07-958684B43196}"/>
              </a:ext>
            </a:extLst>
          </p:cNvPr>
          <p:cNvSpPr>
            <a:spLocks noGrp="1"/>
          </p:cNvSpPr>
          <p:nvPr>
            <p:ph type="dt" sz="half" idx="10"/>
          </p:nvPr>
        </p:nvSpPr>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7B111848-B6AF-41BE-AE7A-2EF68EF344A9}"/>
              </a:ext>
            </a:extLst>
          </p:cNvPr>
          <p:cNvSpPr>
            <a:spLocks noGrp="1"/>
          </p:cNvSpPr>
          <p:nvPr>
            <p:ph type="sldNum" sz="quarter" idx="12"/>
          </p:nvPr>
        </p:nvSpPr>
        <p:spPr/>
        <p:txBody>
          <a:bodyPr/>
          <a:lstStyle/>
          <a:p>
            <a:fld id="{12D0BCEA-8065-4A0E-8EA6-60F3C3D6559E}" type="slidenum">
              <a:rPr lang="en-CA" smtClean="0"/>
              <a:t>24</a:t>
            </a:fld>
            <a:endParaRPr lang="en-CA"/>
          </a:p>
        </p:txBody>
      </p:sp>
    </p:spTree>
    <p:extLst>
      <p:ext uri="{BB962C8B-B14F-4D97-AF65-F5344CB8AC3E}">
        <p14:creationId xmlns:p14="http://schemas.microsoft.com/office/powerpoint/2010/main" val="2548385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01E8-6D10-410F-B244-263056F4457F}"/>
              </a:ext>
            </a:extLst>
          </p:cNvPr>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Shared Parenting- Perspective on International Trends</a:t>
            </a:r>
            <a:endParaRPr lang="en-CA"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2D52334-3CC1-4F2E-8903-A52AC629B60F}"/>
              </a:ext>
            </a:extLst>
          </p:cNvPr>
          <p:cNvSpPr>
            <a:spLocks noGrp="1"/>
          </p:cNvSpPr>
          <p:nvPr>
            <p:ph idx="1"/>
          </p:nvPr>
        </p:nvSpPr>
        <p:spPr>
          <a:xfrm>
            <a:off x="838200" y="1825625"/>
            <a:ext cx="10515600" cy="4013113"/>
          </a:xfrm>
        </p:spPr>
        <p:txBody>
          <a:bodyPr/>
          <a:lstStyle/>
          <a:p>
            <a:r>
              <a:rPr lang="en-US" dirty="0"/>
              <a:t>Strong international public support in polls reflected in increasing private shared parenting or hi-visitation time arrangements</a:t>
            </a:r>
          </a:p>
          <a:p>
            <a:r>
              <a:rPr lang="en-US" dirty="0"/>
              <a:t>Joint Legal Custody remains norm but distinctive and continuing trend towards increased parenting time and  legislated shared parenting</a:t>
            </a:r>
          </a:p>
          <a:p>
            <a:r>
              <a:rPr lang="en-US" dirty="0"/>
              <a:t>Steady and mildly accelerating pace of legislative initiatives with similar pro/con forces in each country:</a:t>
            </a:r>
          </a:p>
          <a:p>
            <a:pPr lvl="1"/>
            <a:r>
              <a:rPr lang="en-US" sz="2800" dirty="0"/>
              <a:t>PRO - Public, Family Rights Groups</a:t>
            </a:r>
          </a:p>
          <a:p>
            <a:pPr lvl="1"/>
            <a:r>
              <a:rPr lang="en-US" sz="2800" dirty="0"/>
              <a:t>CON - DV groups, Select Women’s Groups, Bar Associations</a:t>
            </a:r>
          </a:p>
          <a:p>
            <a:pPr marL="0" indent="0">
              <a:buNone/>
            </a:pPr>
            <a:endParaRPr lang="en-US" sz="3200" dirty="0"/>
          </a:p>
          <a:p>
            <a:endParaRPr lang="en-US" dirty="0"/>
          </a:p>
          <a:p>
            <a:endParaRPr lang="en-CA" dirty="0"/>
          </a:p>
        </p:txBody>
      </p:sp>
      <p:sp>
        <p:nvSpPr>
          <p:cNvPr id="4" name="Date Placeholder 3">
            <a:extLst>
              <a:ext uri="{FF2B5EF4-FFF2-40B4-BE49-F238E27FC236}">
                <a16:creationId xmlns:a16="http://schemas.microsoft.com/office/drawing/2014/main" id="{B2369C8C-3546-4F6E-81A8-36AAC8FD5884}"/>
              </a:ext>
            </a:extLst>
          </p:cNvPr>
          <p:cNvSpPr>
            <a:spLocks noGrp="1"/>
          </p:cNvSpPr>
          <p:nvPr>
            <p:ph type="dt" sz="half" idx="10"/>
          </p:nvPr>
        </p:nvSpPr>
        <p:spPr/>
        <p:txBody>
          <a:bodyPr/>
          <a:lstStyle/>
          <a:p>
            <a:r>
              <a:rPr lang="en-US"/>
              <a:t>May 7, 2020</a:t>
            </a:r>
            <a:endParaRPr lang="en-CA"/>
          </a:p>
        </p:txBody>
      </p:sp>
      <p:sp>
        <p:nvSpPr>
          <p:cNvPr id="5" name="Slide Number Placeholder 4">
            <a:extLst>
              <a:ext uri="{FF2B5EF4-FFF2-40B4-BE49-F238E27FC236}">
                <a16:creationId xmlns:a16="http://schemas.microsoft.com/office/drawing/2014/main" id="{FC83745A-D9A8-474F-AD19-AAFC00917C1C}"/>
              </a:ext>
            </a:extLst>
          </p:cNvPr>
          <p:cNvSpPr>
            <a:spLocks noGrp="1"/>
          </p:cNvSpPr>
          <p:nvPr>
            <p:ph type="sldNum" sz="quarter" idx="12"/>
          </p:nvPr>
        </p:nvSpPr>
        <p:spPr/>
        <p:txBody>
          <a:bodyPr/>
          <a:lstStyle/>
          <a:p>
            <a:fld id="{12D0BCEA-8065-4A0E-8EA6-60F3C3D6559E}" type="slidenum">
              <a:rPr lang="en-CA" smtClean="0"/>
              <a:t>25</a:t>
            </a:fld>
            <a:endParaRPr lang="en-CA"/>
          </a:p>
        </p:txBody>
      </p:sp>
    </p:spTree>
    <p:extLst>
      <p:ext uri="{BB962C8B-B14F-4D97-AF65-F5344CB8AC3E}">
        <p14:creationId xmlns:p14="http://schemas.microsoft.com/office/powerpoint/2010/main" val="642938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AAA5-E0A4-4079-8B74-97B7CF4DD943}"/>
              </a:ext>
            </a:extLst>
          </p:cNvPr>
          <p:cNvSpPr>
            <a:spLocks noGrp="1"/>
          </p:cNvSpPr>
          <p:nvPr>
            <p:ph type="title"/>
          </p:nvPr>
        </p:nvSpPr>
        <p:spPr/>
        <p:txBody>
          <a:bodyPr/>
          <a:lstStyle/>
          <a:p>
            <a:pPr algn="ctr"/>
            <a:r>
              <a:rPr lang="en-US" b="1" dirty="0"/>
              <a:t>	Equal Shared Parenting</a:t>
            </a:r>
          </a:p>
        </p:txBody>
      </p:sp>
      <p:sp>
        <p:nvSpPr>
          <p:cNvPr id="3" name="Content Placeholder 2">
            <a:extLst>
              <a:ext uri="{FF2B5EF4-FFF2-40B4-BE49-F238E27FC236}">
                <a16:creationId xmlns:a16="http://schemas.microsoft.com/office/drawing/2014/main" id="{3492A5EA-EE77-4129-A9A0-471D267D6C0F}"/>
              </a:ext>
            </a:extLst>
          </p:cNvPr>
          <p:cNvSpPr>
            <a:spLocks noGrp="1"/>
          </p:cNvSpPr>
          <p:nvPr>
            <p:ph idx="1"/>
          </p:nvPr>
        </p:nvSpPr>
        <p:spPr/>
        <p:txBody>
          <a:bodyPr/>
          <a:lstStyle/>
          <a:p>
            <a:r>
              <a:rPr lang="en-US" dirty="0"/>
              <a:t>So, if ESP’s advantages are so clear from the social science, and if the public around the world embraces it as the parenting regime of choice, and that public will is demonstrated in poll after poll, and there are multiple initiatives to embrace some form of ESP, then…..</a:t>
            </a:r>
          </a:p>
          <a:p>
            <a:pPr marL="0" indent="0">
              <a:buNone/>
            </a:pPr>
            <a:endParaRPr lang="en-US" dirty="0"/>
          </a:p>
          <a:p>
            <a:pPr marL="0" indent="0" algn="ctr">
              <a:buNone/>
            </a:pPr>
            <a:r>
              <a:rPr lang="en-US" sz="3600" b="1" dirty="0"/>
              <a:t>WHY IS THE LEGAL ESTABLISHMENT SO OPPOSED?</a:t>
            </a:r>
          </a:p>
        </p:txBody>
      </p:sp>
      <p:sp>
        <p:nvSpPr>
          <p:cNvPr id="4" name="Date Placeholder 3">
            <a:extLst>
              <a:ext uri="{FF2B5EF4-FFF2-40B4-BE49-F238E27FC236}">
                <a16:creationId xmlns:a16="http://schemas.microsoft.com/office/drawing/2014/main" id="{F77A7608-B4BB-4256-BE8F-20087104FA78}"/>
              </a:ext>
            </a:extLst>
          </p:cNvPr>
          <p:cNvSpPr>
            <a:spLocks noGrp="1"/>
          </p:cNvSpPr>
          <p:nvPr>
            <p:ph type="dt" sz="half" idx="10"/>
          </p:nvPr>
        </p:nvSpPr>
        <p:spPr/>
        <p:txBody>
          <a:bodyPr/>
          <a:lstStyle/>
          <a:p>
            <a:r>
              <a:rPr lang="en-US"/>
              <a:t>May 7, 2020</a:t>
            </a:r>
            <a:endParaRPr lang="en-CA"/>
          </a:p>
        </p:txBody>
      </p:sp>
      <p:sp>
        <p:nvSpPr>
          <p:cNvPr id="5" name="Slide Number Placeholder 4">
            <a:extLst>
              <a:ext uri="{FF2B5EF4-FFF2-40B4-BE49-F238E27FC236}">
                <a16:creationId xmlns:a16="http://schemas.microsoft.com/office/drawing/2014/main" id="{766CECE9-A5A6-4516-91FF-222AA00E2912}"/>
              </a:ext>
            </a:extLst>
          </p:cNvPr>
          <p:cNvSpPr>
            <a:spLocks noGrp="1"/>
          </p:cNvSpPr>
          <p:nvPr>
            <p:ph type="sldNum" sz="quarter" idx="12"/>
          </p:nvPr>
        </p:nvSpPr>
        <p:spPr/>
        <p:txBody>
          <a:bodyPr/>
          <a:lstStyle/>
          <a:p>
            <a:fld id="{12D0BCEA-8065-4A0E-8EA6-60F3C3D6559E}" type="slidenum">
              <a:rPr lang="en-CA" smtClean="0"/>
              <a:t>26</a:t>
            </a:fld>
            <a:endParaRPr lang="en-CA"/>
          </a:p>
        </p:txBody>
      </p:sp>
    </p:spTree>
    <p:extLst>
      <p:ext uri="{BB962C8B-B14F-4D97-AF65-F5344CB8AC3E}">
        <p14:creationId xmlns:p14="http://schemas.microsoft.com/office/powerpoint/2010/main" val="1951361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6D0F-B139-4FA7-8E1F-7FC90D6880E6}"/>
              </a:ext>
            </a:extLst>
          </p:cNvPr>
          <p:cNvSpPr>
            <a:spLocks noGrp="1"/>
          </p:cNvSpPr>
          <p:nvPr>
            <p:ph type="title"/>
          </p:nvPr>
        </p:nvSpPr>
        <p:spPr>
          <a:xfrm>
            <a:off x="838200" y="320675"/>
            <a:ext cx="10515600" cy="1325563"/>
          </a:xfrm>
        </p:spPr>
        <p:txBody>
          <a:bodyPr>
            <a:normAutofit/>
          </a:bodyPr>
          <a:lstStyle/>
          <a:p>
            <a:pPr algn="ctr"/>
            <a:r>
              <a:rPr lang="en-US" sz="2400" b="1" dirty="0">
                <a:latin typeface="Arial" panose="020B0604020202020204" pitchFamily="34" charset="0"/>
                <a:cs typeface="Arial" panose="020B0604020202020204" pitchFamily="34" charset="0"/>
              </a:rPr>
              <a:t>6. Arguments Against ESP vs Arguments for ESP</a:t>
            </a:r>
            <a:br>
              <a:rPr lang="en-US" sz="2400" dirty="0">
                <a:latin typeface="Arial" panose="020B0604020202020204" pitchFamily="34" charset="0"/>
                <a:cs typeface="Arial" panose="020B0604020202020204" pitchFamily="34" charset="0"/>
              </a:rPr>
            </a:br>
            <a:endParaRPr lang="en-CA"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AF938DC-3802-4F75-A13C-35D6DA3BEAC4}"/>
              </a:ext>
            </a:extLst>
          </p:cNvPr>
          <p:cNvSpPr>
            <a:spLocks noGrp="1"/>
          </p:cNvSpPr>
          <p:nvPr>
            <p:ph idx="1"/>
          </p:nvPr>
        </p:nvSpPr>
        <p:spPr>
          <a:xfrm>
            <a:off x="1825166" y="1382595"/>
            <a:ext cx="8661072" cy="4657383"/>
          </a:xfrm>
        </p:spPr>
        <p:txBody>
          <a:bodyPr>
            <a:normAutofit/>
          </a:bodyPr>
          <a:lstStyle/>
          <a:p>
            <a:pPr marL="0" indent="0">
              <a:buNone/>
            </a:pPr>
            <a:r>
              <a:rPr lang="en-US" sz="1800" dirty="0">
                <a:latin typeface="Arial" panose="020B0604020202020204" pitchFamily="34" charset="0"/>
                <a:cs typeface="Arial" panose="020B0604020202020204" pitchFamily="34" charset="0"/>
              </a:rPr>
              <a:t>Shared Parenting debate may  be visualized in terms of three overlapping waves:</a:t>
            </a:r>
          </a:p>
          <a:p>
            <a:pPr marL="0" indent="0">
              <a:buNone/>
            </a:pPr>
            <a:endParaRPr lang="en-US" sz="1800" dirty="0">
              <a:latin typeface="Arial" panose="020B0604020202020204" pitchFamily="34" charset="0"/>
              <a:cs typeface="Arial" panose="020B0604020202020204" pitchFamily="34" charset="0"/>
            </a:endParaRPr>
          </a:p>
          <a:p>
            <a:pPr lvl="1">
              <a:spcBef>
                <a:spcPts val="600"/>
              </a:spcBef>
            </a:pPr>
            <a:r>
              <a:rPr lang="en-US" sz="1800" b="1" dirty="0">
                <a:latin typeface="Arial" panose="020B0604020202020204" pitchFamily="34" charset="0"/>
                <a:cs typeface="Arial" panose="020B0604020202020204" pitchFamily="34" charset="0"/>
              </a:rPr>
              <a:t>WAVE 1</a:t>
            </a:r>
            <a:r>
              <a:rPr lang="en-US" sz="1800" dirty="0">
                <a:latin typeface="Arial" panose="020B0604020202020204" pitchFamily="34" charset="0"/>
                <a:cs typeface="Arial" panose="020B0604020202020204" pitchFamily="34" charset="0"/>
              </a:rPr>
              <a:t>: Primary Parent Presumption – deny/denigrate shared parenting</a:t>
            </a:r>
          </a:p>
          <a:p>
            <a:pPr lvl="1">
              <a:spcBef>
                <a:spcPts val="600"/>
              </a:spcBef>
            </a:pPr>
            <a:r>
              <a:rPr lang="en-US" sz="1800" b="1" dirty="0">
                <a:latin typeface="Arial" panose="020B0604020202020204" pitchFamily="34" charset="0"/>
                <a:cs typeface="Arial" panose="020B0604020202020204" pitchFamily="34" charset="0"/>
              </a:rPr>
              <a:t>WAVE 2</a:t>
            </a:r>
            <a:r>
              <a:rPr lang="en-US" sz="1800" dirty="0">
                <a:latin typeface="Arial" panose="020B0604020202020204" pitchFamily="34" charset="0"/>
                <a:cs typeface="Arial" panose="020B0604020202020204" pitchFamily="34" charset="0"/>
              </a:rPr>
              <a:t>:  “Yes, but it’s not safe” Phase -  DV and Conflict</a:t>
            </a:r>
          </a:p>
          <a:p>
            <a:pPr lvl="1">
              <a:spcBef>
                <a:spcPts val="600"/>
              </a:spcBef>
            </a:pPr>
            <a:r>
              <a:rPr lang="en-US" sz="1800" b="1" dirty="0">
                <a:latin typeface="Arial" panose="020B0604020202020204" pitchFamily="34" charset="0"/>
                <a:cs typeface="Arial" panose="020B0604020202020204" pitchFamily="34" charset="0"/>
              </a:rPr>
              <a:t>WAVE 3</a:t>
            </a:r>
            <a:r>
              <a:rPr lang="en-US" sz="1800" dirty="0">
                <a:latin typeface="Arial" panose="020B0604020202020204" pitchFamily="34" charset="0"/>
                <a:cs typeface="Arial" panose="020B0604020202020204" pitchFamily="34" charset="0"/>
              </a:rPr>
              <a:t>:  “ Well, OK, maybe…but no presumptions”</a:t>
            </a:r>
          </a:p>
          <a:p>
            <a:endParaRPr lang="en-US"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CA71E30E-05B2-4D1A-BB81-92A51BB15218}"/>
              </a:ext>
            </a:extLst>
          </p:cNvPr>
          <p:cNvSpPr>
            <a:spLocks noGrp="1"/>
          </p:cNvSpPr>
          <p:nvPr>
            <p:ph type="dt" sz="half" idx="10"/>
          </p:nvPr>
        </p:nvSpPr>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6198E2F6-025C-45F0-8B08-B165B18090DA}"/>
              </a:ext>
            </a:extLst>
          </p:cNvPr>
          <p:cNvSpPr>
            <a:spLocks noGrp="1"/>
          </p:cNvSpPr>
          <p:nvPr>
            <p:ph type="sldNum" sz="quarter" idx="12"/>
          </p:nvPr>
        </p:nvSpPr>
        <p:spPr/>
        <p:txBody>
          <a:bodyPr/>
          <a:lstStyle/>
          <a:p>
            <a:fld id="{12D0BCEA-8065-4A0E-8EA6-60F3C3D6559E}" type="slidenum">
              <a:rPr lang="en-CA" smtClean="0"/>
              <a:t>27</a:t>
            </a:fld>
            <a:endParaRPr lang="en-CA"/>
          </a:p>
        </p:txBody>
      </p:sp>
      <p:sp>
        <p:nvSpPr>
          <p:cNvPr id="6" name="TextBox 5">
            <a:extLst>
              <a:ext uri="{FF2B5EF4-FFF2-40B4-BE49-F238E27FC236}">
                <a16:creationId xmlns:a16="http://schemas.microsoft.com/office/drawing/2014/main" id="{08FCFBC8-471C-4EA9-B5BC-18271E75365B}"/>
              </a:ext>
            </a:extLst>
          </p:cNvPr>
          <p:cNvSpPr txBox="1"/>
          <p:nvPr/>
        </p:nvSpPr>
        <p:spPr>
          <a:xfrm>
            <a:off x="3955783" y="3711287"/>
            <a:ext cx="3722300" cy="2031325"/>
          </a:xfrm>
          <a:prstGeom prst="rect">
            <a:avLst/>
          </a:prstGeom>
          <a:solidFill>
            <a:schemeClr val="accent1">
              <a:lumMod val="40000"/>
              <a:lumOff val="60000"/>
            </a:schemeClr>
          </a:solidFill>
          <a:ln w="1905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Gandhi View on Social Change</a:t>
            </a:r>
          </a:p>
          <a:p>
            <a:endParaRPr lang="en-US" dirty="0">
              <a:latin typeface="Arial" panose="020B0604020202020204" pitchFamily="34" charset="0"/>
              <a:cs typeface="Arial" panose="020B0604020202020204" pitchFamily="34" charset="0"/>
            </a:endParaRPr>
          </a:p>
          <a:p>
            <a:r>
              <a:rPr lang="en-US" dirty="0"/>
              <a:t>First they ignore you, </a:t>
            </a:r>
          </a:p>
          <a:p>
            <a:r>
              <a:rPr lang="en-US" dirty="0"/>
              <a:t>   then they laugh at you, </a:t>
            </a:r>
          </a:p>
          <a:p>
            <a:r>
              <a:rPr lang="en-US" dirty="0"/>
              <a:t>       then they fight you, </a:t>
            </a:r>
          </a:p>
          <a:p>
            <a:r>
              <a:rPr lang="en-US" dirty="0"/>
              <a:t>           then you win. </a:t>
            </a:r>
          </a:p>
          <a:p>
            <a:r>
              <a:rPr lang="en-US" b="1" dirty="0">
                <a:latin typeface="Informal Roman" panose="030604020304060B0204" pitchFamily="66" charset="0"/>
              </a:rPr>
              <a:t>Mahatma Gandhi</a:t>
            </a:r>
          </a:p>
        </p:txBody>
      </p:sp>
    </p:spTree>
    <p:extLst>
      <p:ext uri="{BB962C8B-B14F-4D97-AF65-F5344CB8AC3E}">
        <p14:creationId xmlns:p14="http://schemas.microsoft.com/office/powerpoint/2010/main" val="3592971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868D3-9CC6-446B-9817-45E03698AC63}"/>
              </a:ext>
            </a:extLst>
          </p:cNvPr>
          <p:cNvSpPr>
            <a:spLocks noGrp="1"/>
          </p:cNvSpPr>
          <p:nvPr>
            <p:ph type="title"/>
          </p:nvPr>
        </p:nvSpPr>
        <p:spPr>
          <a:xfrm>
            <a:off x="1006679" y="396020"/>
            <a:ext cx="10347121" cy="1325563"/>
          </a:xfrm>
        </p:spPr>
        <p:txBody>
          <a:bodyPr>
            <a:normAutofit/>
          </a:bodyPr>
          <a:lstStyle/>
          <a:p>
            <a:r>
              <a:rPr lang="en-US" sz="2200" b="1" dirty="0">
                <a:latin typeface="Arial" panose="020B0604020202020204" pitchFamily="34" charset="0"/>
                <a:cs typeface="Arial" panose="020B0604020202020204" pitchFamily="34" charset="0"/>
              </a:rPr>
              <a:t>WAVE 1: Primary Parent Presumption – deny/denigrate shared parenting</a:t>
            </a:r>
            <a:endParaRPr lang="en-CA" sz="2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9F2DFF3-A3AF-4B81-BE83-B9D93255E9A3}"/>
              </a:ext>
            </a:extLst>
          </p:cNvPr>
          <p:cNvSpPr>
            <a:spLocks noGrp="1"/>
          </p:cNvSpPr>
          <p:nvPr>
            <p:ph idx="1"/>
          </p:nvPr>
        </p:nvSpPr>
        <p:spPr>
          <a:xfrm>
            <a:off x="3313981" y="1894815"/>
            <a:ext cx="4915619" cy="2789507"/>
          </a:xfrm>
        </p:spPr>
        <p:txBody>
          <a:bodyPr/>
          <a:lstStyle/>
          <a:p>
            <a:pPr marL="0" indent="0">
              <a:buNone/>
            </a:pPr>
            <a:endParaRPr lang="en-US" dirty="0"/>
          </a:p>
          <a:p>
            <a:pPr marL="0" indent="0">
              <a:buNone/>
            </a:pPr>
            <a:r>
              <a:rPr lang="en-CA" sz="2000" b="1" dirty="0">
                <a:latin typeface="Arial" panose="020B0604020202020204" pitchFamily="34" charset="0"/>
                <a:cs typeface="Arial" panose="020B0604020202020204" pitchFamily="34" charset="0"/>
              </a:rPr>
              <a:t>1.1 Attachment Theory</a:t>
            </a:r>
          </a:p>
          <a:p>
            <a:pPr marL="0" indent="0">
              <a:buNone/>
            </a:pPr>
            <a:r>
              <a:rPr lang="en-CA" sz="2000" b="1" dirty="0">
                <a:latin typeface="Arial" panose="020B0604020202020204" pitchFamily="34" charset="0"/>
                <a:cs typeface="Arial" panose="020B0604020202020204" pitchFamily="34" charset="0"/>
              </a:rPr>
              <a:t>1.2 Infant/Toddler Applicability</a:t>
            </a:r>
          </a:p>
          <a:p>
            <a:pPr marL="0" indent="0">
              <a:buNone/>
            </a:pPr>
            <a:r>
              <a:rPr lang="en-CA" sz="2000" b="1" dirty="0">
                <a:latin typeface="Arial" panose="020B0604020202020204" pitchFamily="34" charset="0"/>
                <a:cs typeface="Arial" panose="020B0604020202020204" pitchFamily="34" charset="0"/>
              </a:rPr>
              <a:t>1.3 Yo-Yo Argument</a:t>
            </a:r>
          </a:p>
          <a:p>
            <a:pPr marL="0" indent="0">
              <a:buNone/>
            </a:pPr>
            <a:r>
              <a:rPr lang="en-CA" sz="2000" b="1" dirty="0">
                <a:latin typeface="Arial" panose="020B0604020202020204" pitchFamily="34" charset="0"/>
                <a:cs typeface="Arial" panose="020B0604020202020204" pitchFamily="34" charset="0"/>
              </a:rPr>
              <a:t>1.4 It’s only a Father’s Rights Issue</a:t>
            </a:r>
          </a:p>
          <a:p>
            <a:pPr marL="0" indent="0">
              <a:buNone/>
            </a:pPr>
            <a:r>
              <a:rPr lang="en-CA" sz="2000" b="1" dirty="0">
                <a:latin typeface="Arial" panose="020B0604020202020204" pitchFamily="34" charset="0"/>
                <a:cs typeface="Arial" panose="020B0604020202020204" pitchFamily="34" charset="0"/>
              </a:rPr>
              <a:t>1.5 It’s only a ruse to reduce child support</a:t>
            </a:r>
          </a:p>
        </p:txBody>
      </p:sp>
      <p:sp>
        <p:nvSpPr>
          <p:cNvPr id="4" name="Date Placeholder 3">
            <a:extLst>
              <a:ext uri="{FF2B5EF4-FFF2-40B4-BE49-F238E27FC236}">
                <a16:creationId xmlns:a16="http://schemas.microsoft.com/office/drawing/2014/main" id="{E3B7DFC0-89F1-4FE2-950B-8777FC5AA709}"/>
              </a:ext>
            </a:extLst>
          </p:cNvPr>
          <p:cNvSpPr>
            <a:spLocks noGrp="1"/>
          </p:cNvSpPr>
          <p:nvPr>
            <p:ph type="dt" sz="half" idx="10"/>
          </p:nvPr>
        </p:nvSpPr>
        <p:spPr/>
        <p:txBody>
          <a:bodyPr/>
          <a:lstStyle/>
          <a:p>
            <a:r>
              <a:rPr lang="en-US"/>
              <a:t>May 7, 2020</a:t>
            </a:r>
            <a:endParaRPr lang="en-CA"/>
          </a:p>
        </p:txBody>
      </p:sp>
      <p:sp>
        <p:nvSpPr>
          <p:cNvPr id="5" name="Slide Number Placeholder 4">
            <a:extLst>
              <a:ext uri="{FF2B5EF4-FFF2-40B4-BE49-F238E27FC236}">
                <a16:creationId xmlns:a16="http://schemas.microsoft.com/office/drawing/2014/main" id="{9226A70E-E14E-45D7-B13B-9AD129640DAF}"/>
              </a:ext>
            </a:extLst>
          </p:cNvPr>
          <p:cNvSpPr>
            <a:spLocks noGrp="1"/>
          </p:cNvSpPr>
          <p:nvPr>
            <p:ph type="sldNum" sz="quarter" idx="12"/>
          </p:nvPr>
        </p:nvSpPr>
        <p:spPr/>
        <p:txBody>
          <a:bodyPr/>
          <a:lstStyle/>
          <a:p>
            <a:fld id="{12D0BCEA-8065-4A0E-8EA6-60F3C3D6559E}" type="slidenum">
              <a:rPr lang="en-CA" smtClean="0"/>
              <a:t>28</a:t>
            </a:fld>
            <a:endParaRPr lang="en-CA"/>
          </a:p>
        </p:txBody>
      </p:sp>
    </p:spTree>
    <p:extLst>
      <p:ext uri="{BB962C8B-B14F-4D97-AF65-F5344CB8AC3E}">
        <p14:creationId xmlns:p14="http://schemas.microsoft.com/office/powerpoint/2010/main" val="2407059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A279-C9C8-4BCC-ADFB-A1425F357633}"/>
              </a:ext>
            </a:extLst>
          </p:cNvPr>
          <p:cNvSpPr>
            <a:spLocks noGrp="1"/>
          </p:cNvSpPr>
          <p:nvPr>
            <p:ph type="title"/>
          </p:nvPr>
        </p:nvSpPr>
        <p:spPr/>
        <p:txBody>
          <a:bodyPr/>
          <a:lstStyle/>
          <a:p>
            <a:pPr algn="ctr"/>
            <a:r>
              <a:rPr lang="en-US" sz="2400" b="1" dirty="0">
                <a:latin typeface="Arial" panose="020B0604020202020204" pitchFamily="34" charset="0"/>
                <a:cs typeface="Arial" panose="020B0604020202020204" pitchFamily="34" charset="0"/>
              </a:rPr>
              <a:t>Wave 1:  1.1 </a:t>
            </a:r>
            <a:r>
              <a:rPr lang="en-CA" sz="2400" b="1" dirty="0">
                <a:latin typeface="Arial" panose="020B0604020202020204" pitchFamily="34" charset="0"/>
                <a:cs typeface="Arial" panose="020B0604020202020204" pitchFamily="34" charset="0"/>
              </a:rPr>
              <a:t>Attachment Theory</a:t>
            </a:r>
            <a:br>
              <a:rPr lang="en-CA"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73281D00-22D6-4684-A886-3F3F94AFFFCB}"/>
              </a:ext>
            </a:extLst>
          </p:cNvPr>
          <p:cNvSpPr>
            <a:spLocks noGrp="1"/>
          </p:cNvSpPr>
          <p:nvPr>
            <p:ph sz="half" idx="1"/>
          </p:nvPr>
        </p:nvSpPr>
        <p:spPr>
          <a:ln w="12700">
            <a:solidFill>
              <a:schemeClr val="tx1"/>
            </a:solidFill>
          </a:ln>
        </p:spPr>
        <p:txBody>
          <a:bodyPr/>
          <a:lstStyle/>
          <a:p>
            <a:pPr marL="0" indent="0">
              <a:buNone/>
            </a:pPr>
            <a:r>
              <a:rPr lang="en-US" sz="2000" b="1" dirty="0">
                <a:latin typeface="Arial" panose="020B0604020202020204" pitchFamily="34" charset="0"/>
                <a:cs typeface="Arial" panose="020B0604020202020204" pitchFamily="34" charset="0"/>
              </a:rPr>
              <a:t>CON</a:t>
            </a:r>
          </a:p>
          <a:p>
            <a:r>
              <a:rPr lang="en-CA" sz="1400" b="1" dirty="0">
                <a:latin typeface="Arial" panose="020B0604020202020204" pitchFamily="34" charset="0"/>
                <a:cs typeface="Arial" panose="020B0604020202020204" pitchFamily="34" charset="0"/>
              </a:rPr>
              <a:t>Bowlby’s Single Attachment theory of primary “psychological parent” used to minimize need for second parent.</a:t>
            </a:r>
          </a:p>
          <a:p>
            <a:r>
              <a:rPr lang="en-CA" sz="1400" b="1" dirty="0">
                <a:latin typeface="Arial" panose="020B0604020202020204" pitchFamily="34" charset="0"/>
                <a:cs typeface="Arial" panose="020B0604020202020204" pitchFamily="34" charset="0"/>
              </a:rPr>
              <a:t>Single attachment Theory argues that secondary attachment threatens psychological stability and induces stress and  reduces primary attachment.</a:t>
            </a:r>
          </a:p>
          <a:p>
            <a:r>
              <a:rPr lang="en-CA" sz="1400" b="1" dirty="0">
                <a:latin typeface="Arial" panose="020B0604020202020204" pitchFamily="34" charset="0"/>
                <a:cs typeface="Arial" panose="020B0604020202020204" pitchFamily="34" charset="0"/>
              </a:rPr>
              <a:t>Anti-SP advocates continue to frame their arguments in terms of traditional single attachment theory.</a:t>
            </a:r>
          </a:p>
        </p:txBody>
      </p:sp>
      <p:sp>
        <p:nvSpPr>
          <p:cNvPr id="4" name="Content Placeholder 3">
            <a:extLst>
              <a:ext uri="{FF2B5EF4-FFF2-40B4-BE49-F238E27FC236}">
                <a16:creationId xmlns:a16="http://schemas.microsoft.com/office/drawing/2014/main" id="{5270CA0E-A7F6-4F13-8049-04EC51CC8785}"/>
              </a:ext>
            </a:extLst>
          </p:cNvPr>
          <p:cNvSpPr>
            <a:spLocks noGrp="1"/>
          </p:cNvSpPr>
          <p:nvPr>
            <p:ph sz="half" idx="2"/>
          </p:nvPr>
        </p:nvSpPr>
        <p:spPr>
          <a:ln w="12700">
            <a:solidFill>
              <a:schemeClr val="tx1"/>
            </a:solidFill>
          </a:ln>
        </p:spPr>
        <p:txBody>
          <a:bodyPr/>
          <a:lstStyle/>
          <a:p>
            <a:pPr marL="0" indent="0">
              <a:buNone/>
            </a:pPr>
            <a:r>
              <a:rPr lang="en-US" sz="2000" b="1" dirty="0">
                <a:latin typeface="Arial" panose="020B0604020202020204" pitchFamily="34" charset="0"/>
                <a:cs typeface="Arial" panose="020B0604020202020204" pitchFamily="34" charset="0"/>
              </a:rPr>
              <a:t>PRO</a:t>
            </a:r>
          </a:p>
          <a:p>
            <a:r>
              <a:rPr lang="en-US" sz="1400" b="1" dirty="0">
                <a:latin typeface="Arial" panose="020B0604020202020204" pitchFamily="34" charset="0"/>
                <a:cs typeface="Arial" panose="020B0604020202020204" pitchFamily="34" charset="0"/>
              </a:rPr>
              <a:t>Multiple Attachment Theory as generally accepted successor recognized not only that children form multiple strong attachments at early age, but that multiple-attachments reinforce rather than detract stability and parental attachment.</a:t>
            </a:r>
          </a:p>
          <a:p>
            <a:r>
              <a:rPr lang="en-US" sz="1400" b="1" dirty="0">
                <a:latin typeface="Arial" panose="020B0604020202020204" pitchFamily="34" charset="0"/>
                <a:cs typeface="Arial" panose="020B0604020202020204" pitchFamily="34" charset="0"/>
              </a:rPr>
              <a:t>Pro-SP advocates rely on Multiple Attachment Theory to argue shared parenting. </a:t>
            </a:r>
          </a:p>
          <a:p>
            <a:r>
              <a:rPr lang="en-US" sz="1400" b="1" dirty="0">
                <a:latin typeface="Arial" panose="020B0604020202020204" pitchFamily="34" charset="0"/>
                <a:cs typeface="Arial" panose="020B0604020202020204" pitchFamily="34" charset="0"/>
              </a:rPr>
              <a:t>Bowlby himself agreed his theory was too limited and accepted multiple attachment theory as superior.</a:t>
            </a:r>
            <a:endParaRPr lang="en-CA" sz="1400" b="1"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64B4233C-C7FD-430E-9F0B-F030B4ED3571}"/>
              </a:ext>
            </a:extLst>
          </p:cNvPr>
          <p:cNvSpPr>
            <a:spLocks noGrp="1"/>
          </p:cNvSpPr>
          <p:nvPr>
            <p:ph type="dt" sz="half" idx="10"/>
          </p:nvPr>
        </p:nvSpPr>
        <p:spPr/>
        <p:txBody>
          <a:bodyPr/>
          <a:lstStyle/>
          <a:p>
            <a:r>
              <a:rPr lang="en-US"/>
              <a:t>May 7, 2020</a:t>
            </a:r>
            <a:endParaRPr lang="en-CA"/>
          </a:p>
        </p:txBody>
      </p:sp>
      <p:sp>
        <p:nvSpPr>
          <p:cNvPr id="6" name="Slide Number Placeholder 5">
            <a:extLst>
              <a:ext uri="{FF2B5EF4-FFF2-40B4-BE49-F238E27FC236}">
                <a16:creationId xmlns:a16="http://schemas.microsoft.com/office/drawing/2014/main" id="{D9DE7A3A-C063-420D-8933-E72962D7FA02}"/>
              </a:ext>
            </a:extLst>
          </p:cNvPr>
          <p:cNvSpPr>
            <a:spLocks noGrp="1"/>
          </p:cNvSpPr>
          <p:nvPr>
            <p:ph type="sldNum" sz="quarter" idx="12"/>
          </p:nvPr>
        </p:nvSpPr>
        <p:spPr/>
        <p:txBody>
          <a:bodyPr/>
          <a:lstStyle/>
          <a:p>
            <a:fld id="{12D0BCEA-8065-4A0E-8EA6-60F3C3D6559E}" type="slidenum">
              <a:rPr lang="en-CA" smtClean="0"/>
              <a:t>29</a:t>
            </a:fld>
            <a:endParaRPr lang="en-CA"/>
          </a:p>
        </p:txBody>
      </p:sp>
    </p:spTree>
    <p:extLst>
      <p:ext uri="{BB962C8B-B14F-4D97-AF65-F5344CB8AC3E}">
        <p14:creationId xmlns:p14="http://schemas.microsoft.com/office/powerpoint/2010/main" val="3252292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CF65-9EA0-4C96-9CAC-788EB37636C3}"/>
              </a:ext>
            </a:extLst>
          </p:cNvPr>
          <p:cNvSpPr>
            <a:spLocks noGrp="1"/>
          </p:cNvSpPr>
          <p:nvPr>
            <p:ph type="ctrTitle"/>
          </p:nvPr>
        </p:nvSpPr>
        <p:spPr>
          <a:xfrm>
            <a:off x="838200" y="963877"/>
            <a:ext cx="3494362" cy="4930246"/>
          </a:xfrm>
        </p:spPr>
        <p:txBody>
          <a:bodyPr vert="horz" lIns="91440" tIns="45720" rIns="91440" bIns="45720" rtlCol="0" anchor="t">
            <a:normAutofit/>
          </a:bodyPr>
          <a:lstStyle/>
          <a:p>
            <a:br>
              <a:rPr lang="en-US" sz="2800">
                <a:solidFill>
                  <a:srgbClr val="454545"/>
                </a:solidFill>
                <a:latin typeface="heebo"/>
              </a:rPr>
            </a:br>
            <a:r>
              <a:rPr lang="en-US" sz="5400" b="1" i="1"/>
              <a:t>In </a:t>
            </a:r>
            <a:r>
              <a:rPr lang="en-US" sz="5400" b="1" i="1" dirty="0"/>
              <a:t>support of the North York Harvest Food Bank</a:t>
            </a:r>
            <a:endParaRPr lang="en-US" sz="5400" kern="1200" dirty="0">
              <a:solidFill>
                <a:schemeClr val="accent1"/>
              </a:solidFill>
              <a:latin typeface="+mj-lt"/>
              <a:ea typeface="+mj-ea"/>
              <a:cs typeface="+mj-cs"/>
            </a:endParaRPr>
          </a:p>
        </p:txBody>
      </p:sp>
      <p:sp>
        <p:nvSpPr>
          <p:cNvPr id="3" name="Subtitle 2">
            <a:extLst>
              <a:ext uri="{FF2B5EF4-FFF2-40B4-BE49-F238E27FC236}">
                <a16:creationId xmlns:a16="http://schemas.microsoft.com/office/drawing/2014/main" id="{B61451DC-08AD-47FE-88D4-3BC940F74B25}"/>
              </a:ext>
            </a:extLst>
          </p:cNvPr>
          <p:cNvSpPr>
            <a:spLocks noGrp="1"/>
          </p:cNvSpPr>
          <p:nvPr>
            <p:ph type="subTitle" idx="1"/>
          </p:nvPr>
        </p:nvSpPr>
        <p:spPr>
          <a:xfrm>
            <a:off x="4849197" y="963876"/>
            <a:ext cx="6486513" cy="5303359"/>
          </a:xfrm>
          <a:solidFill>
            <a:schemeClr val="accent5"/>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t">
            <a:normAutofit/>
          </a:bodyPr>
          <a:lstStyle/>
          <a:p>
            <a:pPr algn="l"/>
            <a:endParaRPr lang="en-US" b="1" dirty="0"/>
          </a:p>
          <a:p>
            <a:r>
              <a:rPr lang="en-US" sz="3600" b="1" dirty="0">
                <a:solidFill>
                  <a:schemeClr val="tx1"/>
                </a:solidFill>
              </a:rPr>
              <a:t>EQUAL SHARED PARENTING: WHY IS THE LEGAL ESTABLISHMENT SO OPPOSED?</a:t>
            </a:r>
          </a:p>
          <a:p>
            <a:r>
              <a:rPr lang="en-US" sz="3600" b="1" dirty="0">
                <a:solidFill>
                  <a:schemeClr val="tx1"/>
                </a:solidFill>
              </a:rPr>
              <a:t> May 7, 2020</a:t>
            </a:r>
          </a:p>
          <a:p>
            <a:r>
              <a:rPr lang="en-CA" dirty="0">
                <a:solidFill>
                  <a:schemeClr val="tx1"/>
                </a:solidFill>
              </a:rPr>
              <a:t> </a:t>
            </a:r>
            <a:r>
              <a:rPr lang="en-CA" sz="2200" b="1" dirty="0">
                <a:solidFill>
                  <a:schemeClr val="tx1"/>
                </a:solidFill>
              </a:rPr>
              <a:t>Gene C. Colman, B.A., LL.B</a:t>
            </a:r>
            <a:r>
              <a:rPr lang="en-CA" sz="2200" b="1" dirty="0"/>
              <a:t>. </a:t>
            </a:r>
          </a:p>
        </p:txBody>
      </p:sp>
    </p:spTree>
    <p:extLst>
      <p:ext uri="{BB962C8B-B14F-4D97-AF65-F5344CB8AC3E}">
        <p14:creationId xmlns:p14="http://schemas.microsoft.com/office/powerpoint/2010/main" val="903407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A279-C9C8-4BCC-ADFB-A1425F357633}"/>
              </a:ext>
            </a:extLst>
          </p:cNvPr>
          <p:cNvSpPr>
            <a:spLocks noGrp="1"/>
          </p:cNvSpPr>
          <p:nvPr>
            <p:ph type="title"/>
          </p:nvPr>
        </p:nvSpPr>
        <p:spPr/>
        <p:txBody>
          <a:bodyPr/>
          <a:lstStyle/>
          <a:p>
            <a:pPr algn="ctr"/>
            <a:r>
              <a:rPr lang="en-US" sz="2400" b="1" dirty="0">
                <a:latin typeface="Arial" panose="020B0604020202020204" pitchFamily="34" charset="0"/>
                <a:cs typeface="Arial" panose="020B0604020202020204" pitchFamily="34" charset="0"/>
              </a:rPr>
              <a:t>Wave 1:  1.2 </a:t>
            </a:r>
            <a:r>
              <a:rPr lang="en-CA" sz="2400" b="1" dirty="0">
                <a:latin typeface="Arial" panose="020B0604020202020204" pitchFamily="34" charset="0"/>
                <a:cs typeface="Arial" panose="020B0604020202020204" pitchFamily="34" charset="0"/>
              </a:rPr>
              <a:t>Infant/Toddler Applicability</a:t>
            </a:r>
            <a:br>
              <a:rPr lang="en-CA"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73281D00-22D6-4684-A886-3F3F94AFFFCB}"/>
              </a:ext>
            </a:extLst>
          </p:cNvPr>
          <p:cNvSpPr>
            <a:spLocks noGrp="1"/>
          </p:cNvSpPr>
          <p:nvPr>
            <p:ph sz="half" idx="1"/>
          </p:nvPr>
        </p:nvSpPr>
        <p:spPr>
          <a:ln w="12700">
            <a:solidFill>
              <a:schemeClr val="tx1"/>
            </a:solidFill>
          </a:ln>
        </p:spPr>
        <p:txBody>
          <a:bodyPr/>
          <a:lstStyle/>
          <a:p>
            <a:pPr marL="0" indent="0">
              <a:buNone/>
            </a:pPr>
            <a:r>
              <a:rPr lang="en-US" sz="2000" b="1" dirty="0">
                <a:latin typeface="Arial" panose="020B0604020202020204" pitchFamily="34" charset="0"/>
                <a:cs typeface="Arial" panose="020B0604020202020204" pitchFamily="34" charset="0"/>
              </a:rPr>
              <a:t>CON</a:t>
            </a:r>
          </a:p>
          <a:p>
            <a:r>
              <a:rPr lang="en-CA" sz="1400" b="1" dirty="0">
                <a:latin typeface="Arial" panose="020B0604020202020204" pitchFamily="34" charset="0"/>
                <a:cs typeface="Arial" panose="020B0604020202020204" pitchFamily="34" charset="0"/>
              </a:rPr>
              <a:t>Bowlby’s Single Attachment theory of primary “psychological parent” used to minimize need for second parent</a:t>
            </a:r>
          </a:p>
          <a:p>
            <a:r>
              <a:rPr lang="en-CA" sz="1400" b="1" dirty="0">
                <a:latin typeface="Arial" panose="020B0604020202020204" pitchFamily="34" charset="0"/>
                <a:cs typeface="Arial" panose="020B0604020202020204" pitchFamily="34" charset="0"/>
              </a:rPr>
              <a:t>In any case, young children can not tolerate stress and instability</a:t>
            </a:r>
          </a:p>
        </p:txBody>
      </p:sp>
      <p:sp>
        <p:nvSpPr>
          <p:cNvPr id="4" name="Content Placeholder 3">
            <a:extLst>
              <a:ext uri="{FF2B5EF4-FFF2-40B4-BE49-F238E27FC236}">
                <a16:creationId xmlns:a16="http://schemas.microsoft.com/office/drawing/2014/main" id="{5270CA0E-A7F6-4F13-8049-04EC51CC8785}"/>
              </a:ext>
            </a:extLst>
          </p:cNvPr>
          <p:cNvSpPr>
            <a:spLocks noGrp="1"/>
          </p:cNvSpPr>
          <p:nvPr>
            <p:ph sz="half" idx="2"/>
          </p:nvPr>
        </p:nvSpPr>
        <p:spPr>
          <a:ln w="12700">
            <a:solidFill>
              <a:schemeClr val="tx1"/>
            </a:solidFill>
          </a:ln>
        </p:spPr>
        <p:txBody>
          <a:bodyPr/>
          <a:lstStyle/>
          <a:p>
            <a:pPr marL="0" indent="0">
              <a:buNone/>
            </a:pPr>
            <a:r>
              <a:rPr lang="en-US" sz="2000" b="1" dirty="0">
                <a:latin typeface="Arial" panose="020B0604020202020204" pitchFamily="34" charset="0"/>
                <a:cs typeface="Arial" panose="020B0604020202020204" pitchFamily="34" charset="0"/>
              </a:rPr>
              <a:t>PRO</a:t>
            </a:r>
          </a:p>
          <a:p>
            <a:r>
              <a:rPr lang="en-US" sz="1400" b="1" dirty="0">
                <a:latin typeface="Arial" panose="020B0604020202020204" pitchFamily="34" charset="0"/>
                <a:cs typeface="Arial" panose="020B0604020202020204" pitchFamily="34" charset="0"/>
              </a:rPr>
              <a:t>Subject to considerations of knowledgeable care-giving, social science has confirmed young children generally have superior or equal outcomes with paternal involvement and care</a:t>
            </a:r>
            <a:endParaRPr lang="en-CA" sz="1400" b="1"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64B4233C-C7FD-430E-9F0B-F030B4ED3571}"/>
              </a:ext>
            </a:extLst>
          </p:cNvPr>
          <p:cNvSpPr>
            <a:spLocks noGrp="1"/>
          </p:cNvSpPr>
          <p:nvPr>
            <p:ph type="dt" sz="half" idx="10"/>
          </p:nvPr>
        </p:nvSpPr>
        <p:spPr/>
        <p:txBody>
          <a:bodyPr/>
          <a:lstStyle/>
          <a:p>
            <a:r>
              <a:rPr lang="en-US"/>
              <a:t>May 7, 2020</a:t>
            </a:r>
            <a:endParaRPr lang="en-CA"/>
          </a:p>
        </p:txBody>
      </p:sp>
      <p:sp>
        <p:nvSpPr>
          <p:cNvPr id="6" name="Slide Number Placeholder 5">
            <a:extLst>
              <a:ext uri="{FF2B5EF4-FFF2-40B4-BE49-F238E27FC236}">
                <a16:creationId xmlns:a16="http://schemas.microsoft.com/office/drawing/2014/main" id="{D9DE7A3A-C063-420D-8933-E72962D7FA02}"/>
              </a:ext>
            </a:extLst>
          </p:cNvPr>
          <p:cNvSpPr>
            <a:spLocks noGrp="1"/>
          </p:cNvSpPr>
          <p:nvPr>
            <p:ph type="sldNum" sz="quarter" idx="12"/>
          </p:nvPr>
        </p:nvSpPr>
        <p:spPr/>
        <p:txBody>
          <a:bodyPr/>
          <a:lstStyle/>
          <a:p>
            <a:fld id="{12D0BCEA-8065-4A0E-8EA6-60F3C3D6559E}" type="slidenum">
              <a:rPr lang="en-CA" smtClean="0"/>
              <a:t>30</a:t>
            </a:fld>
            <a:endParaRPr lang="en-CA"/>
          </a:p>
        </p:txBody>
      </p:sp>
    </p:spTree>
    <p:extLst>
      <p:ext uri="{BB962C8B-B14F-4D97-AF65-F5344CB8AC3E}">
        <p14:creationId xmlns:p14="http://schemas.microsoft.com/office/powerpoint/2010/main" val="2214371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94F6D9-A858-4621-A986-FC4A3F7A5132}"/>
              </a:ext>
            </a:extLst>
          </p:cNvPr>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WAVE 1:  1.3 Yo-Yo Argument</a:t>
            </a:r>
            <a:endParaRPr lang="en-CA" sz="2400" b="1"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CAD33B3C-62B1-4FB6-AA83-C495F0E19426}"/>
              </a:ext>
            </a:extLst>
          </p:cNvPr>
          <p:cNvSpPr>
            <a:spLocks noGrp="1"/>
          </p:cNvSpPr>
          <p:nvPr>
            <p:ph sz="half" idx="1"/>
          </p:nvPr>
        </p:nvSpPr>
        <p:spPr>
          <a:ln w="12700">
            <a:solidFill>
              <a:schemeClr val="tx1"/>
            </a:solidFill>
          </a:ln>
        </p:spPr>
        <p:txBody>
          <a:bodyPr/>
          <a:lstStyle/>
          <a:p>
            <a:pPr marL="0" indent="0">
              <a:buNone/>
            </a:pPr>
            <a:r>
              <a:rPr lang="en-US" dirty="0"/>
              <a:t>CON</a:t>
            </a:r>
          </a:p>
          <a:p>
            <a:r>
              <a:rPr lang="en-US" sz="1600" dirty="0">
                <a:latin typeface="Arial" panose="020B0604020202020204" pitchFamily="34" charset="0"/>
                <a:cs typeface="Arial" panose="020B0604020202020204" pitchFamily="34" charset="0"/>
              </a:rPr>
              <a:t>As extension of single attachment theory, shuttling between two households  or “living out of a suitcase” creates attachment issues, instability and stress. Ergo, shared parenting is inappropriate.</a:t>
            </a:r>
          </a:p>
          <a:p>
            <a:pPr marL="0" indent="0">
              <a:buNone/>
            </a:pPr>
            <a:endParaRPr lang="en-CA" sz="1600" dirty="0">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12772745-111D-454E-BDC3-A6C295F3A334}"/>
              </a:ext>
            </a:extLst>
          </p:cNvPr>
          <p:cNvSpPr>
            <a:spLocks noGrp="1"/>
          </p:cNvSpPr>
          <p:nvPr>
            <p:ph sz="half" idx="2"/>
          </p:nvPr>
        </p:nvSpPr>
        <p:spPr>
          <a:ln w="12700">
            <a:solidFill>
              <a:schemeClr val="tx1"/>
            </a:solidFill>
          </a:ln>
        </p:spPr>
        <p:txBody>
          <a:bodyPr/>
          <a:lstStyle/>
          <a:p>
            <a:pPr marL="0" indent="0">
              <a:buNone/>
            </a:pPr>
            <a:r>
              <a:rPr lang="en-US" dirty="0"/>
              <a:t>PRO</a:t>
            </a:r>
          </a:p>
          <a:p>
            <a:r>
              <a:rPr lang="en-US" sz="1600" dirty="0">
                <a:latin typeface="Arial" panose="020B0604020202020204" pitchFamily="34" charset="0"/>
                <a:cs typeface="Arial" panose="020B0604020202020204" pitchFamily="34" charset="0"/>
              </a:rPr>
              <a:t>Numerous empirical studies have shown children are resilient and that dual residency is not a major factor.</a:t>
            </a:r>
          </a:p>
          <a:p>
            <a:r>
              <a:rPr lang="en-US" sz="1600" dirty="0">
                <a:latin typeface="Arial" panose="020B0604020202020204" pitchFamily="34" charset="0"/>
                <a:cs typeface="Arial" panose="020B0604020202020204" pitchFamily="34" charset="0"/>
              </a:rPr>
              <a:t>Any issues are more than offset by nurturing benefits of both parents.</a:t>
            </a:r>
            <a:endParaRPr lang="en-CA" sz="1600" dirty="0">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F197FFE4-4287-434B-80B4-2811EE2A91F4}"/>
              </a:ext>
            </a:extLst>
          </p:cNvPr>
          <p:cNvSpPr>
            <a:spLocks noGrp="1"/>
          </p:cNvSpPr>
          <p:nvPr>
            <p:ph type="dt" sz="half" idx="10"/>
          </p:nvPr>
        </p:nvSpPr>
        <p:spPr/>
        <p:txBody>
          <a:bodyPr/>
          <a:lstStyle/>
          <a:p>
            <a:r>
              <a:rPr lang="en-US"/>
              <a:t>May 7, 2020</a:t>
            </a:r>
            <a:endParaRPr lang="en-CA"/>
          </a:p>
        </p:txBody>
      </p:sp>
      <p:sp>
        <p:nvSpPr>
          <p:cNvPr id="3" name="Slide Number Placeholder 2">
            <a:extLst>
              <a:ext uri="{FF2B5EF4-FFF2-40B4-BE49-F238E27FC236}">
                <a16:creationId xmlns:a16="http://schemas.microsoft.com/office/drawing/2014/main" id="{9C65B945-90F5-4E8D-9A65-F47FB856096A}"/>
              </a:ext>
            </a:extLst>
          </p:cNvPr>
          <p:cNvSpPr>
            <a:spLocks noGrp="1"/>
          </p:cNvSpPr>
          <p:nvPr>
            <p:ph type="sldNum" sz="quarter" idx="12"/>
          </p:nvPr>
        </p:nvSpPr>
        <p:spPr/>
        <p:txBody>
          <a:bodyPr/>
          <a:lstStyle/>
          <a:p>
            <a:fld id="{12D0BCEA-8065-4A0E-8EA6-60F3C3D6559E}" type="slidenum">
              <a:rPr lang="en-CA" smtClean="0"/>
              <a:t>31</a:t>
            </a:fld>
            <a:endParaRPr lang="en-CA"/>
          </a:p>
        </p:txBody>
      </p:sp>
    </p:spTree>
    <p:extLst>
      <p:ext uri="{BB962C8B-B14F-4D97-AF65-F5344CB8AC3E}">
        <p14:creationId xmlns:p14="http://schemas.microsoft.com/office/powerpoint/2010/main" val="3850978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8EEB-F213-464D-A1A1-8A14A8751D3B}"/>
              </a:ext>
            </a:extLst>
          </p:cNvPr>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WAVE 1: 1.4 Shared Parenting…it’s only a Father’s Rights Issue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(Gender Wars)</a:t>
            </a:r>
            <a:endParaRPr lang="en-CA"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386E7F5-CC66-4EBB-BAB4-D5963DCBA34D}"/>
              </a:ext>
            </a:extLst>
          </p:cNvPr>
          <p:cNvSpPr>
            <a:spLocks noGrp="1"/>
          </p:cNvSpPr>
          <p:nvPr>
            <p:ph sz="half" idx="1"/>
          </p:nvPr>
        </p:nvSpPr>
        <p:spPr/>
        <p:txBody>
          <a:bodyPr/>
          <a:lstStyle/>
          <a:p>
            <a:pPr marL="0" indent="0">
              <a:buNone/>
            </a:pPr>
            <a:r>
              <a:rPr lang="en-US" sz="2000" b="1" dirty="0">
                <a:latin typeface="Arial" panose="020B0604020202020204" pitchFamily="34" charset="0"/>
                <a:cs typeface="Arial" panose="020B0604020202020204" pitchFamily="34" charset="0"/>
              </a:rPr>
              <a:t>CON</a:t>
            </a:r>
          </a:p>
          <a:p>
            <a:r>
              <a:rPr lang="en-US" sz="1600" b="1" dirty="0">
                <a:latin typeface="Arial" panose="020B0604020202020204" pitchFamily="34" charset="0"/>
                <a:cs typeface="Arial" panose="020B0604020202020204" pitchFamily="34" charset="0"/>
              </a:rPr>
              <a:t>Fathers Rights Groups are often negatively framed as “basement-dwelling” “angry white men”, anti-feminist or misogynist organizations out of touch with mainstream seeking to regain patriarchal society to retain “power balance”.</a:t>
            </a:r>
          </a:p>
          <a:p>
            <a:r>
              <a:rPr lang="en-US" sz="1600" b="1" dirty="0">
                <a:latin typeface="Arial" panose="020B0604020202020204" pitchFamily="34" charset="0"/>
                <a:cs typeface="Arial" panose="020B0604020202020204" pitchFamily="34" charset="0"/>
              </a:rPr>
              <a:t>Fathers Rights Groups portrayed as being in denial of asserted epidemic of “gender-based” violence. </a:t>
            </a:r>
          </a:p>
          <a:p>
            <a:r>
              <a:rPr lang="en-US" sz="1600" b="1" dirty="0">
                <a:latin typeface="Arial" panose="020B0604020202020204" pitchFamily="34" charset="0"/>
                <a:cs typeface="Arial" panose="020B0604020202020204" pitchFamily="34" charset="0"/>
              </a:rPr>
              <a:t>Ergo, Fathers Rights Groups position should be discounted.</a:t>
            </a:r>
          </a:p>
          <a:p>
            <a:r>
              <a:rPr lang="en-CA" sz="1600" b="1" dirty="0">
                <a:latin typeface="Arial" panose="020B0604020202020204" pitchFamily="34" charset="0"/>
                <a:cs typeface="Arial" panose="020B0604020202020204" pitchFamily="34" charset="0"/>
              </a:rPr>
              <a:t>More recent literature has softened views.</a:t>
            </a:r>
          </a:p>
        </p:txBody>
      </p:sp>
      <p:sp>
        <p:nvSpPr>
          <p:cNvPr id="4" name="Content Placeholder 3">
            <a:extLst>
              <a:ext uri="{FF2B5EF4-FFF2-40B4-BE49-F238E27FC236}">
                <a16:creationId xmlns:a16="http://schemas.microsoft.com/office/drawing/2014/main" id="{6F3BEB91-78BD-4813-9EEC-7099461DDCB9}"/>
              </a:ext>
            </a:extLst>
          </p:cNvPr>
          <p:cNvSpPr>
            <a:spLocks noGrp="1"/>
          </p:cNvSpPr>
          <p:nvPr>
            <p:ph sz="half" idx="2"/>
          </p:nvPr>
        </p:nvSpPr>
        <p:spPr/>
        <p:txBody>
          <a:bodyPr/>
          <a:lstStyle/>
          <a:p>
            <a:pPr marL="0" indent="0">
              <a:buNone/>
            </a:pPr>
            <a:r>
              <a:rPr lang="en-US" sz="2000" b="1" dirty="0">
                <a:latin typeface="Arial" panose="020B0604020202020204" pitchFamily="34" charset="0"/>
                <a:cs typeface="Arial" panose="020B0604020202020204" pitchFamily="34" charset="0"/>
              </a:rPr>
              <a:t>PRO</a:t>
            </a:r>
          </a:p>
          <a:p>
            <a:r>
              <a:rPr lang="en-US" sz="1600" b="1" dirty="0">
                <a:latin typeface="Arial" panose="020B0604020202020204" pitchFamily="34" charset="0"/>
                <a:cs typeface="Arial" panose="020B0604020202020204" pitchFamily="34" charset="0"/>
              </a:rPr>
              <a:t>Some truth to this in 1970-80 timeframe as groups were reacting to gender feminist views supplanting traditional equality feminism.</a:t>
            </a:r>
          </a:p>
          <a:p>
            <a:r>
              <a:rPr lang="en-US" sz="1600" b="1" dirty="0">
                <a:latin typeface="Arial" panose="020B0604020202020204" pitchFamily="34" charset="0"/>
                <a:cs typeface="Arial" panose="020B0604020202020204" pitchFamily="34" charset="0"/>
              </a:rPr>
              <a:t>Fathers Rights have since transitioned to Family Rights Movement (FRM) with broader support base around core issues:</a:t>
            </a:r>
          </a:p>
          <a:p>
            <a:pPr lvl="1"/>
            <a:r>
              <a:rPr lang="en-US" sz="1400" b="1" dirty="0">
                <a:latin typeface="Arial" panose="020B0604020202020204" pitchFamily="34" charset="0"/>
                <a:cs typeface="Arial" panose="020B0604020202020204" pitchFamily="34" charset="0"/>
              </a:rPr>
              <a:t>Equal Shared Parenting = Best interests standard</a:t>
            </a:r>
          </a:p>
          <a:p>
            <a:pPr lvl="1"/>
            <a:r>
              <a:rPr lang="en-US" sz="1400" b="1" dirty="0">
                <a:latin typeface="Arial" panose="020B0604020202020204" pitchFamily="34" charset="0"/>
                <a:cs typeface="Arial" panose="020B0604020202020204" pitchFamily="34" charset="0"/>
              </a:rPr>
              <a:t>Gender equality</a:t>
            </a:r>
          </a:p>
          <a:p>
            <a:pPr lvl="1"/>
            <a:r>
              <a:rPr lang="en-US" sz="1400" b="1" dirty="0">
                <a:latin typeface="Arial" panose="020B0604020202020204" pitchFamily="34" charset="0"/>
                <a:cs typeface="Arial" panose="020B0604020202020204" pitchFamily="34" charset="0"/>
              </a:rPr>
              <a:t>DV is a genderless issue</a:t>
            </a:r>
          </a:p>
          <a:p>
            <a:pPr lvl="1"/>
            <a:r>
              <a:rPr lang="en-US" sz="1400" b="1" dirty="0">
                <a:latin typeface="Arial" panose="020B0604020202020204" pitchFamily="34" charset="0"/>
                <a:cs typeface="Arial" panose="020B0604020202020204" pitchFamily="34" charset="0"/>
              </a:rPr>
              <a:t>Human Rights focus for child/parent issues</a:t>
            </a:r>
          </a:p>
          <a:p>
            <a:r>
              <a:rPr lang="en-US" sz="1600" b="1" dirty="0">
                <a:latin typeface="Arial" panose="020B0604020202020204" pitchFamily="34" charset="0"/>
                <a:cs typeface="Arial" panose="020B0604020202020204" pitchFamily="34" charset="0"/>
              </a:rPr>
              <a:t>FRM views are consistent with social science, international laws, and public opinion. </a:t>
            </a:r>
          </a:p>
          <a:p>
            <a:r>
              <a:rPr lang="en-US" sz="1600" b="1" dirty="0">
                <a:latin typeface="Arial" panose="020B0604020202020204" pitchFamily="34" charset="0"/>
                <a:cs typeface="Arial" panose="020B0604020202020204" pitchFamily="34" charset="0"/>
              </a:rPr>
              <a:t>Au contraire, the FRM is the mainstream.</a:t>
            </a:r>
            <a:endParaRPr lang="en-CA" sz="1600" b="1"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56F77FBE-F29B-40C8-ADFA-7756C729AA2E}"/>
              </a:ext>
            </a:extLst>
          </p:cNvPr>
          <p:cNvSpPr>
            <a:spLocks noGrp="1"/>
          </p:cNvSpPr>
          <p:nvPr>
            <p:ph type="dt" sz="half" idx="10"/>
          </p:nvPr>
        </p:nvSpPr>
        <p:spPr/>
        <p:txBody>
          <a:bodyPr/>
          <a:lstStyle/>
          <a:p>
            <a:r>
              <a:rPr lang="en-US"/>
              <a:t>May 7, 2020</a:t>
            </a:r>
            <a:endParaRPr lang="en-CA"/>
          </a:p>
        </p:txBody>
      </p:sp>
      <p:sp>
        <p:nvSpPr>
          <p:cNvPr id="6" name="Slide Number Placeholder 5">
            <a:extLst>
              <a:ext uri="{FF2B5EF4-FFF2-40B4-BE49-F238E27FC236}">
                <a16:creationId xmlns:a16="http://schemas.microsoft.com/office/drawing/2014/main" id="{DDAE250D-6780-4ACE-916C-AC404A365577}"/>
              </a:ext>
            </a:extLst>
          </p:cNvPr>
          <p:cNvSpPr>
            <a:spLocks noGrp="1"/>
          </p:cNvSpPr>
          <p:nvPr>
            <p:ph type="sldNum" sz="quarter" idx="12"/>
          </p:nvPr>
        </p:nvSpPr>
        <p:spPr/>
        <p:txBody>
          <a:bodyPr/>
          <a:lstStyle/>
          <a:p>
            <a:fld id="{12D0BCEA-8065-4A0E-8EA6-60F3C3D6559E}" type="slidenum">
              <a:rPr lang="en-CA" smtClean="0"/>
              <a:t>32</a:t>
            </a:fld>
            <a:endParaRPr lang="en-CA"/>
          </a:p>
        </p:txBody>
      </p:sp>
    </p:spTree>
    <p:extLst>
      <p:ext uri="{BB962C8B-B14F-4D97-AF65-F5344CB8AC3E}">
        <p14:creationId xmlns:p14="http://schemas.microsoft.com/office/powerpoint/2010/main" val="3361016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654A0-9DB6-46FF-BECA-EFD5838F4446}"/>
              </a:ext>
            </a:extLst>
          </p:cNvPr>
          <p:cNvSpPr>
            <a:spLocks noGrp="1"/>
          </p:cNvSpPr>
          <p:nvPr>
            <p:ph type="title"/>
          </p:nvPr>
        </p:nvSpPr>
        <p:spPr>
          <a:xfrm>
            <a:off x="839788" y="365126"/>
            <a:ext cx="10439400" cy="535826"/>
          </a:xfrm>
        </p:spPr>
        <p:txBody>
          <a:bodyPr>
            <a:normAutofit/>
          </a:bodyPr>
          <a:lstStyle/>
          <a:p>
            <a:pPr algn="ctr"/>
            <a:r>
              <a:rPr lang="en-US" sz="2400" b="1" dirty="0">
                <a:latin typeface="Arial" panose="020B0604020202020204" pitchFamily="34" charset="0"/>
                <a:cs typeface="Arial" panose="020B0604020202020204" pitchFamily="34" charset="0"/>
              </a:rPr>
              <a:t>WAVE 1: 1.5 </a:t>
            </a:r>
            <a:r>
              <a:rPr lang="en-CA" sz="2400" b="1" dirty="0">
                <a:latin typeface="Arial" panose="020B0604020202020204" pitchFamily="34" charset="0"/>
                <a:cs typeface="Arial" panose="020B0604020202020204" pitchFamily="34" charset="0"/>
              </a:rPr>
              <a:t>It’s only a ruse to reduce child support</a:t>
            </a:r>
          </a:p>
        </p:txBody>
      </p:sp>
      <p:sp>
        <p:nvSpPr>
          <p:cNvPr id="3" name="Text Placeholder 2">
            <a:extLst>
              <a:ext uri="{FF2B5EF4-FFF2-40B4-BE49-F238E27FC236}">
                <a16:creationId xmlns:a16="http://schemas.microsoft.com/office/drawing/2014/main" id="{EB57EF34-787D-4B87-A0D9-126AC3F3FA82}"/>
              </a:ext>
            </a:extLst>
          </p:cNvPr>
          <p:cNvSpPr>
            <a:spLocks noGrp="1"/>
          </p:cNvSpPr>
          <p:nvPr>
            <p:ph type="body" idx="1"/>
          </p:nvPr>
        </p:nvSpPr>
        <p:spPr>
          <a:xfrm>
            <a:off x="849312" y="1114932"/>
            <a:ext cx="5157787" cy="535826"/>
          </a:xfrm>
          <a:ln w="12700">
            <a:solidFill>
              <a:schemeClr val="tx1"/>
            </a:solidFill>
          </a:ln>
        </p:spPr>
        <p:txBody>
          <a:bodyPr/>
          <a:lstStyle/>
          <a:p>
            <a:r>
              <a:rPr lang="en-US" dirty="0"/>
              <a:t>CON</a:t>
            </a:r>
            <a:endParaRPr lang="en-CA" dirty="0"/>
          </a:p>
        </p:txBody>
      </p:sp>
      <p:sp>
        <p:nvSpPr>
          <p:cNvPr id="4" name="Content Placeholder 3">
            <a:extLst>
              <a:ext uri="{FF2B5EF4-FFF2-40B4-BE49-F238E27FC236}">
                <a16:creationId xmlns:a16="http://schemas.microsoft.com/office/drawing/2014/main" id="{AF02419E-AC5C-4D10-851D-7F4E458EB8E9}"/>
              </a:ext>
            </a:extLst>
          </p:cNvPr>
          <p:cNvSpPr>
            <a:spLocks noGrp="1"/>
          </p:cNvSpPr>
          <p:nvPr>
            <p:ph sz="half" idx="2"/>
          </p:nvPr>
        </p:nvSpPr>
        <p:spPr>
          <a:xfrm>
            <a:off x="862012" y="1653636"/>
            <a:ext cx="5157787" cy="1731968"/>
          </a:xfrm>
          <a:ln w="12700">
            <a:solidFill>
              <a:schemeClr val="tx1"/>
            </a:solidFill>
          </a:ln>
        </p:spPr>
        <p:txBody>
          <a:bodyPr>
            <a:normAutofit/>
          </a:bodyPr>
          <a:lstStyle/>
          <a:p>
            <a:r>
              <a:rPr lang="en-US" sz="1400" dirty="0">
                <a:latin typeface="Arial" panose="020B0604020202020204" pitchFamily="34" charset="0"/>
                <a:cs typeface="Arial" panose="020B0604020202020204" pitchFamily="34" charset="0"/>
              </a:rPr>
              <a:t>Unsupported assertions that fathers seek shared parenting only to reduce child support</a:t>
            </a:r>
          </a:p>
          <a:p>
            <a:r>
              <a:rPr lang="en-US" sz="1400" dirty="0">
                <a:latin typeface="Arial" panose="020B0604020202020204" pitchFamily="34" charset="0"/>
                <a:cs typeface="Arial" panose="020B0604020202020204" pitchFamily="34" charset="0"/>
              </a:rPr>
              <a:t>Cite decreased child support payments under shared parenting as only fact</a:t>
            </a:r>
            <a:endParaRPr lang="en-CA" sz="1400"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B4741C6-250B-43A0-88E0-2F5F7D53901E}"/>
              </a:ext>
            </a:extLst>
          </p:cNvPr>
          <p:cNvSpPr>
            <a:spLocks noGrp="1"/>
          </p:cNvSpPr>
          <p:nvPr>
            <p:ph type="body" sz="quarter" idx="3"/>
          </p:nvPr>
        </p:nvSpPr>
        <p:spPr>
          <a:xfrm>
            <a:off x="6096000" y="1118879"/>
            <a:ext cx="5183188" cy="535826"/>
          </a:xfrm>
          <a:ln w="12700">
            <a:solidFill>
              <a:schemeClr val="tx1"/>
            </a:solidFill>
          </a:ln>
        </p:spPr>
        <p:txBody>
          <a:bodyPr vert="horz" lIns="91440" tIns="45720" rIns="91440" bIns="45720" rtlCol="0" anchor="b">
            <a:normAutofit/>
          </a:bodyPr>
          <a:lstStyle/>
          <a:p>
            <a:r>
              <a:rPr lang="en-US"/>
              <a:t>PRO</a:t>
            </a:r>
            <a:endParaRPr lang="en-CA" dirty="0"/>
          </a:p>
        </p:txBody>
      </p:sp>
      <p:sp>
        <p:nvSpPr>
          <p:cNvPr id="6" name="Content Placeholder 5">
            <a:extLst>
              <a:ext uri="{FF2B5EF4-FFF2-40B4-BE49-F238E27FC236}">
                <a16:creationId xmlns:a16="http://schemas.microsoft.com/office/drawing/2014/main" id="{434DF860-EE81-4418-94E8-26A62A911B8E}"/>
              </a:ext>
            </a:extLst>
          </p:cNvPr>
          <p:cNvSpPr>
            <a:spLocks noGrp="1"/>
          </p:cNvSpPr>
          <p:nvPr>
            <p:ph sz="quarter" idx="4"/>
          </p:nvPr>
        </p:nvSpPr>
        <p:spPr>
          <a:xfrm>
            <a:off x="6096000" y="1686201"/>
            <a:ext cx="5183188" cy="1699403"/>
          </a:xfrm>
          <a:ln w="12700">
            <a:solidFill>
              <a:schemeClr val="tx1"/>
            </a:solidFill>
          </a:ln>
        </p:spPr>
        <p:txBody>
          <a:bodyPr vert="horz" lIns="91440" tIns="45720" rIns="91440" bIns="45720" rtlCol="0">
            <a:noAutofit/>
          </a:bodyPr>
          <a:lstStyle/>
          <a:p>
            <a:r>
              <a:rPr lang="en-US" sz="1400" dirty="0">
                <a:latin typeface="Arial" panose="020B0604020202020204" pitchFamily="34" charset="0"/>
                <a:cs typeface="Arial" panose="020B0604020202020204" pitchFamily="34" charset="0"/>
              </a:rPr>
              <a:t>CON side raises 2 issues: underlying paternal motivation and assertion of economic savings</a:t>
            </a:r>
          </a:p>
          <a:p>
            <a:r>
              <a:rPr lang="en-US" sz="1400" dirty="0">
                <a:latin typeface="Arial" panose="020B0604020202020204" pitchFamily="34" charset="0"/>
                <a:cs typeface="Arial" panose="020B0604020202020204" pitchFamily="34" charset="0"/>
              </a:rPr>
              <a:t>Multiple researchers have confirmed fathers are motivated to play active role in child’s life independent of economic issues</a:t>
            </a:r>
          </a:p>
          <a:p>
            <a:r>
              <a:rPr lang="en-US" sz="1400" dirty="0">
                <a:latin typeface="Arial" panose="020B0604020202020204" pitchFamily="34" charset="0"/>
                <a:cs typeface="Arial" panose="020B0604020202020204" pitchFamily="34" charset="0"/>
              </a:rPr>
              <a:t>Unsupported rebuttal that child support payments are half the equation ignoring the reality of additional direct expenses to maintain child in shared parenting relationship</a:t>
            </a:r>
            <a:endParaRPr lang="en-CA" sz="1400" dirty="0">
              <a:latin typeface="Arial" panose="020B0604020202020204"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476BB3E1-A167-42D9-9595-9B18A229998A}"/>
              </a:ext>
            </a:extLst>
          </p:cNvPr>
          <p:cNvSpPr>
            <a:spLocks noGrp="1"/>
          </p:cNvSpPr>
          <p:nvPr>
            <p:ph type="dt" sz="half" idx="10"/>
          </p:nvPr>
        </p:nvSpPr>
        <p:spPr/>
        <p:txBody>
          <a:bodyPr/>
          <a:lstStyle/>
          <a:p>
            <a:r>
              <a:rPr lang="en-US"/>
              <a:t>May 7, 2020</a:t>
            </a:r>
            <a:endParaRPr lang="en-CA" dirty="0"/>
          </a:p>
        </p:txBody>
      </p:sp>
      <p:sp>
        <p:nvSpPr>
          <p:cNvPr id="8" name="Slide Number Placeholder 7">
            <a:extLst>
              <a:ext uri="{FF2B5EF4-FFF2-40B4-BE49-F238E27FC236}">
                <a16:creationId xmlns:a16="http://schemas.microsoft.com/office/drawing/2014/main" id="{7CECF847-16B0-432C-85A4-3C0504EDA9EE}"/>
              </a:ext>
            </a:extLst>
          </p:cNvPr>
          <p:cNvSpPr>
            <a:spLocks noGrp="1"/>
          </p:cNvSpPr>
          <p:nvPr>
            <p:ph type="sldNum" sz="quarter" idx="12"/>
          </p:nvPr>
        </p:nvSpPr>
        <p:spPr/>
        <p:txBody>
          <a:bodyPr/>
          <a:lstStyle/>
          <a:p>
            <a:fld id="{12D0BCEA-8065-4A0E-8EA6-60F3C3D6559E}" type="slidenum">
              <a:rPr lang="en-CA" smtClean="0"/>
              <a:t>33</a:t>
            </a:fld>
            <a:endParaRPr lang="en-CA"/>
          </a:p>
        </p:txBody>
      </p:sp>
      <p:sp>
        <p:nvSpPr>
          <p:cNvPr id="9" name="TextBox 8">
            <a:extLst>
              <a:ext uri="{FF2B5EF4-FFF2-40B4-BE49-F238E27FC236}">
                <a16:creationId xmlns:a16="http://schemas.microsoft.com/office/drawing/2014/main" id="{D4A6F58C-9345-43AA-93AB-852D0D8D07A1}"/>
              </a:ext>
            </a:extLst>
          </p:cNvPr>
          <p:cNvSpPr txBox="1"/>
          <p:nvPr/>
        </p:nvSpPr>
        <p:spPr>
          <a:xfrm>
            <a:off x="881062" y="3472397"/>
            <a:ext cx="10429876" cy="2800767"/>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r>
              <a:rPr lang="en-US" sz="1400" b="1" u="sng" dirty="0">
                <a:latin typeface="Arial" panose="020B0604020202020204" pitchFamily="34" charset="0"/>
                <a:cs typeface="Arial" panose="020B0604020202020204" pitchFamily="34" charset="0"/>
              </a:rPr>
              <a:t>Neither side </a:t>
            </a:r>
            <a:r>
              <a:rPr lang="en-US" sz="1400" b="1" dirty="0">
                <a:latin typeface="Arial" panose="020B0604020202020204" pitchFamily="34" charset="0"/>
                <a:cs typeface="Arial" panose="020B0604020202020204" pitchFamily="34" charset="0"/>
              </a:rPr>
              <a:t>has ever presented a quantitative analysis of the merits of their position…</a:t>
            </a:r>
            <a:r>
              <a:rPr lang="en-US" sz="1400" b="1" u="sng" dirty="0">
                <a:latin typeface="Arial" panose="020B0604020202020204" pitchFamily="34" charset="0"/>
                <a:cs typeface="Arial" panose="020B0604020202020204" pitchFamily="34" charset="0"/>
              </a:rPr>
              <a:t>so we did our own</a:t>
            </a:r>
            <a:r>
              <a:rPr lang="en-US" sz="1400" b="1"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Our analysis ( based on dominant Income Shares model) shows the following:</a:t>
            </a:r>
          </a:p>
          <a:p>
            <a:endParaRPr lang="en-US" sz="14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Out-of-pocket (OOP) expenses ( child support Plus direct child expenditures) are never less and typically more under shared parenting due to the fixed costs of the second residence for the child. Reduction in child support is typically more than offset by direct child expenses- i.e. </a:t>
            </a:r>
            <a:r>
              <a:rPr lang="en-CA" sz="1200" b="1" dirty="0">
                <a:solidFill>
                  <a:srgbClr val="FF0000"/>
                </a:solidFill>
                <a:latin typeface="Arial" panose="020B0604020202020204" pitchFamily="34" charset="0"/>
                <a:cs typeface="Arial" panose="020B0604020202020204" pitchFamily="34" charset="0"/>
              </a:rPr>
              <a:t>no financial incentives for payer</a:t>
            </a:r>
          </a:p>
          <a:p>
            <a:pPr lvl="1"/>
            <a:endParaRPr lang="en-CA" sz="1200" b="1" dirty="0">
              <a:solidFill>
                <a:srgbClr val="FF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In fact, </a:t>
            </a:r>
            <a:r>
              <a:rPr lang="en-CA" sz="1200" b="1" dirty="0">
                <a:solidFill>
                  <a:srgbClr val="FF0000"/>
                </a:solidFill>
                <a:latin typeface="Arial" panose="020B0604020202020204" pitchFamily="34" charset="0"/>
                <a:cs typeface="Arial" panose="020B0604020202020204" pitchFamily="34" charset="0"/>
              </a:rPr>
              <a:t>shared parenting is generally more expensive option for</a:t>
            </a:r>
            <a:r>
              <a:rPr lang="en-CA" sz="1200" b="1" u="sng" dirty="0">
                <a:solidFill>
                  <a:srgbClr val="FF0000"/>
                </a:solidFill>
                <a:latin typeface="Arial" panose="020B0604020202020204" pitchFamily="34" charset="0"/>
                <a:cs typeface="Arial" panose="020B0604020202020204" pitchFamily="34" charset="0"/>
              </a:rPr>
              <a:t> both </a:t>
            </a:r>
            <a:r>
              <a:rPr lang="en-CA" sz="1200" b="1" dirty="0">
                <a:solidFill>
                  <a:srgbClr val="FF0000"/>
                </a:solidFill>
                <a:latin typeface="Arial" panose="020B0604020202020204" pitchFamily="34" charset="0"/>
                <a:cs typeface="Arial" panose="020B0604020202020204" pitchFamily="34" charset="0"/>
              </a:rPr>
              <a:t>parents </a:t>
            </a:r>
            <a:r>
              <a:rPr lang="en-CA" sz="1200" b="1" dirty="0">
                <a:latin typeface="Arial" panose="020B0604020202020204" pitchFamily="34" charset="0"/>
                <a:cs typeface="Arial" panose="020B0604020202020204" pitchFamily="34" charset="0"/>
              </a:rPr>
              <a:t>as parents contribute towards OOP relative to earnings and total child costs increase under shared parenting.</a:t>
            </a:r>
          </a:p>
          <a:p>
            <a:pPr marL="742950" lvl="1" indent="-285750">
              <a:buFont typeface="Arial" panose="020B0604020202020204" pitchFamily="34" charset="0"/>
              <a:buChar char="•"/>
            </a:pPr>
            <a:endParaRPr lang="en-CA" sz="1200" b="1" dirty="0">
              <a:solidFill>
                <a:srgbClr val="FF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BUT, if parent(s) choose to maintain child at lower ( but still adequate) standard of living (SOL), then </a:t>
            </a:r>
            <a:r>
              <a:rPr lang="en-CA" sz="1200" b="1" dirty="0">
                <a:solidFill>
                  <a:srgbClr val="FF0000"/>
                </a:solidFill>
                <a:latin typeface="Arial" panose="020B0604020202020204" pitchFamily="34" charset="0"/>
                <a:cs typeface="Arial" panose="020B0604020202020204" pitchFamily="34" charset="0"/>
              </a:rPr>
              <a:t>cost ‘savings’ promote perverse economic incentive for </a:t>
            </a:r>
            <a:r>
              <a:rPr lang="en-CA" sz="1200" b="1" u="sng" dirty="0">
                <a:solidFill>
                  <a:srgbClr val="FF0000"/>
                </a:solidFill>
                <a:latin typeface="Arial" panose="020B0604020202020204" pitchFamily="34" charset="0"/>
                <a:cs typeface="Arial" panose="020B0604020202020204" pitchFamily="34" charset="0"/>
              </a:rPr>
              <a:t>both</a:t>
            </a:r>
            <a:r>
              <a:rPr lang="en-CA" sz="1200" b="1" dirty="0">
                <a:solidFill>
                  <a:srgbClr val="FF0000"/>
                </a:solidFill>
                <a:latin typeface="Arial" panose="020B0604020202020204" pitchFamily="34" charset="0"/>
                <a:cs typeface="Arial" panose="020B0604020202020204" pitchFamily="34" charset="0"/>
              </a:rPr>
              <a:t> parents to pursue sole custody to maximize savings. </a:t>
            </a:r>
            <a:r>
              <a:rPr lang="en-CA" sz="1200" b="1" dirty="0">
                <a:latin typeface="Arial" panose="020B0604020202020204" pitchFamily="34" charset="0"/>
                <a:cs typeface="Arial" panose="020B0604020202020204" pitchFamily="34" charset="0"/>
              </a:rPr>
              <a:t>This reflects </a:t>
            </a:r>
            <a:r>
              <a:rPr lang="en-CA" sz="1200" b="1" dirty="0">
                <a:solidFill>
                  <a:srgbClr val="FF0000"/>
                </a:solidFill>
                <a:latin typeface="Arial" panose="020B0604020202020204" pitchFamily="34" charset="0"/>
                <a:cs typeface="Arial" panose="020B0604020202020204" pitchFamily="34" charset="0"/>
              </a:rPr>
              <a:t>flawed  public policy </a:t>
            </a:r>
            <a:r>
              <a:rPr lang="en-CA" sz="1200" b="1" dirty="0">
                <a:latin typeface="Arial" panose="020B0604020202020204" pitchFamily="34" charset="0"/>
                <a:cs typeface="Arial" panose="020B0604020202020204" pitchFamily="34" charset="0"/>
              </a:rPr>
              <a:t>of setting an unreasonably high Guideline SOL  relative to parental expectations which promotes litigation conflict.</a:t>
            </a:r>
          </a:p>
          <a:p>
            <a:pPr marL="742950" lvl="1" indent="-285750">
              <a:buFont typeface="Arial" panose="020B0604020202020204" pitchFamily="34" charset="0"/>
              <a:buChar char="•"/>
            </a:pPr>
            <a:endParaRPr lang="en-CA" sz="1400" dirty="0"/>
          </a:p>
        </p:txBody>
      </p:sp>
    </p:spTree>
    <p:extLst>
      <p:ext uri="{BB962C8B-B14F-4D97-AF65-F5344CB8AC3E}">
        <p14:creationId xmlns:p14="http://schemas.microsoft.com/office/powerpoint/2010/main" val="4156844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E1DE-CE59-4A0B-86EF-92DE5575BD4E}"/>
              </a:ext>
            </a:extLst>
          </p:cNvPr>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WAVE 2: “Yes, but it’s not safe” Phase -  DV/Conflict Preclude Shared Parenting</a:t>
            </a:r>
            <a:br>
              <a:rPr lang="en-US" sz="2400" dirty="0">
                <a:latin typeface="Arial" panose="020B0604020202020204" pitchFamily="34" charset="0"/>
                <a:cs typeface="Arial" panose="020B0604020202020204" pitchFamily="34" charset="0"/>
              </a:rPr>
            </a:br>
            <a:endParaRPr lang="en-CA"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98D9A56-FF7F-45E2-9725-A467E12C11A3}"/>
              </a:ext>
            </a:extLst>
          </p:cNvPr>
          <p:cNvSpPr>
            <a:spLocks noGrp="1"/>
          </p:cNvSpPr>
          <p:nvPr>
            <p:ph idx="1"/>
          </p:nvPr>
        </p:nvSpPr>
        <p:spPr>
          <a:xfrm>
            <a:off x="2612136" y="2212975"/>
            <a:ext cx="6742176" cy="2705862"/>
          </a:xfrm>
        </p:spPr>
        <p:txBody>
          <a:bodyPr>
            <a:normAutofit/>
          </a:bodyPr>
          <a:lstStyle/>
          <a:p>
            <a:pPr marL="0" indent="0">
              <a:buNone/>
            </a:pPr>
            <a:r>
              <a:rPr lang="en-US" b="1" dirty="0"/>
              <a:t>2.1 DV</a:t>
            </a:r>
          </a:p>
          <a:p>
            <a:pPr marL="0" indent="0">
              <a:buNone/>
            </a:pPr>
            <a:r>
              <a:rPr lang="en-US" b="1" dirty="0"/>
              <a:t>2.2 Hi-Conflict</a:t>
            </a:r>
          </a:p>
          <a:p>
            <a:pPr marL="0" indent="0">
              <a:buNone/>
            </a:pPr>
            <a:r>
              <a:rPr lang="en-US" b="1" dirty="0"/>
              <a:t>2.3 Only if both Parents Agree</a:t>
            </a:r>
            <a:endParaRPr lang="en-CA" b="1" dirty="0"/>
          </a:p>
          <a:p>
            <a:pPr marL="0" indent="0">
              <a:buNone/>
            </a:pPr>
            <a:r>
              <a:rPr lang="en-US" b="1" dirty="0"/>
              <a:t>2.4 Shared Parenting Promotes Litigation</a:t>
            </a:r>
          </a:p>
          <a:p>
            <a:pPr marL="0" indent="0">
              <a:buNone/>
            </a:pPr>
            <a:r>
              <a:rPr lang="en-US" b="1" dirty="0"/>
              <a:t>2.5 Shared Parenting- Tried and rolled back?</a:t>
            </a:r>
          </a:p>
        </p:txBody>
      </p:sp>
      <p:sp>
        <p:nvSpPr>
          <p:cNvPr id="4" name="Date Placeholder 3">
            <a:extLst>
              <a:ext uri="{FF2B5EF4-FFF2-40B4-BE49-F238E27FC236}">
                <a16:creationId xmlns:a16="http://schemas.microsoft.com/office/drawing/2014/main" id="{1E40762B-DF1C-48EC-83D5-473E0A08734C}"/>
              </a:ext>
            </a:extLst>
          </p:cNvPr>
          <p:cNvSpPr>
            <a:spLocks noGrp="1"/>
          </p:cNvSpPr>
          <p:nvPr>
            <p:ph type="dt" sz="half" idx="10"/>
          </p:nvPr>
        </p:nvSpPr>
        <p:spPr/>
        <p:txBody>
          <a:bodyPr/>
          <a:lstStyle/>
          <a:p>
            <a:r>
              <a:rPr lang="en-US"/>
              <a:t>May 7, 2020</a:t>
            </a:r>
            <a:endParaRPr lang="en-CA"/>
          </a:p>
        </p:txBody>
      </p:sp>
      <p:sp>
        <p:nvSpPr>
          <p:cNvPr id="5" name="Slide Number Placeholder 4">
            <a:extLst>
              <a:ext uri="{FF2B5EF4-FFF2-40B4-BE49-F238E27FC236}">
                <a16:creationId xmlns:a16="http://schemas.microsoft.com/office/drawing/2014/main" id="{92AEFD9E-F78B-452B-8335-1708750B834E}"/>
              </a:ext>
            </a:extLst>
          </p:cNvPr>
          <p:cNvSpPr>
            <a:spLocks noGrp="1"/>
          </p:cNvSpPr>
          <p:nvPr>
            <p:ph type="sldNum" sz="quarter" idx="12"/>
          </p:nvPr>
        </p:nvSpPr>
        <p:spPr/>
        <p:txBody>
          <a:bodyPr/>
          <a:lstStyle/>
          <a:p>
            <a:fld id="{12D0BCEA-8065-4A0E-8EA6-60F3C3D6559E}" type="slidenum">
              <a:rPr lang="en-CA" smtClean="0"/>
              <a:t>34</a:t>
            </a:fld>
            <a:endParaRPr lang="en-CA"/>
          </a:p>
        </p:txBody>
      </p:sp>
    </p:spTree>
    <p:extLst>
      <p:ext uri="{BB962C8B-B14F-4D97-AF65-F5344CB8AC3E}">
        <p14:creationId xmlns:p14="http://schemas.microsoft.com/office/powerpoint/2010/main" val="3376248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94F6D9-A858-4621-A986-FC4A3F7A5132}"/>
              </a:ext>
            </a:extLst>
          </p:cNvPr>
          <p:cNvSpPr>
            <a:spLocks noGrp="1"/>
          </p:cNvSpPr>
          <p:nvPr>
            <p:ph type="title"/>
          </p:nvPr>
        </p:nvSpPr>
        <p:spPr>
          <a:xfrm>
            <a:off x="838200" y="365125"/>
            <a:ext cx="10515600" cy="1000831"/>
          </a:xfrm>
        </p:spPr>
        <p:txBody>
          <a:bodyPr>
            <a:normAutofit/>
          </a:bodyPr>
          <a:lstStyle/>
          <a:p>
            <a:pPr algn="ctr"/>
            <a:r>
              <a:rPr lang="en-US" sz="2400" b="1" dirty="0">
                <a:latin typeface="Arial" panose="020B0604020202020204" pitchFamily="34" charset="0"/>
                <a:cs typeface="Arial" panose="020B0604020202020204" pitchFamily="34" charset="0"/>
              </a:rPr>
              <a:t>WAVE  2: 2.1 DV</a:t>
            </a:r>
            <a:endParaRPr lang="en-CA" sz="2400" b="1"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CAD33B3C-62B1-4FB6-AA83-C495F0E19426}"/>
              </a:ext>
            </a:extLst>
          </p:cNvPr>
          <p:cNvSpPr>
            <a:spLocks noGrp="1"/>
          </p:cNvSpPr>
          <p:nvPr>
            <p:ph sz="half" idx="1"/>
          </p:nvPr>
        </p:nvSpPr>
        <p:spPr>
          <a:ln w="12700">
            <a:solidFill>
              <a:schemeClr val="tx1"/>
            </a:solidFill>
          </a:ln>
        </p:spPr>
        <p:txBody>
          <a:bodyPr>
            <a:normAutofit/>
          </a:bodyPr>
          <a:lstStyle/>
          <a:p>
            <a:pPr marL="0" indent="0">
              <a:buNone/>
            </a:pPr>
            <a:r>
              <a:rPr lang="en-US" b="1" dirty="0"/>
              <a:t>CON</a:t>
            </a:r>
          </a:p>
          <a:p>
            <a:r>
              <a:rPr lang="en-US" sz="2000" b="1" dirty="0"/>
              <a:t>Shared Parenting is not appropriate in situations of DV.</a:t>
            </a:r>
          </a:p>
          <a:p>
            <a:r>
              <a:rPr lang="en-US" sz="2000" b="1" dirty="0"/>
              <a:t>Some adopt position that any form of DV precludes shared parenting; others acknowledge that types of DV must be differentiated.</a:t>
            </a:r>
          </a:p>
          <a:p>
            <a:r>
              <a:rPr lang="en-US" sz="2000" b="1" dirty="0"/>
              <a:t>Many argue DV is gender-based phenomenon limiting consideration of fathers.</a:t>
            </a:r>
          </a:p>
          <a:p>
            <a:pPr marL="0" indent="0">
              <a:buNone/>
            </a:pPr>
            <a:endParaRPr lang="en-CA" sz="1600" dirty="0">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12772745-111D-454E-BDC3-A6C295F3A334}"/>
              </a:ext>
            </a:extLst>
          </p:cNvPr>
          <p:cNvSpPr>
            <a:spLocks noGrp="1"/>
          </p:cNvSpPr>
          <p:nvPr>
            <p:ph sz="half" idx="2"/>
          </p:nvPr>
        </p:nvSpPr>
        <p:spPr>
          <a:ln w="12700">
            <a:solidFill>
              <a:schemeClr val="tx1"/>
            </a:solidFill>
          </a:ln>
        </p:spPr>
        <p:txBody>
          <a:bodyPr>
            <a:normAutofit/>
          </a:bodyPr>
          <a:lstStyle/>
          <a:p>
            <a:pPr marL="0" indent="0">
              <a:buNone/>
            </a:pPr>
            <a:r>
              <a:rPr lang="en-US" b="1" dirty="0"/>
              <a:t>PRO</a:t>
            </a:r>
          </a:p>
          <a:p>
            <a:r>
              <a:rPr lang="en-US" sz="2000" b="1" dirty="0"/>
              <a:t>Agreed. No researcher or advocate of shared parenting disagrees.</a:t>
            </a:r>
          </a:p>
          <a:p>
            <a:r>
              <a:rPr lang="en-US" sz="2000" b="1" dirty="0"/>
              <a:t>Proponents of Shared Parenting don’t impose the implied requisite of a ”perfect” parent and emphasize the need to differentiate types of DV and offer therapeutic intervention where appropriate.</a:t>
            </a:r>
          </a:p>
          <a:p>
            <a:r>
              <a:rPr lang="en-US" sz="2000" b="1" dirty="0"/>
              <a:t>DV is a genderless phenomenon. Emphasis needs to be not on gender but on type and severity of DV.</a:t>
            </a:r>
          </a:p>
        </p:txBody>
      </p:sp>
      <p:sp>
        <p:nvSpPr>
          <p:cNvPr id="2" name="Date Placeholder 1">
            <a:extLst>
              <a:ext uri="{FF2B5EF4-FFF2-40B4-BE49-F238E27FC236}">
                <a16:creationId xmlns:a16="http://schemas.microsoft.com/office/drawing/2014/main" id="{F197FFE4-4287-434B-80B4-2811EE2A91F4}"/>
              </a:ext>
            </a:extLst>
          </p:cNvPr>
          <p:cNvSpPr>
            <a:spLocks noGrp="1"/>
          </p:cNvSpPr>
          <p:nvPr>
            <p:ph type="dt" sz="half" idx="10"/>
          </p:nvPr>
        </p:nvSpPr>
        <p:spPr/>
        <p:txBody>
          <a:bodyPr/>
          <a:lstStyle/>
          <a:p>
            <a:r>
              <a:rPr lang="en-CA"/>
              <a:t>2019-05-31</a:t>
            </a:r>
          </a:p>
        </p:txBody>
      </p:sp>
      <p:sp>
        <p:nvSpPr>
          <p:cNvPr id="3" name="Slide Number Placeholder 2">
            <a:extLst>
              <a:ext uri="{FF2B5EF4-FFF2-40B4-BE49-F238E27FC236}">
                <a16:creationId xmlns:a16="http://schemas.microsoft.com/office/drawing/2014/main" id="{9C65B945-90F5-4E8D-9A65-F47FB856096A}"/>
              </a:ext>
            </a:extLst>
          </p:cNvPr>
          <p:cNvSpPr>
            <a:spLocks noGrp="1"/>
          </p:cNvSpPr>
          <p:nvPr>
            <p:ph type="sldNum" sz="quarter" idx="12"/>
          </p:nvPr>
        </p:nvSpPr>
        <p:spPr/>
        <p:txBody>
          <a:bodyPr/>
          <a:lstStyle/>
          <a:p>
            <a:fld id="{12D0BCEA-8065-4A0E-8EA6-60F3C3D6559E}" type="slidenum">
              <a:rPr lang="en-CA" smtClean="0"/>
              <a:t>35</a:t>
            </a:fld>
            <a:endParaRPr lang="en-CA"/>
          </a:p>
        </p:txBody>
      </p:sp>
    </p:spTree>
    <p:extLst>
      <p:ext uri="{BB962C8B-B14F-4D97-AF65-F5344CB8AC3E}">
        <p14:creationId xmlns:p14="http://schemas.microsoft.com/office/powerpoint/2010/main" val="4039464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94F6D9-A858-4621-A986-FC4A3F7A5132}"/>
              </a:ext>
            </a:extLst>
          </p:cNvPr>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WAVE 2:  2.2 Not Appropriate in Conflict Situations</a:t>
            </a:r>
            <a:endParaRPr lang="en-CA" sz="2400" b="1"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CAD33B3C-62B1-4FB6-AA83-C495F0E19426}"/>
              </a:ext>
            </a:extLst>
          </p:cNvPr>
          <p:cNvSpPr>
            <a:spLocks noGrp="1"/>
          </p:cNvSpPr>
          <p:nvPr>
            <p:ph sz="half" idx="1"/>
          </p:nvPr>
        </p:nvSpPr>
        <p:spPr>
          <a:ln w="12700">
            <a:solidFill>
              <a:schemeClr val="tx1"/>
            </a:solidFill>
          </a:ln>
        </p:spPr>
        <p:txBody>
          <a:bodyPr/>
          <a:lstStyle/>
          <a:p>
            <a:pPr marL="0" indent="0">
              <a:buNone/>
            </a:pPr>
            <a:r>
              <a:rPr lang="en-US" b="1" dirty="0"/>
              <a:t>CON</a:t>
            </a:r>
          </a:p>
          <a:p>
            <a:r>
              <a:rPr lang="en-US" sz="2400" b="1" dirty="0"/>
              <a:t> Conflict of any intensity constitutes DV precluding consideration of shared parenting.</a:t>
            </a:r>
          </a:p>
          <a:p>
            <a:r>
              <a:rPr lang="en-US" sz="2400" b="1" dirty="0"/>
              <a:t>More recently, position refined to not necessarily preclude low to intermediate conflict, but hi-conflict situations precluded.</a:t>
            </a:r>
          </a:p>
          <a:p>
            <a:pPr marL="0" indent="0">
              <a:buNone/>
            </a:pPr>
            <a:endParaRPr lang="en-CA" sz="1600" dirty="0">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12772745-111D-454E-BDC3-A6C295F3A334}"/>
              </a:ext>
            </a:extLst>
          </p:cNvPr>
          <p:cNvSpPr>
            <a:spLocks noGrp="1"/>
          </p:cNvSpPr>
          <p:nvPr>
            <p:ph sz="half" idx="2"/>
          </p:nvPr>
        </p:nvSpPr>
        <p:spPr>
          <a:ln w="12700">
            <a:solidFill>
              <a:schemeClr val="tx1"/>
            </a:solidFill>
          </a:ln>
        </p:spPr>
        <p:txBody>
          <a:bodyPr/>
          <a:lstStyle/>
          <a:p>
            <a:pPr marL="0" indent="0">
              <a:buNone/>
            </a:pPr>
            <a:r>
              <a:rPr lang="en-US" b="1" dirty="0"/>
              <a:t>PRO</a:t>
            </a:r>
          </a:p>
          <a:p>
            <a:r>
              <a:rPr lang="en-US" sz="2400" b="1" dirty="0"/>
              <a:t>Children in JPC in hi-conflict, benefit at least as much as SPC. </a:t>
            </a:r>
          </a:p>
          <a:p>
            <a:r>
              <a:rPr lang="en-US" sz="2400" b="1" dirty="0"/>
              <a:t>Shared Parenting often reduces conflict and promotes co-operation.</a:t>
            </a:r>
          </a:p>
          <a:p>
            <a:r>
              <a:rPr lang="en-US" sz="2400" b="1" dirty="0"/>
              <a:t>Shared Parenting not appropriate under severe and sustained conflict situations.</a:t>
            </a:r>
          </a:p>
        </p:txBody>
      </p:sp>
      <p:sp>
        <p:nvSpPr>
          <p:cNvPr id="2" name="Date Placeholder 1">
            <a:extLst>
              <a:ext uri="{FF2B5EF4-FFF2-40B4-BE49-F238E27FC236}">
                <a16:creationId xmlns:a16="http://schemas.microsoft.com/office/drawing/2014/main" id="{F197FFE4-4287-434B-80B4-2811EE2A91F4}"/>
              </a:ext>
            </a:extLst>
          </p:cNvPr>
          <p:cNvSpPr>
            <a:spLocks noGrp="1"/>
          </p:cNvSpPr>
          <p:nvPr>
            <p:ph type="dt" sz="half" idx="10"/>
          </p:nvPr>
        </p:nvSpPr>
        <p:spPr/>
        <p:txBody>
          <a:bodyPr/>
          <a:lstStyle/>
          <a:p>
            <a:r>
              <a:rPr lang="en-CA"/>
              <a:t>2019-05-31</a:t>
            </a:r>
          </a:p>
        </p:txBody>
      </p:sp>
      <p:sp>
        <p:nvSpPr>
          <p:cNvPr id="3" name="Slide Number Placeholder 2">
            <a:extLst>
              <a:ext uri="{FF2B5EF4-FFF2-40B4-BE49-F238E27FC236}">
                <a16:creationId xmlns:a16="http://schemas.microsoft.com/office/drawing/2014/main" id="{9C65B945-90F5-4E8D-9A65-F47FB856096A}"/>
              </a:ext>
            </a:extLst>
          </p:cNvPr>
          <p:cNvSpPr>
            <a:spLocks noGrp="1"/>
          </p:cNvSpPr>
          <p:nvPr>
            <p:ph type="sldNum" sz="quarter" idx="12"/>
          </p:nvPr>
        </p:nvSpPr>
        <p:spPr/>
        <p:txBody>
          <a:bodyPr/>
          <a:lstStyle/>
          <a:p>
            <a:fld id="{12D0BCEA-8065-4A0E-8EA6-60F3C3D6559E}" type="slidenum">
              <a:rPr lang="en-CA" smtClean="0"/>
              <a:t>36</a:t>
            </a:fld>
            <a:endParaRPr lang="en-CA"/>
          </a:p>
        </p:txBody>
      </p:sp>
    </p:spTree>
    <p:extLst>
      <p:ext uri="{BB962C8B-B14F-4D97-AF65-F5344CB8AC3E}">
        <p14:creationId xmlns:p14="http://schemas.microsoft.com/office/powerpoint/2010/main" val="3749065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94F6D9-A858-4621-A986-FC4A3F7A5132}"/>
              </a:ext>
            </a:extLst>
          </p:cNvPr>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WAVE 2:  2.3 Only When Both Parents Agree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Co-operating Parents Prerequisite)</a:t>
            </a:r>
            <a:endParaRPr lang="en-CA" sz="2400" b="1"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CAD33B3C-62B1-4FB6-AA83-C495F0E19426}"/>
              </a:ext>
            </a:extLst>
          </p:cNvPr>
          <p:cNvSpPr>
            <a:spLocks noGrp="1"/>
          </p:cNvSpPr>
          <p:nvPr>
            <p:ph sz="half" idx="1"/>
          </p:nvPr>
        </p:nvSpPr>
        <p:spPr>
          <a:ln w="12700">
            <a:solidFill>
              <a:schemeClr val="tx1"/>
            </a:solidFill>
          </a:ln>
        </p:spPr>
        <p:txBody>
          <a:bodyPr/>
          <a:lstStyle/>
          <a:p>
            <a:pPr marL="0" indent="0">
              <a:buNone/>
            </a:pPr>
            <a:r>
              <a:rPr lang="en-US" b="1" dirty="0"/>
              <a:t>CON</a:t>
            </a:r>
          </a:p>
          <a:p>
            <a:r>
              <a:rPr lang="en-US" sz="2400" b="1" dirty="0"/>
              <a:t>Variation of Conflict argument.</a:t>
            </a:r>
          </a:p>
          <a:p>
            <a:r>
              <a:rPr lang="en-US" sz="2400" b="1" dirty="0"/>
              <a:t>Shared Parenting requires joint agreement, otherwise it promotes conflict and litigation.</a:t>
            </a:r>
          </a:p>
          <a:p>
            <a:pPr marL="0" indent="0">
              <a:buNone/>
            </a:pPr>
            <a:endParaRPr lang="en-CA" sz="1600" dirty="0">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12772745-111D-454E-BDC3-A6C295F3A334}"/>
              </a:ext>
            </a:extLst>
          </p:cNvPr>
          <p:cNvSpPr>
            <a:spLocks noGrp="1"/>
          </p:cNvSpPr>
          <p:nvPr>
            <p:ph sz="half" idx="2"/>
          </p:nvPr>
        </p:nvSpPr>
        <p:spPr>
          <a:ln w="12700">
            <a:solidFill>
              <a:schemeClr val="tx1"/>
            </a:solidFill>
          </a:ln>
        </p:spPr>
        <p:txBody>
          <a:bodyPr/>
          <a:lstStyle/>
          <a:p>
            <a:pPr marL="0" indent="0">
              <a:buNone/>
            </a:pPr>
            <a:r>
              <a:rPr lang="en-US" b="1" dirty="0"/>
              <a:t>PRO</a:t>
            </a:r>
          </a:p>
          <a:p>
            <a:r>
              <a:rPr lang="en-US" sz="2400" b="1" dirty="0"/>
              <a:t>Consensual agreement indeed preferable.</a:t>
            </a:r>
          </a:p>
          <a:p>
            <a:r>
              <a:rPr lang="en-US" sz="2400" b="1" dirty="0"/>
              <a:t>JPC with non-cooperating parents still has superior or equal outcomes to SPC.</a:t>
            </a:r>
          </a:p>
        </p:txBody>
      </p:sp>
      <p:sp>
        <p:nvSpPr>
          <p:cNvPr id="2" name="Date Placeholder 1">
            <a:extLst>
              <a:ext uri="{FF2B5EF4-FFF2-40B4-BE49-F238E27FC236}">
                <a16:creationId xmlns:a16="http://schemas.microsoft.com/office/drawing/2014/main" id="{F197FFE4-4287-434B-80B4-2811EE2A91F4}"/>
              </a:ext>
            </a:extLst>
          </p:cNvPr>
          <p:cNvSpPr>
            <a:spLocks noGrp="1"/>
          </p:cNvSpPr>
          <p:nvPr>
            <p:ph type="dt" sz="half" idx="10"/>
          </p:nvPr>
        </p:nvSpPr>
        <p:spPr/>
        <p:txBody>
          <a:bodyPr/>
          <a:lstStyle/>
          <a:p>
            <a:r>
              <a:rPr lang="en-CA"/>
              <a:t>2019-05-31</a:t>
            </a:r>
          </a:p>
        </p:txBody>
      </p:sp>
      <p:sp>
        <p:nvSpPr>
          <p:cNvPr id="3" name="Slide Number Placeholder 2">
            <a:extLst>
              <a:ext uri="{FF2B5EF4-FFF2-40B4-BE49-F238E27FC236}">
                <a16:creationId xmlns:a16="http://schemas.microsoft.com/office/drawing/2014/main" id="{9C65B945-90F5-4E8D-9A65-F47FB856096A}"/>
              </a:ext>
            </a:extLst>
          </p:cNvPr>
          <p:cNvSpPr>
            <a:spLocks noGrp="1"/>
          </p:cNvSpPr>
          <p:nvPr>
            <p:ph type="sldNum" sz="quarter" idx="12"/>
          </p:nvPr>
        </p:nvSpPr>
        <p:spPr/>
        <p:txBody>
          <a:bodyPr/>
          <a:lstStyle/>
          <a:p>
            <a:fld id="{12D0BCEA-8065-4A0E-8EA6-60F3C3D6559E}" type="slidenum">
              <a:rPr lang="en-CA" smtClean="0"/>
              <a:t>37</a:t>
            </a:fld>
            <a:endParaRPr lang="en-CA"/>
          </a:p>
        </p:txBody>
      </p:sp>
    </p:spTree>
    <p:extLst>
      <p:ext uri="{BB962C8B-B14F-4D97-AF65-F5344CB8AC3E}">
        <p14:creationId xmlns:p14="http://schemas.microsoft.com/office/powerpoint/2010/main" val="4098409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94F6D9-A858-4621-A986-FC4A3F7A5132}"/>
              </a:ext>
            </a:extLst>
          </p:cNvPr>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WAVE 2:  2.4 Shared Parenting Promotes Litigation</a:t>
            </a:r>
            <a:endParaRPr lang="en-CA" sz="2400" b="1"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CAD33B3C-62B1-4FB6-AA83-C495F0E19426}"/>
              </a:ext>
            </a:extLst>
          </p:cNvPr>
          <p:cNvSpPr>
            <a:spLocks noGrp="1"/>
          </p:cNvSpPr>
          <p:nvPr>
            <p:ph sz="half" idx="1"/>
          </p:nvPr>
        </p:nvSpPr>
        <p:spPr>
          <a:ln w="12700">
            <a:solidFill>
              <a:schemeClr val="tx1"/>
            </a:solidFill>
          </a:ln>
        </p:spPr>
        <p:txBody>
          <a:bodyPr/>
          <a:lstStyle/>
          <a:p>
            <a:pPr marL="0" indent="0">
              <a:buNone/>
            </a:pPr>
            <a:r>
              <a:rPr lang="en-US" b="1" dirty="0"/>
              <a:t>CON</a:t>
            </a:r>
          </a:p>
          <a:p>
            <a:r>
              <a:rPr lang="en-CA" sz="2000" b="1" dirty="0">
                <a:latin typeface="Arial" panose="020B0604020202020204" pitchFamily="34" charset="0"/>
                <a:cs typeface="Arial" panose="020B0604020202020204" pitchFamily="34" charset="0"/>
              </a:rPr>
              <a:t>As extension of DV/Conflict line of argumentation, opponents assert shared parenting promotes litigation.</a:t>
            </a:r>
          </a:p>
        </p:txBody>
      </p:sp>
      <p:sp>
        <p:nvSpPr>
          <p:cNvPr id="14" name="Content Placeholder 13">
            <a:extLst>
              <a:ext uri="{FF2B5EF4-FFF2-40B4-BE49-F238E27FC236}">
                <a16:creationId xmlns:a16="http://schemas.microsoft.com/office/drawing/2014/main" id="{12772745-111D-454E-BDC3-A6C295F3A334}"/>
              </a:ext>
            </a:extLst>
          </p:cNvPr>
          <p:cNvSpPr>
            <a:spLocks noGrp="1"/>
          </p:cNvSpPr>
          <p:nvPr>
            <p:ph sz="half" idx="2"/>
          </p:nvPr>
        </p:nvSpPr>
        <p:spPr>
          <a:ln w="12700">
            <a:solidFill>
              <a:schemeClr val="tx1"/>
            </a:solidFill>
          </a:ln>
        </p:spPr>
        <p:txBody>
          <a:bodyPr/>
          <a:lstStyle/>
          <a:p>
            <a:pPr marL="0" indent="0">
              <a:buNone/>
            </a:pPr>
            <a:r>
              <a:rPr lang="en-US" b="1" dirty="0"/>
              <a:t>PRO</a:t>
            </a:r>
          </a:p>
          <a:p>
            <a:r>
              <a:rPr lang="en-US" sz="2000" b="1" dirty="0">
                <a:latin typeface="Arial" panose="020B0604020202020204" pitchFamily="34" charset="0"/>
                <a:cs typeface="Arial" panose="020B0604020202020204" pitchFamily="34" charset="0"/>
              </a:rPr>
              <a:t>Empirical data in shared parenting jurisdictions indicates significant and sustained drops in litigation and reliance on court.</a:t>
            </a:r>
          </a:p>
          <a:p>
            <a:r>
              <a:rPr lang="en-US" sz="2000" b="1" dirty="0">
                <a:latin typeface="Arial" panose="020B0604020202020204" pitchFamily="34" charset="0"/>
                <a:cs typeface="Arial" panose="020B0604020202020204" pitchFamily="34" charset="0"/>
              </a:rPr>
              <a:t>Drop in litigation may be partially attributable to:</a:t>
            </a:r>
          </a:p>
          <a:p>
            <a:pPr lvl="1"/>
            <a:r>
              <a:rPr lang="en-US" sz="1800" b="1" dirty="0">
                <a:latin typeface="Arial" panose="020B0604020202020204" pitchFamily="34" charset="0"/>
                <a:cs typeface="Arial" panose="020B0604020202020204" pitchFamily="34" charset="0"/>
              </a:rPr>
              <a:t>Adoption of med/arb</a:t>
            </a:r>
          </a:p>
          <a:p>
            <a:pPr lvl="1"/>
            <a:r>
              <a:rPr lang="en-US" sz="1800" b="1" dirty="0">
                <a:latin typeface="Arial" panose="020B0604020202020204" pitchFamily="34" charset="0"/>
                <a:cs typeface="Arial" panose="020B0604020202020204" pitchFamily="34" charset="0"/>
              </a:rPr>
              <a:t>introduction of parental coordinators </a:t>
            </a:r>
          </a:p>
          <a:p>
            <a:pPr lvl="1"/>
            <a:r>
              <a:rPr lang="en-US" sz="1800" b="1" dirty="0">
                <a:latin typeface="Arial" panose="020B0604020202020204" pitchFamily="34" charset="0"/>
                <a:cs typeface="Arial" panose="020B0604020202020204" pitchFamily="34" charset="0"/>
              </a:rPr>
              <a:t>Improved public health/social support as part of reforms that extend beyond legal domain</a:t>
            </a:r>
          </a:p>
        </p:txBody>
      </p:sp>
      <p:sp>
        <p:nvSpPr>
          <p:cNvPr id="2" name="Date Placeholder 1">
            <a:extLst>
              <a:ext uri="{FF2B5EF4-FFF2-40B4-BE49-F238E27FC236}">
                <a16:creationId xmlns:a16="http://schemas.microsoft.com/office/drawing/2014/main" id="{F197FFE4-4287-434B-80B4-2811EE2A91F4}"/>
              </a:ext>
            </a:extLst>
          </p:cNvPr>
          <p:cNvSpPr>
            <a:spLocks noGrp="1"/>
          </p:cNvSpPr>
          <p:nvPr>
            <p:ph type="dt" sz="half" idx="10"/>
          </p:nvPr>
        </p:nvSpPr>
        <p:spPr/>
        <p:txBody>
          <a:bodyPr/>
          <a:lstStyle/>
          <a:p>
            <a:r>
              <a:rPr lang="en-CA"/>
              <a:t>2019-05-31</a:t>
            </a:r>
          </a:p>
        </p:txBody>
      </p:sp>
      <p:sp>
        <p:nvSpPr>
          <p:cNvPr id="3" name="Slide Number Placeholder 2">
            <a:extLst>
              <a:ext uri="{FF2B5EF4-FFF2-40B4-BE49-F238E27FC236}">
                <a16:creationId xmlns:a16="http://schemas.microsoft.com/office/drawing/2014/main" id="{9C65B945-90F5-4E8D-9A65-F47FB856096A}"/>
              </a:ext>
            </a:extLst>
          </p:cNvPr>
          <p:cNvSpPr>
            <a:spLocks noGrp="1"/>
          </p:cNvSpPr>
          <p:nvPr>
            <p:ph type="sldNum" sz="quarter" idx="12"/>
          </p:nvPr>
        </p:nvSpPr>
        <p:spPr/>
        <p:txBody>
          <a:bodyPr/>
          <a:lstStyle/>
          <a:p>
            <a:fld id="{12D0BCEA-8065-4A0E-8EA6-60F3C3D6559E}" type="slidenum">
              <a:rPr lang="en-CA" smtClean="0"/>
              <a:t>38</a:t>
            </a:fld>
            <a:endParaRPr lang="en-CA"/>
          </a:p>
        </p:txBody>
      </p:sp>
    </p:spTree>
    <p:extLst>
      <p:ext uri="{BB962C8B-B14F-4D97-AF65-F5344CB8AC3E}">
        <p14:creationId xmlns:p14="http://schemas.microsoft.com/office/powerpoint/2010/main" val="570173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94F6D9-A858-4621-A986-FC4A3F7A5132}"/>
              </a:ext>
            </a:extLst>
          </p:cNvPr>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WAVE 2:  2.5 Shared Parenting- Tried but rolled back?</a:t>
            </a:r>
            <a:endParaRPr lang="en-CA" sz="2400" b="1"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CAD33B3C-62B1-4FB6-AA83-C495F0E19426}"/>
              </a:ext>
            </a:extLst>
          </p:cNvPr>
          <p:cNvSpPr>
            <a:spLocks noGrp="1"/>
          </p:cNvSpPr>
          <p:nvPr>
            <p:ph sz="half" idx="1"/>
          </p:nvPr>
        </p:nvSpPr>
        <p:spPr>
          <a:xfrm>
            <a:off x="838200" y="1825625"/>
            <a:ext cx="4161503" cy="4351338"/>
          </a:xfrm>
          <a:ln w="12700">
            <a:solidFill>
              <a:schemeClr val="tx1"/>
            </a:solidFill>
          </a:ln>
        </p:spPr>
        <p:txBody>
          <a:bodyPr>
            <a:normAutofit fontScale="85000" lnSpcReduction="10000"/>
          </a:bodyPr>
          <a:lstStyle/>
          <a:p>
            <a:pPr marL="0" indent="0">
              <a:buNone/>
            </a:pPr>
            <a:r>
              <a:rPr lang="en-US" b="1" dirty="0"/>
              <a:t>CON</a:t>
            </a:r>
          </a:p>
          <a:p>
            <a:r>
              <a:rPr lang="en-US" sz="2000" dirty="0">
                <a:latin typeface="Arial" panose="020B0604020202020204" pitchFamily="34" charset="0"/>
                <a:cs typeface="Arial" panose="020B0604020202020204" pitchFamily="34" charset="0"/>
              </a:rPr>
              <a:t>Claims made that shared parenting legislation has been rolled back or revisited in various jurisdictions:</a:t>
            </a:r>
          </a:p>
          <a:p>
            <a:pPr marL="0" indent="0">
              <a:buNone/>
            </a:pP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California</a:t>
            </a:r>
          </a:p>
          <a:p>
            <a:pPr lvl="1"/>
            <a:r>
              <a:rPr lang="en-US" sz="2000" dirty="0">
                <a:latin typeface="Arial" panose="020B0604020202020204" pitchFamily="34" charset="0"/>
                <a:cs typeface="Arial" panose="020B0604020202020204" pitchFamily="34" charset="0"/>
              </a:rPr>
              <a:t>Australia</a:t>
            </a:r>
          </a:p>
          <a:p>
            <a:pPr lvl="1"/>
            <a:r>
              <a:rPr lang="en-US" sz="2000" dirty="0">
                <a:latin typeface="Arial" panose="020B0604020202020204" pitchFamily="34" charset="0"/>
                <a:cs typeface="Arial" panose="020B0604020202020204" pitchFamily="34" charset="0"/>
              </a:rPr>
              <a:t>Denmark</a:t>
            </a:r>
          </a:p>
          <a:p>
            <a:pPr lvl="1"/>
            <a:r>
              <a:rPr lang="en-US" sz="2000" dirty="0">
                <a:latin typeface="Arial" panose="020B0604020202020204" pitchFamily="34" charset="0"/>
                <a:cs typeface="Arial" panose="020B0604020202020204" pitchFamily="34" charset="0"/>
              </a:rPr>
              <a:t>Israel</a:t>
            </a:r>
          </a:p>
          <a:p>
            <a:pPr marL="0" indent="0">
              <a:buNone/>
            </a:pPr>
            <a:endParaRPr lang="en-US" dirty="0"/>
          </a:p>
          <a:p>
            <a:pPr marL="0" indent="0">
              <a:buNone/>
            </a:pPr>
            <a:endParaRPr lang="en-CA" sz="1600" dirty="0">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12772745-111D-454E-BDC3-A6C295F3A334}"/>
              </a:ext>
            </a:extLst>
          </p:cNvPr>
          <p:cNvSpPr>
            <a:spLocks noGrp="1"/>
          </p:cNvSpPr>
          <p:nvPr>
            <p:ph sz="half" idx="2"/>
          </p:nvPr>
        </p:nvSpPr>
        <p:spPr>
          <a:xfrm>
            <a:off x="5147187" y="1825625"/>
            <a:ext cx="6206613" cy="4351338"/>
          </a:xfrm>
          <a:ln w="12700">
            <a:solidFill>
              <a:schemeClr val="tx1"/>
            </a:solidFill>
          </a:ln>
        </p:spPr>
        <p:txBody>
          <a:bodyPr>
            <a:normAutofit fontScale="85000" lnSpcReduction="10000"/>
          </a:bodyPr>
          <a:lstStyle/>
          <a:p>
            <a:pPr marL="0" indent="0">
              <a:buNone/>
            </a:pPr>
            <a:r>
              <a:rPr lang="en-US" b="1" dirty="0"/>
              <a:t>PRO</a:t>
            </a:r>
          </a:p>
          <a:p>
            <a:pPr marL="0" indent="0">
              <a:buNone/>
            </a:pPr>
            <a:r>
              <a:rPr lang="en-US" sz="2000" dirty="0">
                <a:latin typeface="Arial" panose="020B0604020202020204" pitchFamily="34" charset="0"/>
                <a:cs typeface="Arial" panose="020B0604020202020204" pitchFamily="34" charset="0"/>
              </a:rPr>
              <a:t>Allowing for semantic nuances and recognition that all legislation evolves, shared parenting remains intact in all cases and stronger in some:</a:t>
            </a:r>
          </a:p>
          <a:p>
            <a:r>
              <a:rPr lang="en-US" sz="2000" u="sng" dirty="0">
                <a:latin typeface="Arial" panose="020B0604020202020204" pitchFamily="34" charset="0"/>
                <a:cs typeface="Arial" panose="020B0604020202020204" pitchFamily="34" charset="0"/>
              </a:rPr>
              <a:t>California</a:t>
            </a:r>
            <a:r>
              <a:rPr lang="en-US" sz="2000" dirty="0">
                <a:latin typeface="Arial" panose="020B0604020202020204" pitchFamily="34" charset="0"/>
                <a:cs typeface="Arial" panose="020B0604020202020204" pitchFamily="34" charset="0"/>
              </a:rPr>
              <a:t> (1988) – legislation amended to remove unintended rank-ordered preferences (i.e. corrective legal drafting).</a:t>
            </a:r>
          </a:p>
          <a:p>
            <a:r>
              <a:rPr lang="en-US" sz="2000" u="sng" dirty="0">
                <a:latin typeface="Arial" panose="020B0604020202020204" pitchFamily="34" charset="0"/>
                <a:cs typeface="Arial" panose="020B0604020202020204" pitchFamily="34" charset="0"/>
              </a:rPr>
              <a:t>Australia</a:t>
            </a:r>
            <a:r>
              <a:rPr lang="en-US" sz="2000" dirty="0">
                <a:latin typeface="Arial" panose="020B0604020202020204" pitchFamily="34" charset="0"/>
                <a:cs typeface="Arial" panose="020B0604020202020204" pitchFamily="34" charset="0"/>
              </a:rPr>
              <a:t> (2011) - Change placed “greater weight” on DV but  did not change 2006 shared parenting text. Law Reform Commission Report March 2019 would roll back shared parenting. </a:t>
            </a:r>
          </a:p>
          <a:p>
            <a:r>
              <a:rPr lang="en-US" sz="2000" u="sng" dirty="0">
                <a:latin typeface="Arial" panose="020B0604020202020204" pitchFamily="34" charset="0"/>
                <a:cs typeface="Arial" panose="020B0604020202020204" pitchFamily="34" charset="0"/>
              </a:rPr>
              <a:t>Denmark</a:t>
            </a:r>
            <a:r>
              <a:rPr lang="en-US" sz="2000" dirty="0">
                <a:latin typeface="Arial" panose="020B0604020202020204" pitchFamily="34" charset="0"/>
                <a:cs typeface="Arial" panose="020B0604020202020204" pitchFamily="34" charset="0"/>
              </a:rPr>
              <a:t> (2012) - clarification that equal parenting an option, not to be construed as right. In 2015, shared parenting strengthened with anti-gatekeeping provisions.</a:t>
            </a:r>
          </a:p>
          <a:p>
            <a:r>
              <a:rPr lang="en-US" sz="2000" u="sng" dirty="0">
                <a:latin typeface="Arial" panose="020B0604020202020204" pitchFamily="34" charset="0"/>
                <a:cs typeface="Arial" panose="020B0604020202020204" pitchFamily="34" charset="0"/>
              </a:rPr>
              <a:t>Israel (~2016) </a:t>
            </a:r>
            <a:r>
              <a:rPr lang="en-US" sz="2000" dirty="0">
                <a:latin typeface="Arial" panose="020B0604020202020204" pitchFamily="34" charset="0"/>
                <a:cs typeface="Arial" panose="020B0604020202020204" pitchFamily="34" charset="0"/>
              </a:rPr>
              <a:t>–  Proposal to change existing default maternal custody preference from age 6 to age 2 shelved. </a:t>
            </a:r>
          </a:p>
        </p:txBody>
      </p:sp>
      <p:sp>
        <p:nvSpPr>
          <p:cNvPr id="2" name="Date Placeholder 1">
            <a:extLst>
              <a:ext uri="{FF2B5EF4-FFF2-40B4-BE49-F238E27FC236}">
                <a16:creationId xmlns:a16="http://schemas.microsoft.com/office/drawing/2014/main" id="{F197FFE4-4287-434B-80B4-2811EE2A91F4}"/>
              </a:ext>
            </a:extLst>
          </p:cNvPr>
          <p:cNvSpPr>
            <a:spLocks noGrp="1"/>
          </p:cNvSpPr>
          <p:nvPr>
            <p:ph type="dt" sz="half" idx="10"/>
          </p:nvPr>
        </p:nvSpPr>
        <p:spPr/>
        <p:txBody>
          <a:bodyPr/>
          <a:lstStyle/>
          <a:p>
            <a:r>
              <a:rPr lang="en-CA"/>
              <a:t>2019-05-31</a:t>
            </a:r>
          </a:p>
        </p:txBody>
      </p:sp>
      <p:sp>
        <p:nvSpPr>
          <p:cNvPr id="3" name="Slide Number Placeholder 2">
            <a:extLst>
              <a:ext uri="{FF2B5EF4-FFF2-40B4-BE49-F238E27FC236}">
                <a16:creationId xmlns:a16="http://schemas.microsoft.com/office/drawing/2014/main" id="{9C65B945-90F5-4E8D-9A65-F47FB856096A}"/>
              </a:ext>
            </a:extLst>
          </p:cNvPr>
          <p:cNvSpPr>
            <a:spLocks noGrp="1"/>
          </p:cNvSpPr>
          <p:nvPr>
            <p:ph type="sldNum" sz="quarter" idx="12"/>
          </p:nvPr>
        </p:nvSpPr>
        <p:spPr/>
        <p:txBody>
          <a:bodyPr/>
          <a:lstStyle/>
          <a:p>
            <a:fld id="{12D0BCEA-8065-4A0E-8EA6-60F3C3D6559E}" type="slidenum">
              <a:rPr lang="en-CA" smtClean="0"/>
              <a:t>39</a:t>
            </a:fld>
            <a:endParaRPr lang="en-CA"/>
          </a:p>
        </p:txBody>
      </p:sp>
    </p:spTree>
    <p:extLst>
      <p:ext uri="{BB962C8B-B14F-4D97-AF65-F5344CB8AC3E}">
        <p14:creationId xmlns:p14="http://schemas.microsoft.com/office/powerpoint/2010/main" val="1329868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EQUAL SHARED PARENTING</a:t>
            </a: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INTRODUCTION</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r>
              <a:rPr lang="en-CA" sz="2400" b="1" dirty="0">
                <a:latin typeface="Arial" panose="020B0604020202020204" pitchFamily="34" charset="0"/>
                <a:cs typeface="Arial" panose="020B0604020202020204" pitchFamily="34" charset="0"/>
                <a:hlinkClick r:id="rId2"/>
              </a:rPr>
              <a:t>North York Harvest Food Bank</a:t>
            </a:r>
            <a:endParaRPr lang="en-CA" sz="2400" b="1" dirty="0">
              <a:latin typeface="Arial" panose="020B0604020202020204" pitchFamily="34" charset="0"/>
              <a:cs typeface="Arial" panose="020B0604020202020204" pitchFamily="34" charset="0"/>
            </a:endParaRPr>
          </a:p>
          <a:p>
            <a:r>
              <a:rPr lang="en-US" sz="2400" dirty="0">
                <a:hlinkClick r:id="rId2"/>
              </a:rPr>
              <a:t>https://northyorkharvest.com/gene-c-colman/</a:t>
            </a:r>
            <a:endParaRPr lang="en-US" sz="2400" dirty="0"/>
          </a:p>
          <a:p>
            <a:pPr marL="0" indent="0">
              <a:buNone/>
            </a:pP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4</a:t>
            </a:fld>
            <a:endParaRPr lang="en-CA"/>
          </a:p>
        </p:txBody>
      </p:sp>
      <p:pic>
        <p:nvPicPr>
          <p:cNvPr id="6" name="Picture 5">
            <a:extLst>
              <a:ext uri="{FF2B5EF4-FFF2-40B4-BE49-F238E27FC236}">
                <a16:creationId xmlns:a16="http://schemas.microsoft.com/office/drawing/2014/main" id="{0E9A5D73-5AD4-4B35-A4A4-8EE1BEF26503}"/>
              </a:ext>
            </a:extLst>
          </p:cNvPr>
          <p:cNvPicPr>
            <a:picLocks noChangeAspect="1"/>
          </p:cNvPicPr>
          <p:nvPr/>
        </p:nvPicPr>
        <p:blipFill>
          <a:blip r:embed="rId3"/>
          <a:stretch>
            <a:fillRect/>
          </a:stretch>
        </p:blipFill>
        <p:spPr>
          <a:xfrm>
            <a:off x="2524125" y="2938409"/>
            <a:ext cx="7143750" cy="3513762"/>
          </a:xfrm>
          <a:prstGeom prst="rect">
            <a:avLst/>
          </a:prstGeom>
        </p:spPr>
      </p:pic>
    </p:spTree>
    <p:extLst>
      <p:ext uri="{BB962C8B-B14F-4D97-AF65-F5344CB8AC3E}">
        <p14:creationId xmlns:p14="http://schemas.microsoft.com/office/powerpoint/2010/main" val="90576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E1DE-CE59-4A0B-86EF-92DE5575BD4E}"/>
              </a:ext>
            </a:extLst>
          </p:cNvPr>
          <p:cNvSpPr>
            <a:spLocks noGrp="1"/>
          </p:cNvSpPr>
          <p:nvPr>
            <p:ph type="title"/>
          </p:nvPr>
        </p:nvSpPr>
        <p:spPr>
          <a:xfrm>
            <a:off x="838200" y="365125"/>
            <a:ext cx="10515600" cy="1113719"/>
          </a:xfrm>
        </p:spPr>
        <p:txBody>
          <a:bodyPr>
            <a:normAutofit/>
          </a:bodyPr>
          <a:lstStyle/>
          <a:p>
            <a:pPr algn="ctr"/>
            <a:r>
              <a:rPr lang="en-US" sz="2400" b="1" dirty="0">
                <a:latin typeface="Arial" panose="020B0604020202020204" pitchFamily="34" charset="0"/>
                <a:cs typeface="Arial" panose="020B0604020202020204" pitchFamily="34" charset="0"/>
              </a:rPr>
              <a:t>WAVE 3: “ Well, OK, maybe…but no presumptions”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endParaRPr lang="en-CA"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98D9A56-FF7F-45E2-9725-A467E12C11A3}"/>
              </a:ext>
            </a:extLst>
          </p:cNvPr>
          <p:cNvSpPr>
            <a:spLocks noGrp="1"/>
          </p:cNvSpPr>
          <p:nvPr>
            <p:ph idx="1"/>
          </p:nvPr>
        </p:nvSpPr>
        <p:spPr>
          <a:xfrm>
            <a:off x="2612136" y="2212975"/>
            <a:ext cx="6742176" cy="2705862"/>
          </a:xfrm>
        </p:spPr>
        <p:txBody>
          <a:bodyPr/>
          <a:lstStyle/>
          <a:p>
            <a:pPr marL="0" indent="0">
              <a:buNone/>
            </a:pPr>
            <a:r>
              <a:rPr lang="en-US" b="1" dirty="0"/>
              <a:t>3.1 Individualization &amp; One-Size-Fits-All</a:t>
            </a:r>
          </a:p>
          <a:p>
            <a:pPr marL="0" indent="0">
              <a:buNone/>
            </a:pPr>
            <a:r>
              <a:rPr lang="en-US" b="1" dirty="0"/>
              <a:t>3.2 Not in the Best Interests?</a:t>
            </a:r>
          </a:p>
          <a:p>
            <a:pPr marL="0" indent="0">
              <a:buNone/>
            </a:pPr>
            <a:r>
              <a:rPr lang="en-US" b="1" dirty="0"/>
              <a:t>3.3 Parental Rights vs Children’s Rights</a:t>
            </a:r>
          </a:p>
          <a:p>
            <a:pPr marL="0" indent="0">
              <a:buNone/>
            </a:pPr>
            <a:r>
              <a:rPr lang="en-US" b="1" dirty="0"/>
              <a:t>3.4 Effect Size- Does Size Matter?</a:t>
            </a:r>
            <a:endParaRPr lang="en-CA" b="1" dirty="0"/>
          </a:p>
        </p:txBody>
      </p:sp>
      <p:sp>
        <p:nvSpPr>
          <p:cNvPr id="4" name="Date Placeholder 3">
            <a:extLst>
              <a:ext uri="{FF2B5EF4-FFF2-40B4-BE49-F238E27FC236}">
                <a16:creationId xmlns:a16="http://schemas.microsoft.com/office/drawing/2014/main" id="{1E40762B-DF1C-48EC-83D5-473E0A08734C}"/>
              </a:ext>
            </a:extLst>
          </p:cNvPr>
          <p:cNvSpPr>
            <a:spLocks noGrp="1"/>
          </p:cNvSpPr>
          <p:nvPr>
            <p:ph type="dt" sz="half" idx="10"/>
          </p:nvPr>
        </p:nvSpPr>
        <p:spPr/>
        <p:txBody>
          <a:bodyPr/>
          <a:lstStyle/>
          <a:p>
            <a:r>
              <a:rPr lang="en-CA"/>
              <a:t>2019-05-31</a:t>
            </a:r>
          </a:p>
        </p:txBody>
      </p:sp>
      <p:sp>
        <p:nvSpPr>
          <p:cNvPr id="5" name="Slide Number Placeholder 4">
            <a:extLst>
              <a:ext uri="{FF2B5EF4-FFF2-40B4-BE49-F238E27FC236}">
                <a16:creationId xmlns:a16="http://schemas.microsoft.com/office/drawing/2014/main" id="{92AEFD9E-F78B-452B-8335-1708750B834E}"/>
              </a:ext>
            </a:extLst>
          </p:cNvPr>
          <p:cNvSpPr>
            <a:spLocks noGrp="1"/>
          </p:cNvSpPr>
          <p:nvPr>
            <p:ph type="sldNum" sz="quarter" idx="12"/>
          </p:nvPr>
        </p:nvSpPr>
        <p:spPr/>
        <p:txBody>
          <a:bodyPr/>
          <a:lstStyle/>
          <a:p>
            <a:fld id="{12D0BCEA-8065-4A0E-8EA6-60F3C3D6559E}" type="slidenum">
              <a:rPr lang="en-CA" smtClean="0"/>
              <a:t>40</a:t>
            </a:fld>
            <a:endParaRPr lang="en-CA"/>
          </a:p>
        </p:txBody>
      </p:sp>
    </p:spTree>
    <p:extLst>
      <p:ext uri="{BB962C8B-B14F-4D97-AF65-F5344CB8AC3E}">
        <p14:creationId xmlns:p14="http://schemas.microsoft.com/office/powerpoint/2010/main" val="342331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94F6D9-A858-4621-A986-FC4A3F7A5132}"/>
              </a:ext>
            </a:extLst>
          </p:cNvPr>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WAVE 3:  3.1 Individualization &amp; One-Size-Fits-All</a:t>
            </a:r>
            <a:endParaRPr lang="en-CA" sz="2400" b="1"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CAD33B3C-62B1-4FB6-AA83-C495F0E19426}"/>
              </a:ext>
            </a:extLst>
          </p:cNvPr>
          <p:cNvSpPr>
            <a:spLocks noGrp="1"/>
          </p:cNvSpPr>
          <p:nvPr>
            <p:ph sz="half" idx="1"/>
          </p:nvPr>
        </p:nvSpPr>
        <p:spPr>
          <a:ln w="12700">
            <a:solidFill>
              <a:schemeClr val="tx1"/>
            </a:solidFill>
          </a:ln>
        </p:spPr>
        <p:txBody>
          <a:bodyPr/>
          <a:lstStyle/>
          <a:p>
            <a:pPr marL="0" indent="0">
              <a:buNone/>
            </a:pPr>
            <a:r>
              <a:rPr lang="en-US" b="1" dirty="0"/>
              <a:t>CON</a:t>
            </a:r>
          </a:p>
          <a:p>
            <a:r>
              <a:rPr lang="en-US" sz="2000" b="1" dirty="0">
                <a:latin typeface="Arial" panose="020B0604020202020204" pitchFamily="34" charset="0"/>
                <a:cs typeface="Arial" panose="020B0604020202020204" pitchFamily="34" charset="0"/>
              </a:rPr>
              <a:t>Shared parenting reduces judicial discretion for individualized tailoring.</a:t>
            </a:r>
          </a:p>
          <a:p>
            <a:r>
              <a:rPr lang="en-US" sz="2000" b="1" dirty="0">
                <a:latin typeface="Arial" panose="020B0604020202020204" pitchFamily="34" charset="0"/>
                <a:cs typeface="Arial" panose="020B0604020202020204" pitchFamily="34" charset="0"/>
              </a:rPr>
              <a:t>Shared parenting needlessly imposes rigid “one-size-fits-all” model (e.g. 50:50 parenting time).</a:t>
            </a:r>
          </a:p>
          <a:p>
            <a:r>
              <a:rPr lang="en-US" sz="2000" b="1" dirty="0">
                <a:latin typeface="Arial" panose="020B0604020202020204" pitchFamily="34" charset="0"/>
                <a:cs typeface="Arial" panose="020B0604020202020204" pitchFamily="34" charset="0"/>
              </a:rPr>
              <a:t>No empirical evidence offered.</a:t>
            </a:r>
          </a:p>
          <a:p>
            <a:pPr marL="0" indent="0">
              <a:buNone/>
            </a:pPr>
            <a:endParaRPr lang="en-CA" sz="1600" dirty="0">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12772745-111D-454E-BDC3-A6C295F3A334}"/>
              </a:ext>
            </a:extLst>
          </p:cNvPr>
          <p:cNvSpPr>
            <a:spLocks noGrp="1"/>
          </p:cNvSpPr>
          <p:nvPr>
            <p:ph sz="half" idx="2"/>
          </p:nvPr>
        </p:nvSpPr>
        <p:spPr>
          <a:ln w="12700">
            <a:solidFill>
              <a:schemeClr val="tx1"/>
            </a:solidFill>
          </a:ln>
        </p:spPr>
        <p:txBody>
          <a:bodyPr/>
          <a:lstStyle/>
          <a:p>
            <a:pPr marL="0" indent="0">
              <a:buNone/>
            </a:pPr>
            <a:r>
              <a:rPr lang="en-US" b="1" dirty="0"/>
              <a:t>PRO</a:t>
            </a:r>
          </a:p>
          <a:p>
            <a:r>
              <a:rPr lang="en-US" sz="2000" b="1" dirty="0">
                <a:latin typeface="Arial" panose="020B0604020202020204" pitchFamily="34" charset="0"/>
                <a:cs typeface="Arial" panose="020B0604020202020204" pitchFamily="34" charset="0"/>
              </a:rPr>
              <a:t>Au contraire, “standard” Sole Custody model is best example  of one-size-fits-all.</a:t>
            </a:r>
          </a:p>
          <a:p>
            <a:r>
              <a:rPr lang="en-US" sz="2000" b="1" dirty="0">
                <a:latin typeface="Arial" panose="020B0604020202020204" pitchFamily="34" charset="0"/>
                <a:cs typeface="Arial" panose="020B0604020202020204" pitchFamily="34" charset="0"/>
              </a:rPr>
              <a:t>Individualization is empty argument as every case must be individually assessed as basic precept of law.</a:t>
            </a:r>
          </a:p>
          <a:p>
            <a:r>
              <a:rPr lang="en-US" sz="2000" b="1" dirty="0">
                <a:latin typeface="Arial" panose="020B0604020202020204" pitchFamily="34" charset="0"/>
                <a:cs typeface="Arial" panose="020B0604020202020204" pitchFamily="34" charset="0"/>
              </a:rPr>
              <a:t>Empirical data from numerous jurisdictions shows great variety in parenting time splits with 50:50 not being the dominant mode.</a:t>
            </a:r>
          </a:p>
          <a:p>
            <a:endParaRPr lang="en-US" sz="2000" dirty="0">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F197FFE4-4287-434B-80B4-2811EE2A91F4}"/>
              </a:ext>
            </a:extLst>
          </p:cNvPr>
          <p:cNvSpPr>
            <a:spLocks noGrp="1"/>
          </p:cNvSpPr>
          <p:nvPr>
            <p:ph type="dt" sz="half" idx="10"/>
          </p:nvPr>
        </p:nvSpPr>
        <p:spPr/>
        <p:txBody>
          <a:bodyPr/>
          <a:lstStyle/>
          <a:p>
            <a:r>
              <a:rPr lang="en-CA"/>
              <a:t>2019-05-31</a:t>
            </a:r>
          </a:p>
        </p:txBody>
      </p:sp>
      <p:sp>
        <p:nvSpPr>
          <p:cNvPr id="3" name="Slide Number Placeholder 2">
            <a:extLst>
              <a:ext uri="{FF2B5EF4-FFF2-40B4-BE49-F238E27FC236}">
                <a16:creationId xmlns:a16="http://schemas.microsoft.com/office/drawing/2014/main" id="{9C65B945-90F5-4E8D-9A65-F47FB856096A}"/>
              </a:ext>
            </a:extLst>
          </p:cNvPr>
          <p:cNvSpPr>
            <a:spLocks noGrp="1"/>
          </p:cNvSpPr>
          <p:nvPr>
            <p:ph type="sldNum" sz="quarter" idx="12"/>
          </p:nvPr>
        </p:nvSpPr>
        <p:spPr/>
        <p:txBody>
          <a:bodyPr/>
          <a:lstStyle/>
          <a:p>
            <a:fld id="{12D0BCEA-8065-4A0E-8EA6-60F3C3D6559E}" type="slidenum">
              <a:rPr lang="en-CA" smtClean="0"/>
              <a:t>41</a:t>
            </a:fld>
            <a:endParaRPr lang="en-CA"/>
          </a:p>
        </p:txBody>
      </p:sp>
    </p:spTree>
    <p:extLst>
      <p:ext uri="{BB962C8B-B14F-4D97-AF65-F5344CB8AC3E}">
        <p14:creationId xmlns:p14="http://schemas.microsoft.com/office/powerpoint/2010/main" val="1832610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94F6D9-A858-4621-A986-FC4A3F7A5132}"/>
              </a:ext>
            </a:extLst>
          </p:cNvPr>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WAVE 3:  3.2 Not in the Best Interests?</a:t>
            </a:r>
            <a:br>
              <a:rPr lang="en-US" sz="2400" dirty="0"/>
            </a:br>
            <a:endParaRPr lang="en-CA" sz="2400" b="1"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CAD33B3C-62B1-4FB6-AA83-C495F0E19426}"/>
              </a:ext>
            </a:extLst>
          </p:cNvPr>
          <p:cNvSpPr>
            <a:spLocks noGrp="1"/>
          </p:cNvSpPr>
          <p:nvPr>
            <p:ph sz="half" idx="1"/>
          </p:nvPr>
        </p:nvSpPr>
        <p:spPr>
          <a:ln w="12700">
            <a:solidFill>
              <a:schemeClr val="tx1"/>
            </a:solidFill>
          </a:ln>
        </p:spPr>
        <p:txBody>
          <a:bodyPr/>
          <a:lstStyle/>
          <a:p>
            <a:pPr marL="0" indent="0">
              <a:buNone/>
            </a:pPr>
            <a:r>
              <a:rPr lang="en-US" b="1" dirty="0"/>
              <a:t>CON</a:t>
            </a:r>
          </a:p>
          <a:p>
            <a:r>
              <a:rPr lang="en-US" sz="2000" b="1" dirty="0">
                <a:latin typeface="Arial" panose="020B0604020202020204" pitchFamily="34" charset="0"/>
                <a:cs typeface="Arial" panose="020B0604020202020204" pitchFamily="34" charset="0"/>
              </a:rPr>
              <a:t>Shared parenting is not in the best interests of the child, or does not conform to the best interest standard.</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CA" sz="1600" dirty="0">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12772745-111D-454E-BDC3-A6C295F3A334}"/>
              </a:ext>
            </a:extLst>
          </p:cNvPr>
          <p:cNvSpPr>
            <a:spLocks noGrp="1"/>
          </p:cNvSpPr>
          <p:nvPr>
            <p:ph sz="half" idx="2"/>
          </p:nvPr>
        </p:nvSpPr>
        <p:spPr>
          <a:ln w="12700">
            <a:solidFill>
              <a:schemeClr val="tx1"/>
            </a:solidFill>
          </a:ln>
        </p:spPr>
        <p:txBody>
          <a:bodyPr/>
          <a:lstStyle/>
          <a:p>
            <a:pPr marL="0" indent="0">
              <a:buNone/>
            </a:pPr>
            <a:r>
              <a:rPr lang="en-US" b="1" dirty="0"/>
              <a:t>PRO</a:t>
            </a:r>
          </a:p>
          <a:p>
            <a:r>
              <a:rPr lang="en-US" sz="2000" b="1" dirty="0">
                <a:latin typeface="Arial" panose="020B0604020202020204" pitchFamily="34" charset="0"/>
                <a:cs typeface="Arial" panose="020B0604020202020204" pitchFamily="34" charset="0"/>
              </a:rPr>
              <a:t>Since the best interests standard is devoid of legal meaning, the assertion is an empty emotional argument.</a:t>
            </a:r>
          </a:p>
          <a:p>
            <a:r>
              <a:rPr lang="en-US" sz="2000" b="1" dirty="0">
                <a:latin typeface="Arial" panose="020B0604020202020204" pitchFamily="34" charset="0"/>
                <a:cs typeface="Arial" panose="020B0604020202020204" pitchFamily="34" charset="0"/>
              </a:rPr>
              <a:t>Social Science, UN CRC and public opinion all agree continuity of parental and family relationships is the best arrangement.</a:t>
            </a:r>
          </a:p>
          <a:p>
            <a:r>
              <a:rPr lang="en-US" sz="2000" b="1" dirty="0">
                <a:latin typeface="Arial" panose="020B0604020202020204" pitchFamily="34" charset="0"/>
                <a:cs typeface="Arial" panose="020B0604020202020204" pitchFamily="34" charset="0"/>
              </a:rPr>
              <a:t>Ergo, we have now arrived at a point where we can safely define shared parenting as being the core criteria to define the heretofore vague and indeterminate best interests standard.</a:t>
            </a:r>
          </a:p>
          <a:p>
            <a:endParaRPr lang="en-US" sz="2400" dirty="0">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F197FFE4-4287-434B-80B4-2811EE2A91F4}"/>
              </a:ext>
            </a:extLst>
          </p:cNvPr>
          <p:cNvSpPr>
            <a:spLocks noGrp="1"/>
          </p:cNvSpPr>
          <p:nvPr>
            <p:ph type="dt" sz="half" idx="10"/>
          </p:nvPr>
        </p:nvSpPr>
        <p:spPr/>
        <p:txBody>
          <a:bodyPr/>
          <a:lstStyle/>
          <a:p>
            <a:r>
              <a:rPr lang="en-CA"/>
              <a:t>2019-05-31</a:t>
            </a:r>
          </a:p>
        </p:txBody>
      </p:sp>
      <p:sp>
        <p:nvSpPr>
          <p:cNvPr id="3" name="Slide Number Placeholder 2">
            <a:extLst>
              <a:ext uri="{FF2B5EF4-FFF2-40B4-BE49-F238E27FC236}">
                <a16:creationId xmlns:a16="http://schemas.microsoft.com/office/drawing/2014/main" id="{9C65B945-90F5-4E8D-9A65-F47FB856096A}"/>
              </a:ext>
            </a:extLst>
          </p:cNvPr>
          <p:cNvSpPr>
            <a:spLocks noGrp="1"/>
          </p:cNvSpPr>
          <p:nvPr>
            <p:ph type="sldNum" sz="quarter" idx="12"/>
          </p:nvPr>
        </p:nvSpPr>
        <p:spPr/>
        <p:txBody>
          <a:bodyPr/>
          <a:lstStyle/>
          <a:p>
            <a:fld id="{12D0BCEA-8065-4A0E-8EA6-60F3C3D6559E}" type="slidenum">
              <a:rPr lang="en-CA" smtClean="0"/>
              <a:t>42</a:t>
            </a:fld>
            <a:endParaRPr lang="en-CA"/>
          </a:p>
        </p:txBody>
      </p:sp>
    </p:spTree>
    <p:extLst>
      <p:ext uri="{BB962C8B-B14F-4D97-AF65-F5344CB8AC3E}">
        <p14:creationId xmlns:p14="http://schemas.microsoft.com/office/powerpoint/2010/main" val="4085014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94F6D9-A858-4621-A986-FC4A3F7A5132}"/>
              </a:ext>
            </a:extLst>
          </p:cNvPr>
          <p:cNvSpPr>
            <a:spLocks noGrp="1"/>
          </p:cNvSpPr>
          <p:nvPr>
            <p:ph type="title"/>
          </p:nvPr>
        </p:nvSpPr>
        <p:spPr>
          <a:xfrm>
            <a:off x="838200" y="365126"/>
            <a:ext cx="10515600" cy="859668"/>
          </a:xfrm>
        </p:spPr>
        <p:txBody>
          <a:bodyPr>
            <a:normAutofit/>
          </a:bodyPr>
          <a:lstStyle/>
          <a:p>
            <a:pPr algn="ctr"/>
            <a:r>
              <a:rPr lang="en-US" sz="2400" b="1" dirty="0">
                <a:latin typeface="Arial" panose="020B0604020202020204" pitchFamily="34" charset="0"/>
                <a:cs typeface="Arial" panose="020B0604020202020204" pitchFamily="34" charset="0"/>
              </a:rPr>
              <a:t>WAVE 3:  3.3 Parental Rights vs Children’s Rights</a:t>
            </a:r>
            <a:br>
              <a:rPr lang="en-US" sz="2400" b="1" dirty="0">
                <a:latin typeface="Arial" panose="020B0604020202020204" pitchFamily="34" charset="0"/>
                <a:cs typeface="Arial" panose="020B0604020202020204" pitchFamily="34" charset="0"/>
              </a:rPr>
            </a:br>
            <a:endParaRPr lang="en-CA" sz="2400" b="1"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CAD33B3C-62B1-4FB6-AA83-C495F0E19426}"/>
              </a:ext>
            </a:extLst>
          </p:cNvPr>
          <p:cNvSpPr>
            <a:spLocks noGrp="1"/>
          </p:cNvSpPr>
          <p:nvPr>
            <p:ph sz="half" idx="1"/>
          </p:nvPr>
        </p:nvSpPr>
        <p:spPr>
          <a:xfrm>
            <a:off x="838200" y="1409350"/>
            <a:ext cx="5181600" cy="4767613"/>
          </a:xfrm>
          <a:ln w="12700">
            <a:solidFill>
              <a:schemeClr val="tx1"/>
            </a:solidFill>
          </a:ln>
        </p:spPr>
        <p:txBody>
          <a:bodyPr>
            <a:normAutofit fontScale="92500" lnSpcReduction="10000"/>
          </a:bodyPr>
          <a:lstStyle/>
          <a:p>
            <a:pPr marL="0" indent="0">
              <a:buNone/>
            </a:pPr>
            <a:r>
              <a:rPr lang="en-US" b="1" dirty="0"/>
              <a:t>CON</a:t>
            </a:r>
          </a:p>
          <a:p>
            <a:r>
              <a:rPr lang="en-US" sz="1900" b="1" dirty="0">
                <a:latin typeface="Arial" panose="020B0604020202020204" pitchFamily="34" charset="0"/>
                <a:cs typeface="Arial" panose="020B0604020202020204" pitchFamily="34" charset="0"/>
              </a:rPr>
              <a:t>Shared parenting privileges parental rights over children’s rights and the paramountcy principle</a:t>
            </a:r>
          </a:p>
          <a:p>
            <a:r>
              <a:rPr lang="en-US" sz="1900" b="1" dirty="0">
                <a:latin typeface="Arial" panose="020B0604020202020204" pitchFamily="34" charset="0"/>
                <a:cs typeface="Arial" panose="020B0604020202020204" pitchFamily="34" charset="0"/>
              </a:rPr>
              <a:t>No substantiation provided.</a:t>
            </a:r>
          </a:p>
          <a:p>
            <a:r>
              <a:rPr lang="en-US" sz="1900" b="1" dirty="0">
                <a:latin typeface="Arial" panose="020B0604020202020204" pitchFamily="34" charset="0"/>
                <a:cs typeface="Arial" panose="020B0604020202020204" pitchFamily="34" charset="0"/>
              </a:rPr>
              <a:t>Assumes  </a:t>
            </a:r>
            <a:r>
              <a:rPr lang="en-US" sz="1900" b="1" i="1" dirty="0">
                <a:latin typeface="Arial" panose="020B0604020202020204" pitchFamily="34" charset="0"/>
                <a:cs typeface="Arial" panose="020B0604020202020204" pitchFamily="34" charset="0"/>
              </a:rPr>
              <a:t>parens patriae </a:t>
            </a:r>
            <a:r>
              <a:rPr lang="en-US" sz="1900" b="1" dirty="0">
                <a:latin typeface="Arial" panose="020B0604020202020204" pitchFamily="34" charset="0"/>
                <a:cs typeface="Arial" panose="020B0604020202020204" pitchFamily="34" charset="0"/>
              </a:rPr>
              <a:t>has largely unfettered scope</a:t>
            </a:r>
          </a:p>
          <a:p>
            <a:pPr marL="0" indent="0">
              <a:buNone/>
            </a:pPr>
            <a:endParaRPr lang="en-CA" sz="1600" dirty="0">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12772745-111D-454E-BDC3-A6C295F3A334}"/>
              </a:ext>
            </a:extLst>
          </p:cNvPr>
          <p:cNvSpPr>
            <a:spLocks noGrp="1"/>
          </p:cNvSpPr>
          <p:nvPr>
            <p:ph sz="half" idx="2"/>
          </p:nvPr>
        </p:nvSpPr>
        <p:spPr>
          <a:xfrm>
            <a:off x="6172200" y="1409350"/>
            <a:ext cx="5181600" cy="4767613"/>
          </a:xfrm>
          <a:ln w="12700">
            <a:solidFill>
              <a:schemeClr val="tx1"/>
            </a:solidFill>
          </a:ln>
        </p:spPr>
        <p:txBody>
          <a:bodyPr>
            <a:normAutofit fontScale="92500" lnSpcReduction="10000"/>
          </a:bodyPr>
          <a:lstStyle/>
          <a:p>
            <a:pPr marL="0" indent="0">
              <a:buNone/>
            </a:pPr>
            <a:r>
              <a:rPr lang="en-US" b="1" dirty="0"/>
              <a:t>PRO</a:t>
            </a:r>
          </a:p>
          <a:p>
            <a:r>
              <a:rPr lang="en-US" sz="1900" b="1" dirty="0">
                <a:latin typeface="Arial" panose="020B0604020202020204" pitchFamily="34" charset="0"/>
                <a:cs typeface="Arial" panose="020B0604020202020204" pitchFamily="34" charset="0"/>
              </a:rPr>
              <a:t>Argument wrongly assumes parental and children’s rights are mutually exclusive (i.e. zero sum game) which contradicts UN CRC- i.e. argument is brilliant deflection resting on false premise</a:t>
            </a:r>
          </a:p>
          <a:p>
            <a:r>
              <a:rPr lang="en-US" sz="1900" b="1" dirty="0">
                <a:latin typeface="Arial" panose="020B0604020202020204" pitchFamily="34" charset="0"/>
                <a:cs typeface="Arial" panose="020B0604020202020204" pitchFamily="34" charset="0"/>
              </a:rPr>
              <a:t>Children’s Rights are indeed paramount but inextricably interwoven with parental rights.</a:t>
            </a:r>
          </a:p>
          <a:p>
            <a:r>
              <a:rPr lang="en-US" sz="1900" b="1" i="1" dirty="0">
                <a:latin typeface="Arial" panose="020B0604020202020204" pitchFamily="34" charset="0"/>
                <a:cs typeface="Arial" panose="020B0604020202020204" pitchFamily="34" charset="0"/>
              </a:rPr>
              <a:t>Parens patriae </a:t>
            </a:r>
            <a:r>
              <a:rPr lang="en-US" sz="1900" b="1" dirty="0">
                <a:latin typeface="Arial" panose="020B0604020202020204" pitchFamily="34" charset="0"/>
                <a:cs typeface="Arial" panose="020B0604020202020204" pitchFamily="34" charset="0"/>
              </a:rPr>
              <a:t>doctrine has had overly broad interpretation in modern era  trenching on pre-constitutional family rights for “fit” families. This means that parental authority/responsibility is not provisionally terminated at divorce/separation as often assumed by modern courts, more so in North America.</a:t>
            </a:r>
          </a:p>
        </p:txBody>
      </p:sp>
      <p:sp>
        <p:nvSpPr>
          <p:cNvPr id="2" name="Date Placeholder 1">
            <a:extLst>
              <a:ext uri="{FF2B5EF4-FFF2-40B4-BE49-F238E27FC236}">
                <a16:creationId xmlns:a16="http://schemas.microsoft.com/office/drawing/2014/main" id="{F197FFE4-4287-434B-80B4-2811EE2A91F4}"/>
              </a:ext>
            </a:extLst>
          </p:cNvPr>
          <p:cNvSpPr>
            <a:spLocks noGrp="1"/>
          </p:cNvSpPr>
          <p:nvPr>
            <p:ph type="dt" sz="half" idx="10"/>
          </p:nvPr>
        </p:nvSpPr>
        <p:spPr/>
        <p:txBody>
          <a:bodyPr/>
          <a:lstStyle/>
          <a:p>
            <a:r>
              <a:rPr lang="en-CA"/>
              <a:t>2019-05-31</a:t>
            </a:r>
          </a:p>
        </p:txBody>
      </p:sp>
      <p:sp>
        <p:nvSpPr>
          <p:cNvPr id="3" name="Slide Number Placeholder 2">
            <a:extLst>
              <a:ext uri="{FF2B5EF4-FFF2-40B4-BE49-F238E27FC236}">
                <a16:creationId xmlns:a16="http://schemas.microsoft.com/office/drawing/2014/main" id="{9C65B945-90F5-4E8D-9A65-F47FB856096A}"/>
              </a:ext>
            </a:extLst>
          </p:cNvPr>
          <p:cNvSpPr>
            <a:spLocks noGrp="1"/>
          </p:cNvSpPr>
          <p:nvPr>
            <p:ph type="sldNum" sz="quarter" idx="12"/>
          </p:nvPr>
        </p:nvSpPr>
        <p:spPr/>
        <p:txBody>
          <a:bodyPr/>
          <a:lstStyle/>
          <a:p>
            <a:fld id="{12D0BCEA-8065-4A0E-8EA6-60F3C3D6559E}" type="slidenum">
              <a:rPr lang="en-CA" smtClean="0"/>
              <a:t>43</a:t>
            </a:fld>
            <a:endParaRPr lang="en-CA"/>
          </a:p>
        </p:txBody>
      </p:sp>
    </p:spTree>
    <p:extLst>
      <p:ext uri="{BB962C8B-B14F-4D97-AF65-F5344CB8AC3E}">
        <p14:creationId xmlns:p14="http://schemas.microsoft.com/office/powerpoint/2010/main" val="625279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94F6D9-A858-4621-A986-FC4A3F7A5132}"/>
              </a:ext>
            </a:extLst>
          </p:cNvPr>
          <p:cNvSpPr>
            <a:spLocks noGrp="1"/>
          </p:cNvSpPr>
          <p:nvPr>
            <p:ph type="title"/>
          </p:nvPr>
        </p:nvSpPr>
        <p:spPr>
          <a:xfrm>
            <a:off x="838200" y="365126"/>
            <a:ext cx="10515600" cy="646331"/>
          </a:xfrm>
        </p:spPr>
        <p:txBody>
          <a:bodyPr>
            <a:normAutofit/>
          </a:bodyPr>
          <a:lstStyle/>
          <a:p>
            <a:pPr algn="ctr"/>
            <a:r>
              <a:rPr lang="en-US" sz="2400" b="1" dirty="0">
                <a:latin typeface="Arial" panose="020B0604020202020204" pitchFamily="34" charset="0"/>
                <a:cs typeface="Arial" panose="020B0604020202020204" pitchFamily="34" charset="0"/>
              </a:rPr>
              <a:t>WAVE 3:  3.4 Effect Size- Does Size Matter?</a:t>
            </a:r>
            <a:endParaRPr lang="en-CA" sz="2400" b="1"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CAD33B3C-62B1-4FB6-AA83-C495F0E19426}"/>
              </a:ext>
            </a:extLst>
          </p:cNvPr>
          <p:cNvSpPr>
            <a:spLocks noGrp="1"/>
          </p:cNvSpPr>
          <p:nvPr>
            <p:ph sz="half" idx="1"/>
          </p:nvPr>
        </p:nvSpPr>
        <p:spPr>
          <a:xfrm>
            <a:off x="838200" y="2294313"/>
            <a:ext cx="5181600" cy="3882650"/>
          </a:xfrm>
          <a:ln w="12700">
            <a:solidFill>
              <a:schemeClr val="tx1"/>
            </a:solidFill>
          </a:ln>
        </p:spPr>
        <p:txBody>
          <a:bodyPr>
            <a:normAutofit lnSpcReduction="10000"/>
          </a:bodyPr>
          <a:lstStyle/>
          <a:p>
            <a:pPr marL="0" indent="0">
              <a:buNone/>
            </a:pPr>
            <a:r>
              <a:rPr lang="en-US" b="1" dirty="0"/>
              <a:t>CON</a:t>
            </a:r>
          </a:p>
          <a:p>
            <a:r>
              <a:rPr lang="en-US" sz="1800" b="1" dirty="0">
                <a:latin typeface="Arial" panose="020B0604020202020204" pitchFamily="34" charset="0"/>
                <a:cs typeface="Arial" panose="020B0604020202020204" pitchFamily="34" charset="0"/>
              </a:rPr>
              <a:t>Since effect size values are typically small for JPC vs SPC comparisons, then JPC is not especially beneficial relative to SPC so why all the fuss about JPC and shared parenting – i.e. making mountains out of molehills</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CA" sz="1600" dirty="0">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12772745-111D-454E-BDC3-A6C295F3A334}"/>
              </a:ext>
            </a:extLst>
          </p:cNvPr>
          <p:cNvSpPr>
            <a:spLocks noGrp="1"/>
          </p:cNvSpPr>
          <p:nvPr>
            <p:ph sz="half" idx="2"/>
          </p:nvPr>
        </p:nvSpPr>
        <p:spPr>
          <a:xfrm>
            <a:off x="6172200" y="2294313"/>
            <a:ext cx="5181600" cy="3882649"/>
          </a:xfrm>
          <a:ln w="12700">
            <a:solidFill>
              <a:schemeClr val="tx1"/>
            </a:solidFill>
          </a:ln>
        </p:spPr>
        <p:txBody>
          <a:bodyPr>
            <a:normAutofit lnSpcReduction="10000"/>
          </a:bodyPr>
          <a:lstStyle/>
          <a:p>
            <a:pPr marL="0" indent="0">
              <a:buNone/>
            </a:pPr>
            <a:r>
              <a:rPr lang="en-US" b="1" dirty="0"/>
              <a:t>PRO</a:t>
            </a:r>
          </a:p>
          <a:p>
            <a:r>
              <a:rPr lang="en-US" sz="1800" b="1" dirty="0">
                <a:latin typeface="Arial" panose="020B0604020202020204" pitchFamily="34" charset="0"/>
                <a:cs typeface="Arial" panose="020B0604020202020204" pitchFamily="34" charset="0"/>
              </a:rPr>
              <a:t>Small effect sizes are typical in social and medical sciences and often have disproportionate  impacts, especially under lifetime compounding or situations of threshold discontinuities.</a:t>
            </a:r>
          </a:p>
          <a:p>
            <a:r>
              <a:rPr lang="en-US" sz="1800" b="1" dirty="0">
                <a:latin typeface="Arial" panose="020B0604020202020204" pitchFamily="34" charset="0"/>
                <a:cs typeface="Arial" panose="020B0604020202020204" pitchFamily="34" charset="0"/>
              </a:rPr>
              <a:t>Apples and oranges: Old scientific assessment challenge- don't confuse the </a:t>
            </a:r>
            <a:r>
              <a:rPr lang="en-US" sz="1800" b="1" u="sng" dirty="0">
                <a:latin typeface="Arial" panose="020B0604020202020204" pitchFamily="34" charset="0"/>
                <a:cs typeface="Arial" panose="020B0604020202020204" pitchFamily="34" charset="0"/>
              </a:rPr>
              <a:t>size of the difference </a:t>
            </a:r>
            <a:r>
              <a:rPr lang="en-US" sz="1800" b="1" dirty="0">
                <a:latin typeface="Arial" panose="020B0604020202020204" pitchFamily="34" charset="0"/>
                <a:cs typeface="Arial" panose="020B0604020202020204" pitchFamily="34" charset="0"/>
              </a:rPr>
              <a:t>with the real issue of the resulting </a:t>
            </a:r>
            <a:r>
              <a:rPr lang="en-US" sz="1800" b="1" u="sng" dirty="0">
                <a:latin typeface="Arial" panose="020B0604020202020204" pitchFamily="34" charset="0"/>
                <a:cs typeface="Arial" panose="020B0604020202020204" pitchFamily="34" charset="0"/>
              </a:rPr>
              <a:t>impact/outcome </a:t>
            </a:r>
            <a:r>
              <a:rPr lang="en-US" sz="1800" b="1" dirty="0">
                <a:latin typeface="Arial" panose="020B0604020202020204" pitchFamily="34" charset="0"/>
                <a:cs typeface="Arial" panose="020B0604020202020204" pitchFamily="34" charset="0"/>
              </a:rPr>
              <a:t>– separate questions</a:t>
            </a:r>
          </a:p>
          <a:p>
            <a:r>
              <a:rPr lang="en-US" sz="1800" b="1" dirty="0">
                <a:latin typeface="Arial" panose="020B0604020202020204" pitchFamily="34" charset="0"/>
                <a:cs typeface="Arial" panose="020B0604020202020204" pitchFamily="34" charset="0"/>
              </a:rPr>
              <a:t>“best interests” is the </a:t>
            </a:r>
            <a:r>
              <a:rPr lang="en-US" sz="1800" b="1" i="1" dirty="0">
                <a:latin typeface="Arial" panose="020B0604020202020204" pitchFamily="34" charset="0"/>
                <a:cs typeface="Arial" panose="020B0604020202020204" pitchFamily="34" charset="0"/>
              </a:rPr>
              <a:t>prima facie </a:t>
            </a:r>
            <a:r>
              <a:rPr lang="en-US" sz="1800" b="1" dirty="0">
                <a:latin typeface="Arial" panose="020B0604020202020204" pitchFamily="34" charset="0"/>
                <a:cs typeface="Arial" panose="020B0604020202020204" pitchFamily="34" charset="0"/>
              </a:rPr>
              <a:t>standard, not “2</a:t>
            </a:r>
            <a:r>
              <a:rPr lang="en-US" sz="1800" b="1" baseline="30000" dirty="0">
                <a:latin typeface="Arial" panose="020B0604020202020204" pitchFamily="34" charset="0"/>
                <a:cs typeface="Arial" panose="020B0604020202020204" pitchFamily="34" charset="0"/>
              </a:rPr>
              <a:t>nd</a:t>
            </a:r>
            <a:r>
              <a:rPr lang="en-US" sz="1800" b="1" dirty="0">
                <a:latin typeface="Arial" panose="020B0604020202020204" pitchFamily="34" charset="0"/>
                <a:cs typeface="Arial" panose="020B0604020202020204" pitchFamily="34" charset="0"/>
              </a:rPr>
              <a:t> best” or “detrimental” standard as underlying CON premise.</a:t>
            </a:r>
          </a:p>
          <a:p>
            <a:endParaRPr lang="en-US" sz="1800" dirty="0">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F197FFE4-4287-434B-80B4-2811EE2A91F4}"/>
              </a:ext>
            </a:extLst>
          </p:cNvPr>
          <p:cNvSpPr>
            <a:spLocks noGrp="1"/>
          </p:cNvSpPr>
          <p:nvPr>
            <p:ph type="dt" sz="half" idx="10"/>
          </p:nvPr>
        </p:nvSpPr>
        <p:spPr/>
        <p:txBody>
          <a:bodyPr/>
          <a:lstStyle/>
          <a:p>
            <a:r>
              <a:rPr lang="en-CA"/>
              <a:t>2019-05-31</a:t>
            </a:r>
          </a:p>
        </p:txBody>
      </p:sp>
      <p:sp>
        <p:nvSpPr>
          <p:cNvPr id="3" name="Slide Number Placeholder 2">
            <a:extLst>
              <a:ext uri="{FF2B5EF4-FFF2-40B4-BE49-F238E27FC236}">
                <a16:creationId xmlns:a16="http://schemas.microsoft.com/office/drawing/2014/main" id="{9C65B945-90F5-4E8D-9A65-F47FB856096A}"/>
              </a:ext>
            </a:extLst>
          </p:cNvPr>
          <p:cNvSpPr>
            <a:spLocks noGrp="1"/>
          </p:cNvSpPr>
          <p:nvPr>
            <p:ph type="sldNum" sz="quarter" idx="12"/>
          </p:nvPr>
        </p:nvSpPr>
        <p:spPr/>
        <p:txBody>
          <a:bodyPr/>
          <a:lstStyle/>
          <a:p>
            <a:fld id="{12D0BCEA-8065-4A0E-8EA6-60F3C3D6559E}" type="slidenum">
              <a:rPr lang="en-CA" smtClean="0"/>
              <a:t>44</a:t>
            </a:fld>
            <a:endParaRPr lang="en-CA"/>
          </a:p>
        </p:txBody>
      </p:sp>
      <p:sp>
        <p:nvSpPr>
          <p:cNvPr id="4" name="TextBox 3">
            <a:extLst>
              <a:ext uri="{FF2B5EF4-FFF2-40B4-BE49-F238E27FC236}">
                <a16:creationId xmlns:a16="http://schemas.microsoft.com/office/drawing/2014/main" id="{0443BDCC-DC10-4D66-9EDA-1B85AB5B339A}"/>
              </a:ext>
            </a:extLst>
          </p:cNvPr>
          <p:cNvSpPr txBox="1"/>
          <p:nvPr/>
        </p:nvSpPr>
        <p:spPr>
          <a:xfrm>
            <a:off x="838200" y="1496291"/>
            <a:ext cx="10515600" cy="707886"/>
          </a:xfrm>
          <a:prstGeom prst="rect">
            <a:avLst/>
          </a:prstGeom>
          <a:noFill/>
          <a:ln w="12700">
            <a:solidFill>
              <a:schemeClr val="tx1"/>
            </a:solidFill>
          </a:ln>
        </p:spPr>
        <p:txBody>
          <a:bodyPr wrap="square" rtlCol="0">
            <a:spAutoFit/>
          </a:bodyPr>
          <a:lstStyle/>
          <a:p>
            <a:r>
              <a:rPr lang="en-US" sz="2000" b="1" dirty="0">
                <a:latin typeface="Arial" panose="020B0604020202020204" pitchFamily="34" charset="0"/>
                <a:cs typeface="Arial" panose="020B0604020202020204" pitchFamily="34" charset="0"/>
              </a:rPr>
              <a:t>Effect size is subjective statistical measure of the standardized difference in means (e.g. JPC vs SPC well-being)</a:t>
            </a:r>
            <a:endParaRPr lang="en-C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619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6C7EF-62F4-4210-A84F-CC0CBD6F1343}"/>
              </a:ext>
            </a:extLst>
          </p:cNvPr>
          <p:cNvSpPr>
            <a:spLocks noGrp="1"/>
          </p:cNvSpPr>
          <p:nvPr>
            <p:ph type="title"/>
          </p:nvPr>
        </p:nvSpPr>
        <p:spPr>
          <a:xfrm>
            <a:off x="838200" y="365125"/>
            <a:ext cx="10515600" cy="947481"/>
          </a:xfrm>
        </p:spPr>
        <p:txBody>
          <a:bodyPr>
            <a:normAutofit/>
          </a:bodyPr>
          <a:lstStyle/>
          <a:p>
            <a:pPr algn="ctr"/>
            <a:r>
              <a:rPr lang="en-US" sz="2400" b="1" dirty="0">
                <a:latin typeface="Arial" panose="020B0604020202020204" pitchFamily="34" charset="0"/>
                <a:cs typeface="Arial" panose="020B0604020202020204" pitchFamily="34" charset="0"/>
              </a:rPr>
              <a:t>3.4 Effect Size: Example- small effect size (SPC vs JPC) vs large impact</a:t>
            </a:r>
            <a:endParaRPr lang="en-CA"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C42ABC4-865C-467B-9526-7C5812CF6804}"/>
              </a:ext>
            </a:extLst>
          </p:cNvPr>
          <p:cNvSpPr>
            <a:spLocks noGrp="1"/>
          </p:cNvSpPr>
          <p:nvPr>
            <p:ph idx="1"/>
          </p:nvPr>
        </p:nvSpPr>
        <p:spPr>
          <a:xfrm>
            <a:off x="838200" y="1519084"/>
            <a:ext cx="10515600" cy="4657879"/>
          </a:xfrm>
        </p:spPr>
        <p:txBody>
          <a:bodyPr>
            <a:normAutofit/>
          </a:bodyPr>
          <a:lstStyle/>
          <a:p>
            <a:pPr marL="0" indent="0">
              <a:buNone/>
            </a:pPr>
            <a:r>
              <a:rPr lang="en-US" sz="1800" b="1" dirty="0">
                <a:latin typeface="Arial" panose="020B0604020202020204" pitchFamily="34" charset="0"/>
                <a:cs typeface="Arial" panose="020B0604020202020204" pitchFamily="34" charset="0"/>
              </a:rPr>
              <a:t>According to Centers for Disease Control, the U.S. Department of Justice and the U.S. Census Bureau, children raised by single parents account for:</a:t>
            </a:r>
          </a:p>
          <a:p>
            <a:pPr marL="0" indent="0">
              <a:buNone/>
            </a:pPr>
            <a:endParaRPr lang="en-US" sz="1800" b="1" dirty="0">
              <a:latin typeface="Arial" panose="020B0604020202020204" pitchFamily="34" charset="0"/>
              <a:cs typeface="Arial" panose="020B0604020202020204" pitchFamily="34" charset="0"/>
            </a:endParaRPr>
          </a:p>
          <a:p>
            <a:pPr lvl="1"/>
            <a:r>
              <a:rPr lang="en-US" sz="1800" b="1" dirty="0">
                <a:latin typeface="Arial" panose="020B0604020202020204" pitchFamily="34" charset="0"/>
                <a:cs typeface="Arial" panose="020B0604020202020204" pitchFamily="34" charset="0"/>
              </a:rPr>
              <a:t>63% of teen suicides;</a:t>
            </a:r>
          </a:p>
          <a:p>
            <a:pPr lvl="1"/>
            <a:r>
              <a:rPr lang="en-US" sz="1800" b="1" dirty="0">
                <a:latin typeface="Arial" panose="020B0604020202020204" pitchFamily="34" charset="0"/>
                <a:cs typeface="Arial" panose="020B0604020202020204" pitchFamily="34" charset="0"/>
              </a:rPr>
              <a:t>70% of juveniles in state-operated institutions;</a:t>
            </a:r>
          </a:p>
          <a:p>
            <a:pPr lvl="1"/>
            <a:r>
              <a:rPr lang="en-US" sz="1800" b="1" dirty="0">
                <a:latin typeface="Arial" panose="020B0604020202020204" pitchFamily="34" charset="0"/>
                <a:cs typeface="Arial" panose="020B0604020202020204" pitchFamily="34" charset="0"/>
              </a:rPr>
              <a:t>71% of high school drop-outs;</a:t>
            </a:r>
          </a:p>
          <a:p>
            <a:pPr lvl="1"/>
            <a:r>
              <a:rPr lang="en-US" sz="1800" b="1" dirty="0">
                <a:latin typeface="Arial" panose="020B0604020202020204" pitchFamily="34" charset="0"/>
                <a:cs typeface="Arial" panose="020B0604020202020204" pitchFamily="34" charset="0"/>
              </a:rPr>
              <a:t>75% of children in chemical abuse centers;</a:t>
            </a:r>
          </a:p>
          <a:p>
            <a:pPr lvl="1"/>
            <a:r>
              <a:rPr lang="en-US" sz="1800" b="1" dirty="0">
                <a:latin typeface="Arial" panose="020B0604020202020204" pitchFamily="34" charset="0"/>
                <a:cs typeface="Arial" panose="020B0604020202020204" pitchFamily="34" charset="0"/>
              </a:rPr>
              <a:t>85% of those in prison;</a:t>
            </a:r>
          </a:p>
          <a:p>
            <a:pPr lvl="1"/>
            <a:r>
              <a:rPr lang="en-US" sz="1800" b="1" dirty="0">
                <a:latin typeface="Arial" panose="020B0604020202020204" pitchFamily="34" charset="0"/>
                <a:cs typeface="Arial" panose="020B0604020202020204" pitchFamily="34" charset="0"/>
              </a:rPr>
              <a:t>85% of children who exhibit behavioral disorders; and</a:t>
            </a:r>
          </a:p>
          <a:p>
            <a:pPr lvl="1"/>
            <a:r>
              <a:rPr lang="en-US" sz="1800" b="1" dirty="0">
                <a:latin typeface="Arial" panose="020B0604020202020204" pitchFamily="34" charset="0"/>
                <a:cs typeface="Arial" panose="020B0604020202020204" pitchFamily="34" charset="0"/>
              </a:rPr>
              <a:t>90% of homeless and runaway children.</a:t>
            </a:r>
          </a:p>
          <a:p>
            <a:pPr marL="0" indent="0">
              <a:buNone/>
            </a:pPr>
            <a:endParaRPr lang="en-CA" sz="1800" b="1" dirty="0">
              <a:latin typeface="Arial" panose="020B0604020202020204" pitchFamily="34" charset="0"/>
              <a:cs typeface="Arial" panose="020B0604020202020204" pitchFamily="34" charset="0"/>
            </a:endParaRPr>
          </a:p>
          <a:p>
            <a:pPr marL="0" indent="0">
              <a:buNone/>
            </a:pPr>
            <a:r>
              <a:rPr lang="en-CA" sz="1800" b="1" dirty="0">
                <a:latin typeface="Arial" panose="020B0604020202020204" pitchFamily="34" charset="0"/>
                <a:cs typeface="Arial" panose="020B0604020202020204" pitchFamily="34" charset="0"/>
              </a:rPr>
              <a:t>Note: This does not mean sole custody is causative, rather correlative.</a:t>
            </a:r>
          </a:p>
          <a:p>
            <a:pPr marL="0" indent="0">
              <a:buNone/>
            </a:pPr>
            <a:r>
              <a:rPr lang="en-CA" sz="1800" b="1" dirty="0">
                <a:latin typeface="Arial" panose="020B0604020202020204" pitchFamily="34" charset="0"/>
                <a:cs typeface="Arial" panose="020B0604020202020204" pitchFamily="34" charset="0"/>
              </a:rPr>
              <a:t>But, as Doris Day famously sang:” Little things mean a Lot”</a:t>
            </a:r>
          </a:p>
        </p:txBody>
      </p:sp>
      <p:sp>
        <p:nvSpPr>
          <p:cNvPr id="4" name="Date Placeholder 3">
            <a:extLst>
              <a:ext uri="{FF2B5EF4-FFF2-40B4-BE49-F238E27FC236}">
                <a16:creationId xmlns:a16="http://schemas.microsoft.com/office/drawing/2014/main" id="{5AD76056-AE8B-4E1C-8C5B-A4E571F67019}"/>
              </a:ext>
            </a:extLst>
          </p:cNvPr>
          <p:cNvSpPr>
            <a:spLocks noGrp="1"/>
          </p:cNvSpPr>
          <p:nvPr>
            <p:ph type="dt" sz="half" idx="10"/>
          </p:nvPr>
        </p:nvSpPr>
        <p:spPr/>
        <p:txBody>
          <a:bodyPr/>
          <a:lstStyle/>
          <a:p>
            <a:r>
              <a:rPr lang="en-CA"/>
              <a:t>2019-05-31</a:t>
            </a:r>
          </a:p>
        </p:txBody>
      </p:sp>
      <p:sp>
        <p:nvSpPr>
          <p:cNvPr id="5" name="Slide Number Placeholder 4">
            <a:extLst>
              <a:ext uri="{FF2B5EF4-FFF2-40B4-BE49-F238E27FC236}">
                <a16:creationId xmlns:a16="http://schemas.microsoft.com/office/drawing/2014/main" id="{2A2817C2-35EB-43FF-8A51-AC0BD6010617}"/>
              </a:ext>
            </a:extLst>
          </p:cNvPr>
          <p:cNvSpPr>
            <a:spLocks noGrp="1"/>
          </p:cNvSpPr>
          <p:nvPr>
            <p:ph type="sldNum" sz="quarter" idx="12"/>
          </p:nvPr>
        </p:nvSpPr>
        <p:spPr/>
        <p:txBody>
          <a:bodyPr/>
          <a:lstStyle/>
          <a:p>
            <a:fld id="{12D0BCEA-8065-4A0E-8EA6-60F3C3D6559E}" type="slidenum">
              <a:rPr lang="en-CA" smtClean="0"/>
              <a:t>45</a:t>
            </a:fld>
            <a:endParaRPr lang="en-CA"/>
          </a:p>
        </p:txBody>
      </p:sp>
    </p:spTree>
    <p:extLst>
      <p:ext uri="{BB962C8B-B14F-4D97-AF65-F5344CB8AC3E}">
        <p14:creationId xmlns:p14="http://schemas.microsoft.com/office/powerpoint/2010/main" val="3455734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DBAE-73D1-4B9E-8237-8095EF58E12F}"/>
              </a:ext>
            </a:extLst>
          </p:cNvPr>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Should there be a Rebuttable Presumption?</a:t>
            </a:r>
            <a:endParaRPr lang="en-CA"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059D55-3D1D-4E45-B5AD-9A4E7C5E0045}"/>
              </a:ext>
            </a:extLst>
          </p:cNvPr>
          <p:cNvSpPr>
            <a:spLocks noGrp="1"/>
          </p:cNvSpPr>
          <p:nvPr>
            <p:ph idx="1"/>
          </p:nvPr>
        </p:nvSpPr>
        <p:spPr/>
        <p:txBody>
          <a:bodyPr>
            <a:normAutofit/>
          </a:bodyPr>
          <a:lstStyle/>
          <a:p>
            <a:pPr marL="514350" indent="-514350">
              <a:buAutoNum type="arabicPeriod"/>
            </a:pPr>
            <a:r>
              <a:rPr lang="en-US" sz="2000" b="1" dirty="0">
                <a:latin typeface="Arial" panose="020B0604020202020204" pitchFamily="34" charset="0"/>
                <a:cs typeface="Arial" panose="020B0604020202020204" pitchFamily="34" charset="0"/>
              </a:rPr>
              <a:t>What is it?</a:t>
            </a:r>
          </a:p>
          <a:p>
            <a:pPr marL="914400" lvl="2" indent="0">
              <a:buNone/>
            </a:pP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an inference drawn from certain facts that establish a prima facie case, which may be overcome by the introduction of contrary evidence”</a:t>
            </a:r>
          </a:p>
          <a:p>
            <a:pPr marL="914400" lvl="2" indent="0">
              <a:buNone/>
            </a:pPr>
            <a:r>
              <a:rPr lang="en-US" dirty="0">
                <a:latin typeface="Arial" panose="020B0604020202020204" pitchFamily="34" charset="0"/>
                <a:cs typeface="Arial" panose="020B0604020202020204" pitchFamily="34" charset="0"/>
              </a:rPr>
              <a:t>						Black’s Law Dictionary (9</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ed)</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Constitutes a legal starting point or shortcut for assumption of facts placing onus on party opposing facts</a:t>
            </a:r>
          </a:p>
          <a:p>
            <a:pPr marL="457200" lvl="1" indent="0">
              <a:buNone/>
            </a:pPr>
            <a:endParaRPr lang="en-US" dirty="0">
              <a:latin typeface="Arial" panose="020B0604020202020204" pitchFamily="34" charset="0"/>
              <a:cs typeface="Arial" panose="020B0604020202020204" pitchFamily="34" charset="0"/>
            </a:endParaRPr>
          </a:p>
          <a:p>
            <a:pPr marL="914400" lvl="2" indent="0">
              <a:buNone/>
            </a:pPr>
            <a:endParaRPr lang="en-US" dirty="0">
              <a:latin typeface="Arial" panose="020B0604020202020204" pitchFamily="34" charset="0"/>
              <a:cs typeface="Arial" panose="020B0604020202020204" pitchFamily="34" charset="0"/>
            </a:endParaRPr>
          </a:p>
          <a:p>
            <a:pPr marL="514350" indent="-514350">
              <a:buAutoNum type="arabicPeriod"/>
            </a:pPr>
            <a:endParaRPr lang="en-CA" dirty="0"/>
          </a:p>
        </p:txBody>
      </p:sp>
      <p:sp>
        <p:nvSpPr>
          <p:cNvPr id="4" name="Date Placeholder 3">
            <a:extLst>
              <a:ext uri="{FF2B5EF4-FFF2-40B4-BE49-F238E27FC236}">
                <a16:creationId xmlns:a16="http://schemas.microsoft.com/office/drawing/2014/main" id="{3B8A75BE-7CD7-4012-865C-0B24903174D4}"/>
              </a:ext>
            </a:extLst>
          </p:cNvPr>
          <p:cNvSpPr>
            <a:spLocks noGrp="1"/>
          </p:cNvSpPr>
          <p:nvPr>
            <p:ph type="dt" sz="half" idx="10"/>
          </p:nvPr>
        </p:nvSpPr>
        <p:spPr/>
        <p:txBody>
          <a:bodyPr/>
          <a:lstStyle/>
          <a:p>
            <a:r>
              <a:rPr lang="en-CA"/>
              <a:t>2019-05-31</a:t>
            </a:r>
          </a:p>
        </p:txBody>
      </p:sp>
      <p:sp>
        <p:nvSpPr>
          <p:cNvPr id="5" name="Slide Number Placeholder 4">
            <a:extLst>
              <a:ext uri="{FF2B5EF4-FFF2-40B4-BE49-F238E27FC236}">
                <a16:creationId xmlns:a16="http://schemas.microsoft.com/office/drawing/2014/main" id="{BF8EC3E8-98B3-458A-938B-F30CBA3AF050}"/>
              </a:ext>
            </a:extLst>
          </p:cNvPr>
          <p:cNvSpPr>
            <a:spLocks noGrp="1"/>
          </p:cNvSpPr>
          <p:nvPr>
            <p:ph type="sldNum" sz="quarter" idx="12"/>
          </p:nvPr>
        </p:nvSpPr>
        <p:spPr/>
        <p:txBody>
          <a:bodyPr/>
          <a:lstStyle/>
          <a:p>
            <a:fld id="{12D0BCEA-8065-4A0E-8EA6-60F3C3D6559E}" type="slidenum">
              <a:rPr lang="en-CA" smtClean="0"/>
              <a:t>46</a:t>
            </a:fld>
            <a:endParaRPr lang="en-CA"/>
          </a:p>
        </p:txBody>
      </p:sp>
    </p:spTree>
    <p:extLst>
      <p:ext uri="{BB962C8B-B14F-4D97-AF65-F5344CB8AC3E}">
        <p14:creationId xmlns:p14="http://schemas.microsoft.com/office/powerpoint/2010/main" val="3772505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DBAE-73D1-4B9E-8237-8095EF58E12F}"/>
              </a:ext>
            </a:extLst>
          </p:cNvPr>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Should there be a Rebuttable Presumption?</a:t>
            </a:r>
            <a:endParaRPr lang="en-CA"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059D55-3D1D-4E45-B5AD-9A4E7C5E0045}"/>
              </a:ext>
            </a:extLst>
          </p:cNvPr>
          <p:cNvSpPr>
            <a:spLocks noGrp="1"/>
          </p:cNvSpPr>
          <p:nvPr>
            <p:ph idx="1"/>
          </p:nvPr>
        </p:nvSpPr>
        <p:spPr/>
        <p:txBody>
          <a:bodyPr/>
          <a:lstStyle/>
          <a:p>
            <a:pPr marL="0" indent="0">
              <a:buNone/>
            </a:pPr>
            <a:r>
              <a:rPr lang="en-US" sz="2000" b="1" dirty="0">
                <a:latin typeface="Arial" panose="020B0604020202020204" pitchFamily="34" charset="0"/>
                <a:cs typeface="Arial" panose="020B0604020202020204" pitchFamily="34" charset="0"/>
              </a:rPr>
              <a:t>2. Why use it?</a:t>
            </a:r>
          </a:p>
          <a:p>
            <a:pPr marL="0" indent="0">
              <a:buNone/>
            </a:pPr>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Legal shortcut </a:t>
            </a:r>
            <a:r>
              <a:rPr lang="en-US" sz="2000" dirty="0">
                <a:latin typeface="Arial" panose="020B0604020202020204" pitchFamily="34" charset="0"/>
                <a:cs typeface="Arial" panose="020B0604020202020204" pitchFamily="34" charset="0"/>
              </a:rPr>
              <a:t>to economize on court and litigant resources by assuming given set of legislative or social facts.</a:t>
            </a:r>
          </a:p>
          <a:p>
            <a:r>
              <a:rPr lang="en-US" sz="2000" dirty="0">
                <a:latin typeface="Arial" panose="020B0604020202020204" pitchFamily="34" charset="0"/>
                <a:cs typeface="Arial" panose="020B0604020202020204" pitchFamily="34" charset="0"/>
              </a:rPr>
              <a:t>Sends </a:t>
            </a:r>
            <a:r>
              <a:rPr lang="en-US" sz="2000" b="1" dirty="0">
                <a:latin typeface="Arial" panose="020B0604020202020204" pitchFamily="34" charset="0"/>
                <a:cs typeface="Arial" panose="020B0604020202020204" pitchFamily="34" charset="0"/>
              </a:rPr>
              <a:t>social normative signal </a:t>
            </a:r>
            <a:r>
              <a:rPr lang="en-US" sz="2000" dirty="0">
                <a:latin typeface="Arial" panose="020B0604020202020204" pitchFamily="34" charset="0"/>
                <a:cs typeface="Arial" panose="020B0604020202020204" pitchFamily="34" charset="0"/>
              </a:rPr>
              <a:t>(i.e. bargaining in the shadow of the law).</a:t>
            </a:r>
          </a:p>
          <a:p>
            <a:r>
              <a:rPr lang="en-US" sz="2000" dirty="0">
                <a:latin typeface="Arial" panose="020B0604020202020204" pitchFamily="34" charset="0"/>
                <a:cs typeface="Arial" panose="020B0604020202020204" pitchFamily="34" charset="0"/>
              </a:rPr>
              <a:t>Sends </a:t>
            </a:r>
            <a:r>
              <a:rPr lang="en-US" sz="2000" b="1" dirty="0">
                <a:latin typeface="Arial" panose="020B0604020202020204" pitchFamily="34" charset="0"/>
                <a:cs typeface="Arial" panose="020B0604020202020204" pitchFamily="34" charset="0"/>
              </a:rPr>
              <a:t>policy signal </a:t>
            </a:r>
            <a:r>
              <a:rPr lang="en-US" sz="2000" dirty="0">
                <a:latin typeface="Arial" panose="020B0604020202020204" pitchFamily="34" charset="0"/>
                <a:cs typeface="Arial" panose="020B0604020202020204" pitchFamily="34" charset="0"/>
              </a:rPr>
              <a:t>to judiciary:</a:t>
            </a:r>
          </a:p>
          <a:p>
            <a:pPr lvl="1"/>
            <a:r>
              <a:rPr lang="en-US" sz="1600" dirty="0">
                <a:latin typeface="Arial" panose="020B0604020202020204" pitchFamily="34" charset="0"/>
                <a:cs typeface="Arial" panose="020B0604020202020204" pitchFamily="34" charset="0"/>
              </a:rPr>
              <a:t>Codification of general practice ( i.e. consistency)</a:t>
            </a:r>
          </a:p>
          <a:p>
            <a:pPr lvl="1"/>
            <a:r>
              <a:rPr lang="en-US" sz="1600" dirty="0">
                <a:latin typeface="Arial" panose="020B0604020202020204" pitchFamily="34" charset="0"/>
                <a:cs typeface="Arial" panose="020B0604020202020204" pitchFamily="34" charset="0"/>
              </a:rPr>
              <a:t>Corrective signal if jurisprudence veering away from policy intent </a:t>
            </a:r>
          </a:p>
          <a:p>
            <a:pPr lvl="1"/>
            <a:r>
              <a:rPr lang="en-US" sz="1600" dirty="0">
                <a:latin typeface="Arial" panose="020B0604020202020204" pitchFamily="34" charset="0"/>
                <a:cs typeface="Arial" panose="020B0604020202020204" pitchFamily="34" charset="0"/>
              </a:rPr>
              <a:t>Underscore shift/importance of social policy direction </a:t>
            </a:r>
          </a:p>
          <a:p>
            <a:pPr lvl="1"/>
            <a:r>
              <a:rPr lang="en-US" sz="1600" dirty="0">
                <a:latin typeface="Arial" panose="020B0604020202020204" pitchFamily="34" charset="0"/>
                <a:cs typeface="Arial" panose="020B0604020202020204" pitchFamily="34" charset="0"/>
              </a:rPr>
              <a:t>Facilitates rapid adoption of policy intent/paradigm</a:t>
            </a:r>
          </a:p>
          <a:p>
            <a:r>
              <a:rPr lang="en-US" sz="2000" dirty="0">
                <a:latin typeface="Arial" panose="020B0604020202020204" pitchFamily="34" charset="0"/>
                <a:cs typeface="Arial" panose="020B0604020202020204" pitchFamily="34" charset="0"/>
              </a:rPr>
              <a:t>Strongest form of policy directive along continuum of option/preference/presumption.</a:t>
            </a:r>
          </a:p>
          <a:p>
            <a:pPr marL="914400" lvl="2" indent="0">
              <a:buNone/>
            </a:pPr>
            <a:endParaRPr lang="en-US" sz="1800" dirty="0">
              <a:latin typeface="Arial" panose="020B0604020202020204" pitchFamily="34" charset="0"/>
              <a:cs typeface="Arial" panose="020B0604020202020204" pitchFamily="34" charset="0"/>
            </a:endParaRPr>
          </a:p>
          <a:p>
            <a:pPr marL="0" indent="0">
              <a:buNone/>
            </a:pPr>
            <a:endParaRPr lang="en-CA" sz="20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3B8A75BE-7CD7-4012-865C-0B24903174D4}"/>
              </a:ext>
            </a:extLst>
          </p:cNvPr>
          <p:cNvSpPr>
            <a:spLocks noGrp="1"/>
          </p:cNvSpPr>
          <p:nvPr>
            <p:ph type="dt" sz="half" idx="10"/>
          </p:nvPr>
        </p:nvSpPr>
        <p:spPr/>
        <p:txBody>
          <a:bodyPr/>
          <a:lstStyle/>
          <a:p>
            <a:r>
              <a:rPr lang="en-CA"/>
              <a:t>2019-05-31</a:t>
            </a:r>
          </a:p>
        </p:txBody>
      </p:sp>
      <p:sp>
        <p:nvSpPr>
          <p:cNvPr id="5" name="Slide Number Placeholder 4">
            <a:extLst>
              <a:ext uri="{FF2B5EF4-FFF2-40B4-BE49-F238E27FC236}">
                <a16:creationId xmlns:a16="http://schemas.microsoft.com/office/drawing/2014/main" id="{BF8EC3E8-98B3-458A-938B-F30CBA3AF050}"/>
              </a:ext>
            </a:extLst>
          </p:cNvPr>
          <p:cNvSpPr>
            <a:spLocks noGrp="1"/>
          </p:cNvSpPr>
          <p:nvPr>
            <p:ph type="sldNum" sz="quarter" idx="12"/>
          </p:nvPr>
        </p:nvSpPr>
        <p:spPr/>
        <p:txBody>
          <a:bodyPr/>
          <a:lstStyle/>
          <a:p>
            <a:fld id="{12D0BCEA-8065-4A0E-8EA6-60F3C3D6559E}" type="slidenum">
              <a:rPr lang="en-CA" smtClean="0"/>
              <a:t>47</a:t>
            </a:fld>
            <a:endParaRPr lang="en-CA"/>
          </a:p>
        </p:txBody>
      </p:sp>
    </p:spTree>
    <p:extLst>
      <p:ext uri="{BB962C8B-B14F-4D97-AF65-F5344CB8AC3E}">
        <p14:creationId xmlns:p14="http://schemas.microsoft.com/office/powerpoint/2010/main" val="4109933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DBAE-73D1-4B9E-8237-8095EF58E12F}"/>
              </a:ext>
            </a:extLst>
          </p:cNvPr>
          <p:cNvSpPr>
            <a:spLocks noGrp="1"/>
          </p:cNvSpPr>
          <p:nvPr>
            <p:ph type="title"/>
          </p:nvPr>
        </p:nvSpPr>
        <p:spPr>
          <a:xfrm>
            <a:off x="838200" y="365125"/>
            <a:ext cx="10515600" cy="498941"/>
          </a:xfrm>
        </p:spPr>
        <p:txBody>
          <a:bodyPr>
            <a:normAutofit/>
          </a:bodyPr>
          <a:lstStyle/>
          <a:p>
            <a:pPr algn="ctr"/>
            <a:r>
              <a:rPr lang="en-US" sz="2400" b="1" dirty="0">
                <a:latin typeface="Arial" panose="020B0604020202020204" pitchFamily="34" charset="0"/>
                <a:cs typeface="Arial" panose="020B0604020202020204" pitchFamily="34" charset="0"/>
              </a:rPr>
              <a:t>Should there be a Rebuttable Presumption?</a:t>
            </a:r>
            <a:endParaRPr lang="en-CA"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059D55-3D1D-4E45-B5AD-9A4E7C5E0045}"/>
              </a:ext>
            </a:extLst>
          </p:cNvPr>
          <p:cNvSpPr>
            <a:spLocks noGrp="1"/>
          </p:cNvSpPr>
          <p:nvPr>
            <p:ph idx="1"/>
          </p:nvPr>
        </p:nvSpPr>
        <p:spPr>
          <a:xfrm>
            <a:off x="838200" y="998290"/>
            <a:ext cx="10515600" cy="5358060"/>
          </a:xfrm>
        </p:spPr>
        <p:txBody>
          <a:bodyPr>
            <a:normAutofit fontScale="92500" lnSpcReduction="20000"/>
          </a:bodyPr>
          <a:lstStyle/>
          <a:p>
            <a:pPr marL="0" indent="0">
              <a:buNone/>
            </a:pPr>
            <a:r>
              <a:rPr lang="en-US" sz="1800" b="1" dirty="0">
                <a:latin typeface="Arial" panose="020B0604020202020204" pitchFamily="34" charset="0"/>
                <a:cs typeface="Arial" panose="020B0604020202020204" pitchFamily="34" charset="0"/>
              </a:rPr>
              <a:t>3. Different Presumptive Strengths Can be Applied to Shared Parenting</a:t>
            </a:r>
          </a:p>
          <a:p>
            <a:pPr marL="0" indent="0">
              <a:buNone/>
            </a:pPr>
            <a:endParaRPr lang="en-US" sz="1800" b="1"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Softer Presumption- presumptive shared parenting</a:t>
            </a:r>
          </a:p>
          <a:p>
            <a:pPr marL="457200" lvl="1" indent="0">
              <a:buNone/>
            </a:pPr>
            <a:endParaRPr lang="en-US" sz="1600" b="1" dirty="0">
              <a:latin typeface="Arial" panose="020B0604020202020204" pitchFamily="34" charset="0"/>
              <a:cs typeface="Arial" panose="020B0604020202020204" pitchFamily="34" charset="0"/>
            </a:endParaRPr>
          </a:p>
          <a:p>
            <a:pPr marL="457200" lvl="1" indent="0">
              <a:buNone/>
            </a:pPr>
            <a:r>
              <a:rPr lang="en-US" sz="1600" b="1" dirty="0">
                <a:latin typeface="Arial" panose="020B0604020202020204" pitchFamily="34" charset="0"/>
                <a:cs typeface="Arial" panose="020B0604020202020204" pitchFamily="34" charset="0"/>
              </a:rPr>
              <a:t>“presumption that it is in the best interests of the children to have frequent and predictable contact with both parents, on a schedule that accords with the child’s developmental needs, unless it can be demonstrated that such involvement poses a significant risk to the child’s physical or emotional well-being”</a:t>
            </a:r>
          </a:p>
          <a:p>
            <a:pPr marL="3657600" lvl="8" indent="0">
              <a:buNone/>
            </a:pP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Bala</a:t>
            </a:r>
            <a:r>
              <a:rPr lang="en-US" sz="1600" b="1" dirty="0">
                <a:latin typeface="Arial" panose="020B0604020202020204" pitchFamily="34" charset="0"/>
                <a:cs typeface="Arial" panose="020B0604020202020204" pitchFamily="34" charset="0"/>
              </a:rPr>
              <a:t> &amp; </a:t>
            </a:r>
            <a:r>
              <a:rPr lang="en-US" sz="1600" b="1" dirty="0" err="1">
                <a:latin typeface="Arial" panose="020B0604020202020204" pitchFamily="34" charset="0"/>
                <a:cs typeface="Arial" panose="020B0604020202020204" pitchFamily="34" charset="0"/>
              </a:rPr>
              <a:t>Miklas</a:t>
            </a:r>
            <a:r>
              <a:rPr lang="en-US" sz="1600" b="1" dirty="0">
                <a:latin typeface="Arial" panose="020B0604020202020204" pitchFamily="34" charset="0"/>
                <a:cs typeface="Arial" panose="020B0604020202020204" pitchFamily="34" charset="0"/>
              </a:rPr>
              <a:t> (1993)</a:t>
            </a:r>
            <a:endParaRPr lang="en-US" sz="2600" b="1" dirty="0">
              <a:latin typeface="Arial" panose="020B0604020202020204" pitchFamily="34" charset="0"/>
              <a:cs typeface="Arial" panose="020B0604020202020204" pitchFamily="34" charset="0"/>
            </a:endParaRPr>
          </a:p>
          <a:p>
            <a:endParaRPr lang="en-CA" sz="1600" b="1" u="sng" dirty="0">
              <a:latin typeface="Arial" panose="020B0604020202020204" pitchFamily="34" charset="0"/>
              <a:cs typeface="Arial" panose="020B0604020202020204" pitchFamily="34" charset="0"/>
            </a:endParaRPr>
          </a:p>
          <a:p>
            <a:r>
              <a:rPr lang="en-CA" sz="1600" b="1" u="sng" dirty="0">
                <a:latin typeface="Arial" panose="020B0604020202020204" pitchFamily="34" charset="0"/>
                <a:cs typeface="Arial" panose="020B0604020202020204" pitchFamily="34" charset="0"/>
              </a:rPr>
              <a:t>Implicit Presumption – equal shared parenting (AZ)</a:t>
            </a:r>
          </a:p>
          <a:p>
            <a:pPr marL="457200" lvl="1" indent="0">
              <a:buNone/>
            </a:pPr>
            <a:endParaRPr lang="en-US" sz="1600" b="1" dirty="0">
              <a:latin typeface="Arial" panose="020B0604020202020204" pitchFamily="34" charset="0"/>
              <a:cs typeface="Arial" panose="020B0604020202020204" pitchFamily="34" charset="0"/>
            </a:endParaRPr>
          </a:p>
          <a:p>
            <a:pPr marL="457200" lvl="1" indent="0">
              <a:buNone/>
            </a:pPr>
            <a:r>
              <a:rPr lang="en-US" sz="1600" b="1" dirty="0">
                <a:latin typeface="Arial" panose="020B0604020202020204" pitchFamily="34" charset="0"/>
                <a:cs typeface="Arial" panose="020B0604020202020204" pitchFamily="34" charset="0"/>
              </a:rPr>
              <a:t>“Consistent with the child's best interests …, the court shall adopt a parenting plan that provides for both parents to share legal decision-making regarding their child and that maximizes their respective parenting time.”</a:t>
            </a:r>
          </a:p>
          <a:p>
            <a:pPr marL="457200" lvl="1" indent="0">
              <a:buNone/>
            </a:pPr>
            <a:r>
              <a:rPr lang="en-CA" sz="1600" b="1" dirty="0">
                <a:latin typeface="Arial" panose="020B0604020202020204" pitchFamily="34" charset="0"/>
                <a:cs typeface="Arial" panose="020B0604020202020204" pitchFamily="34" charset="0"/>
              </a:rPr>
              <a:t>					AZ 25-403.02 (2013)</a:t>
            </a:r>
          </a:p>
          <a:p>
            <a:endParaRPr lang="en-CA" sz="1600" b="1" u="sng" dirty="0">
              <a:latin typeface="Arial" panose="020B0604020202020204" pitchFamily="34" charset="0"/>
              <a:cs typeface="Arial" panose="020B0604020202020204" pitchFamily="34" charset="0"/>
            </a:endParaRPr>
          </a:p>
          <a:p>
            <a:r>
              <a:rPr lang="en-CA" sz="1600" b="1" u="sng" dirty="0">
                <a:latin typeface="Arial" panose="020B0604020202020204" pitchFamily="34" charset="0"/>
                <a:cs typeface="Arial" panose="020B0604020202020204" pitchFamily="34" charset="0"/>
              </a:rPr>
              <a:t>Stronger Presumption- presumptive equal shared parenting (KY)</a:t>
            </a:r>
          </a:p>
          <a:p>
            <a:pPr marL="457200" lvl="1" indent="0">
              <a:buNone/>
            </a:pPr>
            <a:endParaRPr lang="en-US" sz="1600" b="1" dirty="0">
              <a:latin typeface="Arial" panose="020B0604020202020204" pitchFamily="34" charset="0"/>
              <a:cs typeface="Arial" panose="020B0604020202020204" pitchFamily="34" charset="0"/>
            </a:endParaRPr>
          </a:p>
          <a:p>
            <a:pPr marL="457200" lvl="1" indent="0">
              <a:buNone/>
            </a:pPr>
            <a:r>
              <a:rPr lang="en-US" sz="1600" b="1" dirty="0">
                <a:latin typeface="Arial" panose="020B0604020202020204" pitchFamily="34" charset="0"/>
                <a:cs typeface="Arial" panose="020B0604020202020204" pitchFamily="34" charset="0"/>
              </a:rPr>
              <a:t>“… presumption, rebuttable by a preponderance of evidence, that joint custody and equally shared parenting time is in the best interest of the child. If a deviation from equal parenting time is warranted, the court shall construct a parenting time schedule which maximizes the time each parent or de facto custodian has with the child and is consistent with ensuring the child's welfare. “</a:t>
            </a:r>
          </a:p>
          <a:p>
            <a:pPr marL="457200" lvl="1" indent="0">
              <a:buNone/>
            </a:pPr>
            <a:r>
              <a:rPr lang="en-US" sz="1600" b="1" dirty="0">
                <a:latin typeface="Arial" panose="020B0604020202020204" pitchFamily="34" charset="0"/>
                <a:cs typeface="Arial" panose="020B0604020202020204" pitchFamily="34" charset="0"/>
              </a:rPr>
              <a:t>					</a:t>
            </a:r>
            <a:r>
              <a:rPr lang="en-CA" sz="1600" b="1" dirty="0">
                <a:latin typeface="Arial" panose="020B0604020202020204" pitchFamily="34" charset="0"/>
                <a:cs typeface="Arial" panose="020B0604020202020204" pitchFamily="34" charset="0"/>
              </a:rPr>
              <a:t>KRS 403.270 (2) (2018)</a:t>
            </a:r>
          </a:p>
        </p:txBody>
      </p:sp>
      <p:sp>
        <p:nvSpPr>
          <p:cNvPr id="4" name="Date Placeholder 3">
            <a:extLst>
              <a:ext uri="{FF2B5EF4-FFF2-40B4-BE49-F238E27FC236}">
                <a16:creationId xmlns:a16="http://schemas.microsoft.com/office/drawing/2014/main" id="{3B8A75BE-7CD7-4012-865C-0B24903174D4}"/>
              </a:ext>
            </a:extLst>
          </p:cNvPr>
          <p:cNvSpPr>
            <a:spLocks noGrp="1"/>
          </p:cNvSpPr>
          <p:nvPr>
            <p:ph type="dt" sz="half" idx="10"/>
          </p:nvPr>
        </p:nvSpPr>
        <p:spPr/>
        <p:txBody>
          <a:bodyPr/>
          <a:lstStyle/>
          <a:p>
            <a:r>
              <a:rPr lang="en-CA"/>
              <a:t>2019-05-31</a:t>
            </a:r>
          </a:p>
        </p:txBody>
      </p:sp>
      <p:sp>
        <p:nvSpPr>
          <p:cNvPr id="5" name="Slide Number Placeholder 4">
            <a:extLst>
              <a:ext uri="{FF2B5EF4-FFF2-40B4-BE49-F238E27FC236}">
                <a16:creationId xmlns:a16="http://schemas.microsoft.com/office/drawing/2014/main" id="{BF8EC3E8-98B3-458A-938B-F30CBA3AF050}"/>
              </a:ext>
            </a:extLst>
          </p:cNvPr>
          <p:cNvSpPr>
            <a:spLocks noGrp="1"/>
          </p:cNvSpPr>
          <p:nvPr>
            <p:ph type="sldNum" sz="quarter" idx="12"/>
          </p:nvPr>
        </p:nvSpPr>
        <p:spPr/>
        <p:txBody>
          <a:bodyPr/>
          <a:lstStyle/>
          <a:p>
            <a:fld id="{12D0BCEA-8065-4A0E-8EA6-60F3C3D6559E}" type="slidenum">
              <a:rPr lang="en-CA" smtClean="0"/>
              <a:t>48</a:t>
            </a:fld>
            <a:endParaRPr lang="en-CA"/>
          </a:p>
        </p:txBody>
      </p:sp>
    </p:spTree>
    <p:extLst>
      <p:ext uri="{BB962C8B-B14F-4D97-AF65-F5344CB8AC3E}">
        <p14:creationId xmlns:p14="http://schemas.microsoft.com/office/powerpoint/2010/main" val="2146916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94F6D9-A858-4621-A986-FC4A3F7A5132}"/>
              </a:ext>
            </a:extLst>
          </p:cNvPr>
          <p:cNvSpPr>
            <a:spLocks noGrp="1"/>
          </p:cNvSpPr>
          <p:nvPr>
            <p:ph type="title"/>
          </p:nvPr>
        </p:nvSpPr>
        <p:spPr>
          <a:xfrm>
            <a:off x="838200" y="365125"/>
            <a:ext cx="10515600" cy="741299"/>
          </a:xfrm>
        </p:spPr>
        <p:txBody>
          <a:bodyPr>
            <a:normAutofit fontScale="90000"/>
          </a:bodyPr>
          <a:lstStyle/>
          <a:p>
            <a:pPr algn="ctr"/>
            <a:r>
              <a:rPr lang="en-US" sz="2400" b="1" dirty="0">
                <a:latin typeface="Arial" panose="020B0604020202020204" pitchFamily="34" charset="0"/>
                <a:cs typeface="Arial" panose="020B0604020202020204" pitchFamily="34" charset="0"/>
              </a:rPr>
              <a:t>Should there be a Rebuttable Presumption?</a:t>
            </a:r>
            <a:br>
              <a:rPr lang="en-US" sz="2400" b="1" dirty="0">
                <a:latin typeface="Arial" panose="020B0604020202020204" pitchFamily="34" charset="0"/>
                <a:cs typeface="Arial" panose="020B0604020202020204" pitchFamily="34" charset="0"/>
              </a:rPr>
            </a:br>
            <a:endParaRPr lang="en-CA" sz="2400" b="1"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CAD33B3C-62B1-4FB6-AA83-C495F0E19426}"/>
              </a:ext>
            </a:extLst>
          </p:cNvPr>
          <p:cNvSpPr>
            <a:spLocks noGrp="1"/>
          </p:cNvSpPr>
          <p:nvPr>
            <p:ph sz="half" idx="1"/>
          </p:nvPr>
        </p:nvSpPr>
        <p:spPr>
          <a:xfrm>
            <a:off x="838200" y="1179576"/>
            <a:ext cx="5181600" cy="4997387"/>
          </a:xfrm>
          <a:ln w="12700">
            <a:solidFill>
              <a:schemeClr val="tx1"/>
            </a:solidFill>
          </a:ln>
        </p:spPr>
        <p:txBody>
          <a:bodyPr>
            <a:normAutofit/>
          </a:bodyPr>
          <a:lstStyle/>
          <a:p>
            <a:pPr marL="0" indent="0">
              <a:buNone/>
            </a:pPr>
            <a:r>
              <a:rPr lang="en-US" b="1" dirty="0"/>
              <a:t>CON</a:t>
            </a:r>
          </a:p>
          <a:p>
            <a:r>
              <a:rPr lang="en-US" sz="1800" b="1" u="sng" dirty="0">
                <a:latin typeface="Arial" panose="020B0604020202020204" pitchFamily="34" charset="0"/>
                <a:cs typeface="Arial" panose="020B0604020202020204" pitchFamily="34" charset="0"/>
              </a:rPr>
              <a:t>Hard Core</a:t>
            </a:r>
            <a:r>
              <a:rPr lang="en-US" sz="1800" b="1" dirty="0">
                <a:latin typeface="Arial" panose="020B0604020202020204" pitchFamily="34" charset="0"/>
                <a:cs typeface="Arial" panose="020B0604020202020204" pitchFamily="34" charset="0"/>
              </a:rPr>
              <a:t>- Shared parenting is bad; presumption makes it worse.</a:t>
            </a:r>
          </a:p>
          <a:p>
            <a:r>
              <a:rPr lang="en-US" sz="1800" b="1" u="sng" dirty="0">
                <a:latin typeface="Arial" panose="020B0604020202020204" pitchFamily="34" charset="0"/>
                <a:cs typeface="Arial" panose="020B0604020202020204" pitchFamily="34" charset="0"/>
              </a:rPr>
              <a:t>Rear Guard Action</a:t>
            </a:r>
            <a:r>
              <a:rPr lang="en-US" sz="1800" b="1" dirty="0">
                <a:latin typeface="Arial" panose="020B0604020202020204" pitchFamily="34" charset="0"/>
                <a:cs typeface="Arial" panose="020B0604020202020204" pitchFamily="34" charset="0"/>
              </a:rPr>
              <a:t>- Shared parenting is being adopted organically; presumptions are unnecessary. </a:t>
            </a:r>
          </a:p>
          <a:p>
            <a:r>
              <a:rPr lang="en-US" sz="1800" b="1" u="sng" dirty="0">
                <a:latin typeface="Arial" panose="020B0604020202020204" pitchFamily="34" charset="0"/>
                <a:cs typeface="Arial" panose="020B0604020202020204" pitchFamily="34" charset="0"/>
              </a:rPr>
              <a:t>Exacerbates risk</a:t>
            </a:r>
          </a:p>
          <a:p>
            <a:pPr lvl="1"/>
            <a:r>
              <a:rPr lang="en-US" sz="1400" b="1" dirty="0">
                <a:latin typeface="Arial" panose="020B0604020202020204" pitchFamily="34" charset="0"/>
                <a:cs typeface="Arial" panose="020B0604020202020204" pitchFamily="34" charset="0"/>
              </a:rPr>
              <a:t>Abusive parents will “reign terror” on spouse and children</a:t>
            </a:r>
          </a:p>
          <a:p>
            <a:pPr lvl="1"/>
            <a:r>
              <a:rPr lang="en-US" sz="1400" b="1" dirty="0">
                <a:latin typeface="Arial" panose="020B0604020202020204" pitchFamily="34" charset="0"/>
                <a:cs typeface="Arial" panose="020B0604020202020204" pitchFamily="34" charset="0"/>
              </a:rPr>
              <a:t>Will increase litigation</a:t>
            </a:r>
          </a:p>
          <a:p>
            <a:pPr lvl="1"/>
            <a:r>
              <a:rPr lang="en-US" sz="1400" b="1" dirty="0">
                <a:latin typeface="Arial" panose="020B0604020202020204" pitchFamily="34" charset="0"/>
                <a:cs typeface="Arial" panose="020B0604020202020204" pitchFamily="34" charset="0"/>
              </a:rPr>
              <a:t>Creates power imbalance</a:t>
            </a:r>
          </a:p>
          <a:p>
            <a:pPr lvl="1"/>
            <a:r>
              <a:rPr lang="en-US" sz="1400" b="1" dirty="0">
                <a:latin typeface="Arial" panose="020B0604020202020204" pitchFamily="34" charset="0"/>
                <a:cs typeface="Arial" panose="020B0604020202020204" pitchFamily="34" charset="0"/>
              </a:rPr>
              <a:t>Privileges parental over child rights</a:t>
            </a:r>
          </a:p>
          <a:p>
            <a:r>
              <a:rPr lang="en-US" sz="1800" b="1" u="sng" dirty="0">
                <a:latin typeface="Arial" panose="020B0604020202020204" pitchFamily="34" charset="0"/>
                <a:cs typeface="Arial" panose="020B0604020202020204" pitchFamily="34" charset="0"/>
              </a:rPr>
              <a:t>Unsubstantiated assertions</a:t>
            </a:r>
          </a:p>
          <a:p>
            <a:pPr lvl="1"/>
            <a:r>
              <a:rPr lang="en-US" sz="1400" b="1" dirty="0">
                <a:latin typeface="Arial" panose="020B0604020202020204" pitchFamily="34" charset="0"/>
                <a:cs typeface="Arial" panose="020B0604020202020204" pitchFamily="34" charset="0"/>
              </a:rPr>
              <a:t>“problematic”</a:t>
            </a:r>
          </a:p>
          <a:p>
            <a:pPr lvl="1"/>
            <a:r>
              <a:rPr lang="en-US" sz="1400" b="1" dirty="0">
                <a:latin typeface="Arial" panose="020B0604020202020204" pitchFamily="34" charset="0"/>
                <a:cs typeface="Arial" panose="020B0604020202020204" pitchFamily="34" charset="0"/>
              </a:rPr>
              <a:t>Not in the “best interests”</a:t>
            </a:r>
          </a:p>
          <a:p>
            <a:pPr marL="0" indent="0">
              <a:buNone/>
            </a:pPr>
            <a:endParaRPr lang="en-CA" sz="1600" dirty="0">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12772745-111D-454E-BDC3-A6C295F3A334}"/>
              </a:ext>
            </a:extLst>
          </p:cNvPr>
          <p:cNvSpPr>
            <a:spLocks noGrp="1"/>
          </p:cNvSpPr>
          <p:nvPr>
            <p:ph sz="half" idx="2"/>
          </p:nvPr>
        </p:nvSpPr>
        <p:spPr>
          <a:xfrm>
            <a:off x="6172200" y="1179576"/>
            <a:ext cx="5181600" cy="4997387"/>
          </a:xfrm>
          <a:ln w="12700">
            <a:solidFill>
              <a:schemeClr val="tx1"/>
            </a:solidFill>
          </a:ln>
        </p:spPr>
        <p:txBody>
          <a:bodyPr>
            <a:normAutofit/>
          </a:bodyPr>
          <a:lstStyle/>
          <a:p>
            <a:pPr marL="0" indent="0">
              <a:buNone/>
            </a:pPr>
            <a:r>
              <a:rPr lang="en-US" b="1" dirty="0"/>
              <a:t>PRO</a:t>
            </a:r>
          </a:p>
          <a:p>
            <a:r>
              <a:rPr lang="en-US" sz="1800" b="1" dirty="0">
                <a:latin typeface="Arial" panose="020B0604020202020204" pitchFamily="34" charset="0"/>
                <a:cs typeface="Arial" panose="020B0604020202020204" pitchFamily="34" charset="0"/>
              </a:rPr>
              <a:t>Empirical evidence in shared parenting jurisdictions  refutes CON assertions and shows shared parenting is working fine and has popular support.</a:t>
            </a:r>
          </a:p>
          <a:p>
            <a:r>
              <a:rPr lang="en-US" sz="1800" b="1" dirty="0">
                <a:latin typeface="Arial" panose="020B0604020202020204" pitchFamily="34" charset="0"/>
                <a:cs typeface="Arial" panose="020B0604020202020204" pitchFamily="34" charset="0"/>
              </a:rPr>
              <a:t>Limited empirical data from presumptive jurisdictions like AZ also indicated support, including by legal community.</a:t>
            </a:r>
          </a:p>
          <a:p>
            <a:r>
              <a:rPr lang="en-US" sz="1800" b="1" dirty="0">
                <a:latin typeface="Arial" panose="020B0604020202020204" pitchFamily="34" charset="0"/>
                <a:cs typeface="Arial" panose="020B0604020202020204" pitchFamily="34" charset="0"/>
              </a:rPr>
              <a:t>Social Science and Popular opinion support presumption.</a:t>
            </a:r>
          </a:p>
          <a:p>
            <a:r>
              <a:rPr lang="en-US" sz="1800" b="1" dirty="0">
                <a:latin typeface="Arial" panose="020B0604020202020204" pitchFamily="34" charset="0"/>
                <a:cs typeface="Arial" panose="020B0604020202020204" pitchFamily="34" charset="0"/>
              </a:rPr>
              <a:t>Presumption necessary to send strong social and legal signal to reset entrenched paradigm.</a:t>
            </a:r>
          </a:p>
          <a:p>
            <a:r>
              <a:rPr lang="en-US" sz="1800" b="1" dirty="0">
                <a:latin typeface="Arial" panose="020B0604020202020204" pitchFamily="34" charset="0"/>
                <a:cs typeface="Arial" panose="020B0604020202020204" pitchFamily="34" charset="0"/>
              </a:rPr>
              <a:t>The scientific and social consensus is sufficiently strong that onus should now fall on opponents to make their case.</a:t>
            </a:r>
          </a:p>
        </p:txBody>
      </p:sp>
      <p:sp>
        <p:nvSpPr>
          <p:cNvPr id="2" name="Date Placeholder 1">
            <a:extLst>
              <a:ext uri="{FF2B5EF4-FFF2-40B4-BE49-F238E27FC236}">
                <a16:creationId xmlns:a16="http://schemas.microsoft.com/office/drawing/2014/main" id="{F197FFE4-4287-434B-80B4-2811EE2A91F4}"/>
              </a:ext>
            </a:extLst>
          </p:cNvPr>
          <p:cNvSpPr>
            <a:spLocks noGrp="1"/>
          </p:cNvSpPr>
          <p:nvPr>
            <p:ph type="dt" sz="half" idx="10"/>
          </p:nvPr>
        </p:nvSpPr>
        <p:spPr/>
        <p:txBody>
          <a:bodyPr/>
          <a:lstStyle/>
          <a:p>
            <a:r>
              <a:rPr lang="en-CA"/>
              <a:t>2019-05-31</a:t>
            </a:r>
          </a:p>
        </p:txBody>
      </p:sp>
      <p:sp>
        <p:nvSpPr>
          <p:cNvPr id="3" name="Slide Number Placeholder 2">
            <a:extLst>
              <a:ext uri="{FF2B5EF4-FFF2-40B4-BE49-F238E27FC236}">
                <a16:creationId xmlns:a16="http://schemas.microsoft.com/office/drawing/2014/main" id="{9C65B945-90F5-4E8D-9A65-F47FB856096A}"/>
              </a:ext>
            </a:extLst>
          </p:cNvPr>
          <p:cNvSpPr>
            <a:spLocks noGrp="1"/>
          </p:cNvSpPr>
          <p:nvPr>
            <p:ph type="sldNum" sz="quarter" idx="12"/>
          </p:nvPr>
        </p:nvSpPr>
        <p:spPr/>
        <p:txBody>
          <a:bodyPr/>
          <a:lstStyle/>
          <a:p>
            <a:fld id="{12D0BCEA-8065-4A0E-8EA6-60F3C3D6559E}" type="slidenum">
              <a:rPr lang="en-CA" smtClean="0"/>
              <a:t>49</a:t>
            </a:fld>
            <a:endParaRPr lang="en-CA"/>
          </a:p>
        </p:txBody>
      </p:sp>
    </p:spTree>
    <p:extLst>
      <p:ext uri="{BB962C8B-B14F-4D97-AF65-F5344CB8AC3E}">
        <p14:creationId xmlns:p14="http://schemas.microsoft.com/office/powerpoint/2010/main" val="626881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EQUAL SHARED PARENTING</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INTRODUCTION</a:t>
            </a: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444262" y="1890346"/>
            <a:ext cx="7382873" cy="4572000"/>
          </a:xfrm>
        </p:spPr>
        <p:txBody>
          <a:bodyPr>
            <a:normAutofit fontScale="92500"/>
          </a:bodyPr>
          <a:lstStyle/>
          <a:p>
            <a:pPr marL="0" indent="0">
              <a:buNone/>
            </a:pPr>
            <a:r>
              <a:rPr lang="en-US" sz="2400" b="1" dirty="0">
                <a:latin typeface="Arial" panose="020B0604020202020204" pitchFamily="34" charset="0"/>
                <a:cs typeface="Arial" panose="020B0604020202020204" pitchFamily="34" charset="0"/>
              </a:rPr>
              <a:t>Our Partners</a:t>
            </a:r>
          </a:p>
          <a:p>
            <a:pPr marL="0" indent="0" algn="ctr">
              <a:buNone/>
            </a:pPr>
            <a:r>
              <a:rPr lang="en-US" sz="3600" dirty="0"/>
              <a:t>Brayden Supervision Services</a:t>
            </a:r>
          </a:p>
          <a:p>
            <a:pPr marL="0" indent="0" algn="ctr">
              <a:buNone/>
            </a:pPr>
            <a:r>
              <a:rPr lang="en-US" sz="3600" dirty="0"/>
              <a:t>Canadian Association for Equality (CAFE)</a:t>
            </a:r>
          </a:p>
          <a:p>
            <a:pPr marL="0" indent="0" algn="ctr">
              <a:buNone/>
            </a:pPr>
            <a:r>
              <a:rPr lang="en-US" sz="3600" dirty="0"/>
              <a:t>Canadian Equal Parenting Council</a:t>
            </a:r>
          </a:p>
          <a:p>
            <a:pPr marL="0" indent="0" algn="ctr">
              <a:buNone/>
            </a:pPr>
            <a:r>
              <a:rPr lang="en-US" sz="3600" dirty="0"/>
              <a:t>Equal Parenting for Children</a:t>
            </a:r>
          </a:p>
          <a:p>
            <a:pPr marL="0" indent="0" algn="ctr">
              <a:buNone/>
            </a:pPr>
            <a:r>
              <a:rPr lang="en-US" sz="3600" dirty="0"/>
              <a:t>Lawyers for Shared Parenting</a:t>
            </a:r>
          </a:p>
          <a:p>
            <a:pPr marL="0" indent="0" algn="ctr">
              <a:buNone/>
            </a:pPr>
            <a:r>
              <a:rPr lang="en-US" sz="3600" dirty="0"/>
              <a:t>Side by Side Supervised Access Services</a:t>
            </a:r>
          </a:p>
          <a:p>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a:t>
            </a:fld>
            <a:endParaRPr lang="en-CA"/>
          </a:p>
        </p:txBody>
      </p:sp>
    </p:spTree>
    <p:extLst>
      <p:ext uri="{BB962C8B-B14F-4D97-AF65-F5344CB8AC3E}">
        <p14:creationId xmlns:p14="http://schemas.microsoft.com/office/powerpoint/2010/main" val="2435375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4E00-6F0E-4056-ACA9-472BA5933D2A}"/>
              </a:ext>
            </a:extLst>
          </p:cNvPr>
          <p:cNvSpPr>
            <a:spLocks noGrp="1"/>
          </p:cNvSpPr>
          <p:nvPr>
            <p:ph type="title"/>
          </p:nvPr>
        </p:nvSpPr>
        <p:spPr>
          <a:xfrm>
            <a:off x="838200" y="365126"/>
            <a:ext cx="10515600" cy="943558"/>
          </a:xfrm>
        </p:spPr>
        <p:txBody>
          <a:bodyPr>
            <a:normAutofit/>
          </a:bodyPr>
          <a:lstStyle/>
          <a:p>
            <a:pPr algn="ctr"/>
            <a:r>
              <a:rPr lang="en-US" sz="2400" b="1" dirty="0">
                <a:latin typeface="Arial" panose="020B0604020202020204" pitchFamily="34" charset="0"/>
                <a:cs typeface="Arial" panose="020B0604020202020204" pitchFamily="34" charset="0"/>
              </a:rPr>
              <a:t>Should there be a Rebuttable Presumption?</a:t>
            </a:r>
            <a:endParaRPr lang="en-CA"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3682141-7FA1-4320-A5B4-64FD52944FAD}"/>
              </a:ext>
            </a:extLst>
          </p:cNvPr>
          <p:cNvSpPr>
            <a:spLocks noGrp="1"/>
          </p:cNvSpPr>
          <p:nvPr>
            <p:ph idx="1"/>
          </p:nvPr>
        </p:nvSpPr>
        <p:spPr>
          <a:xfrm>
            <a:off x="1524000" y="1441577"/>
            <a:ext cx="9144000" cy="4351338"/>
          </a:xfrm>
        </p:spPr>
        <p:txBody>
          <a:bodyPr>
            <a:normAutofit/>
          </a:bodyPr>
          <a:lstStyle/>
          <a:p>
            <a:pPr marL="0" indent="0" algn="just">
              <a:lnSpc>
                <a:spcPct val="150000"/>
              </a:lnSpc>
              <a:buNone/>
            </a:pPr>
            <a:r>
              <a:rPr lang="en-US" sz="1600" dirty="0">
                <a:latin typeface="Arial" panose="020B0604020202020204" pitchFamily="34" charset="0"/>
                <a:cs typeface="Arial" panose="020B0604020202020204" pitchFamily="34" charset="0"/>
              </a:rPr>
              <a:t>“Much as it may be desirable, we may really not know how to properly individualize, tailor, or custom-fit parenting plans to achieve the best possible outcomes in each case. So, the effort and expense and time and trouble taken in the futile pursuit of case-specific decisions come with little corresponding benefits. Better to have a starting place that covers the majority of cases and families, with, of course, the ability to deviate when the fit is obviously bad. The general public strongly believes that shared parenting is that starting place and that any other position is biased. The second cost is that vagueness and ambivalence will ultimately be iatrogenic for families by leading to greater conflict.  Various proposals under consideration differently incentivize parents to engage in that conflict. Presumptions, of any flavor, generally minimize such incentives. </a:t>
            </a:r>
            <a:r>
              <a:rPr lang="en-US" sz="1600" b="1" dirty="0">
                <a:latin typeface="Arial" panose="020B0604020202020204" pitchFamily="34" charset="0"/>
                <a:cs typeface="Arial" panose="020B0604020202020204" pitchFamily="34" charset="0"/>
              </a:rPr>
              <a:t>A shared parenting presumption would minimize that incentive most of all [ bold added]</a:t>
            </a:r>
            <a:r>
              <a:rPr lang="en-US" sz="1600" dirty="0">
                <a:latin typeface="Arial" panose="020B0604020202020204" pitchFamily="34" charset="0"/>
                <a:cs typeface="Arial" panose="020B0604020202020204" pitchFamily="34" charset="0"/>
              </a:rPr>
              <a:t>.”</a:t>
            </a:r>
            <a:endParaRPr lang="en-CA" sz="1600" dirty="0">
              <a:latin typeface="Arial" panose="020B0604020202020204" pitchFamily="34" charset="0"/>
              <a:cs typeface="Arial" panose="020B0604020202020204" pitchFamily="34" charset="0"/>
            </a:endParaRPr>
          </a:p>
          <a:p>
            <a:pPr marL="0" indent="0">
              <a:buNone/>
            </a:pPr>
            <a:r>
              <a:rPr lang="en-CA" sz="1600" dirty="0">
                <a:latin typeface="Arial" panose="020B0604020202020204" pitchFamily="34" charset="0"/>
                <a:cs typeface="Arial" panose="020B0604020202020204" pitchFamily="34" charset="0"/>
              </a:rPr>
              <a:t>					</a:t>
            </a:r>
            <a:r>
              <a:rPr lang="en-CA" sz="1600" b="1" dirty="0">
                <a:latin typeface="Arial" panose="020B0604020202020204" pitchFamily="34" charset="0"/>
                <a:cs typeface="Arial" panose="020B0604020202020204" pitchFamily="34" charset="0"/>
              </a:rPr>
              <a:t>Prof. Sanford Braver </a:t>
            </a:r>
            <a:r>
              <a:rPr lang="en-CA" sz="1600" dirty="0">
                <a:latin typeface="Arial" panose="020B0604020202020204" pitchFamily="34" charset="0"/>
                <a:cs typeface="Arial" panose="020B0604020202020204" pitchFamily="34" charset="0"/>
              </a:rPr>
              <a:t>(2014)</a:t>
            </a:r>
          </a:p>
        </p:txBody>
      </p:sp>
      <p:sp>
        <p:nvSpPr>
          <p:cNvPr id="4" name="Date Placeholder 3">
            <a:extLst>
              <a:ext uri="{FF2B5EF4-FFF2-40B4-BE49-F238E27FC236}">
                <a16:creationId xmlns:a16="http://schemas.microsoft.com/office/drawing/2014/main" id="{95ABB5EE-0B30-42BE-88B5-53537B768449}"/>
              </a:ext>
            </a:extLst>
          </p:cNvPr>
          <p:cNvSpPr>
            <a:spLocks noGrp="1"/>
          </p:cNvSpPr>
          <p:nvPr>
            <p:ph type="dt" sz="half" idx="10"/>
          </p:nvPr>
        </p:nvSpPr>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4FF3C155-0DF5-421D-805C-5B78F15E6A19}"/>
              </a:ext>
            </a:extLst>
          </p:cNvPr>
          <p:cNvSpPr>
            <a:spLocks noGrp="1"/>
          </p:cNvSpPr>
          <p:nvPr>
            <p:ph type="sldNum" sz="quarter" idx="12"/>
          </p:nvPr>
        </p:nvSpPr>
        <p:spPr/>
        <p:txBody>
          <a:bodyPr/>
          <a:lstStyle/>
          <a:p>
            <a:fld id="{12D0BCEA-8065-4A0E-8EA6-60F3C3D6559E}" type="slidenum">
              <a:rPr lang="en-CA" smtClean="0"/>
              <a:t>50</a:t>
            </a:fld>
            <a:endParaRPr lang="en-CA"/>
          </a:p>
        </p:txBody>
      </p:sp>
    </p:spTree>
    <p:extLst>
      <p:ext uri="{BB962C8B-B14F-4D97-AF65-F5344CB8AC3E}">
        <p14:creationId xmlns:p14="http://schemas.microsoft.com/office/powerpoint/2010/main" val="850465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43D6-13CE-4596-99C5-ED41F8D550B2}"/>
              </a:ext>
            </a:extLst>
          </p:cNvPr>
          <p:cNvSpPr>
            <a:spLocks noGrp="1"/>
          </p:cNvSpPr>
          <p:nvPr>
            <p:ph type="title"/>
          </p:nvPr>
        </p:nvSpPr>
        <p:spPr>
          <a:xfrm>
            <a:off x="838200" y="365124"/>
            <a:ext cx="10515600" cy="1539875"/>
          </a:xfrm>
        </p:spPr>
        <p:txBody>
          <a:bodyPr>
            <a:normAutofit fontScale="90000"/>
          </a:bodyPr>
          <a:lstStyle/>
          <a:p>
            <a:pPr>
              <a:lnSpc>
                <a:spcPct val="100000"/>
              </a:lnSpc>
            </a:pPr>
            <a:r>
              <a:rPr lang="en-US" sz="3100" b="1" dirty="0">
                <a:latin typeface="Arial" panose="020B0604020202020204" pitchFamily="34" charset="0"/>
                <a:cs typeface="Arial" panose="020B0604020202020204" pitchFamily="34" charset="0"/>
              </a:rPr>
              <a:t>Extract from William </a:t>
            </a:r>
            <a:r>
              <a:rPr lang="en-US" sz="2800" b="1" dirty="0">
                <a:latin typeface="Arial" panose="020B0604020202020204" pitchFamily="34" charset="0"/>
                <a:cs typeface="Arial" panose="020B0604020202020204" pitchFamily="34" charset="0"/>
              </a:rPr>
              <a:t>Fabricius (2019): </a:t>
            </a:r>
            <a:r>
              <a:rPr lang="en-US" sz="3100" b="1" dirty="0">
                <a:latin typeface="Arial" panose="020B0604020202020204" pitchFamily="34" charset="0"/>
                <a:cs typeface="Arial" panose="020B0604020202020204" pitchFamily="34" charset="0"/>
              </a:rPr>
              <a:t>“</a:t>
            </a:r>
            <a:r>
              <a:rPr lang="en-US" sz="3100" b="1" i="1" dirty="0">
                <a:latin typeface="Arial" panose="020B0604020202020204" pitchFamily="34" charset="0"/>
                <a:cs typeface="Arial" panose="020B0604020202020204" pitchFamily="34" charset="0"/>
              </a:rPr>
              <a:t>Equal Parenting Time: The Case for a Legal Presumption</a:t>
            </a:r>
            <a:r>
              <a:rPr lang="en-US" sz="3100" b="1" dirty="0">
                <a:latin typeface="Arial" panose="020B0604020202020204" pitchFamily="34" charset="0"/>
                <a:cs typeface="Arial" panose="020B0604020202020204" pitchFamily="34" charset="0"/>
              </a:rPr>
              <a:t>” in Oxford Handbook of Children and the Law</a:t>
            </a:r>
            <a:br>
              <a:rPr lang="en-CA" dirty="0"/>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7DCF69-B570-42A0-8F81-A34F9AC60ED9}"/>
              </a:ext>
            </a:extLst>
          </p:cNvPr>
          <p:cNvSpPr>
            <a:spLocks noGrp="1"/>
          </p:cNvSpPr>
          <p:nvPr>
            <p:ph idx="1"/>
          </p:nvPr>
        </p:nvSpPr>
        <p:spPr>
          <a:xfrm>
            <a:off x="838200" y="1904999"/>
            <a:ext cx="10515600" cy="4271964"/>
          </a:xfrm>
        </p:spPr>
        <p:txBody>
          <a:bodyPr/>
          <a:lstStyle/>
          <a:p>
            <a:pPr marL="0" indent="0">
              <a:buNone/>
            </a:pPr>
            <a:endParaRPr lang="en-US" dirty="0"/>
          </a:p>
          <a:p>
            <a:pPr marL="0" indent="0">
              <a:buNone/>
            </a:pPr>
            <a:r>
              <a:rPr lang="en-CA" dirty="0"/>
              <a:t>“</a:t>
            </a:r>
            <a:r>
              <a:rPr lang="en-US" dirty="0"/>
              <a:t>As Joan Kelly has pointed out, the current child custody statutes were written in the absence of evidence of how well they promoted children’s well-being.</a:t>
            </a:r>
            <a:r>
              <a:rPr lang="en-US" baseline="30000" dirty="0"/>
              <a:t>56</a:t>
            </a:r>
            <a:r>
              <a:rPr lang="en-US" dirty="0"/>
              <a:t> </a:t>
            </a:r>
            <a:r>
              <a:rPr lang="en-US" b="1" dirty="0">
                <a:solidFill>
                  <a:schemeClr val="accent2">
                    <a:lumMod val="75000"/>
                  </a:schemeClr>
                </a:solidFill>
              </a:rPr>
              <a:t>The evidence that is now available is compelling that failure to enact presumptions of equal parenting time risks unnecessary harm to children’s emotional security with their parents, and consequently unnecessary harm to public health in the form of long-term stress-related mental and physical health problems among children of divorce</a:t>
            </a:r>
            <a:r>
              <a:rPr lang="en-US" b="1" dirty="0"/>
              <a:t>.</a:t>
            </a:r>
            <a:r>
              <a:rPr lang="en-CA" dirty="0"/>
              <a:t>“</a:t>
            </a:r>
          </a:p>
        </p:txBody>
      </p:sp>
      <p:sp>
        <p:nvSpPr>
          <p:cNvPr id="4" name="Date Placeholder 3">
            <a:extLst>
              <a:ext uri="{FF2B5EF4-FFF2-40B4-BE49-F238E27FC236}">
                <a16:creationId xmlns:a16="http://schemas.microsoft.com/office/drawing/2014/main" id="{AE881240-AF52-4585-B053-837D5836D180}"/>
              </a:ext>
            </a:extLst>
          </p:cNvPr>
          <p:cNvSpPr>
            <a:spLocks noGrp="1"/>
          </p:cNvSpPr>
          <p:nvPr>
            <p:ph type="dt" sz="half" idx="10"/>
          </p:nvPr>
        </p:nvSpPr>
        <p:spPr/>
        <p:txBody>
          <a:bodyPr/>
          <a:lstStyle/>
          <a:p>
            <a:r>
              <a:rPr lang="en-US"/>
              <a:t>May 7, 2020</a:t>
            </a:r>
            <a:endParaRPr lang="en-CA"/>
          </a:p>
        </p:txBody>
      </p:sp>
      <p:sp>
        <p:nvSpPr>
          <p:cNvPr id="5" name="Slide Number Placeholder 4">
            <a:extLst>
              <a:ext uri="{FF2B5EF4-FFF2-40B4-BE49-F238E27FC236}">
                <a16:creationId xmlns:a16="http://schemas.microsoft.com/office/drawing/2014/main" id="{1B403178-B3F4-4D7D-850D-67FB786456D7}"/>
              </a:ext>
            </a:extLst>
          </p:cNvPr>
          <p:cNvSpPr>
            <a:spLocks noGrp="1"/>
          </p:cNvSpPr>
          <p:nvPr>
            <p:ph type="sldNum" sz="quarter" idx="12"/>
          </p:nvPr>
        </p:nvSpPr>
        <p:spPr/>
        <p:txBody>
          <a:bodyPr/>
          <a:lstStyle/>
          <a:p>
            <a:fld id="{12D0BCEA-8065-4A0E-8EA6-60F3C3D6559E}" type="slidenum">
              <a:rPr lang="en-CA" smtClean="0"/>
              <a:t>51</a:t>
            </a:fld>
            <a:endParaRPr lang="en-CA"/>
          </a:p>
        </p:txBody>
      </p:sp>
    </p:spTree>
    <p:extLst>
      <p:ext uri="{BB962C8B-B14F-4D97-AF65-F5344CB8AC3E}">
        <p14:creationId xmlns:p14="http://schemas.microsoft.com/office/powerpoint/2010/main" val="4177424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136525"/>
            <a:ext cx="10415954" cy="1558632"/>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EQUAL SHARED PARENTING</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b="1" dirty="0"/>
              <a:t>SUMMARY</a:t>
            </a:r>
            <a:br>
              <a:rPr lang="en-US" dirty="0"/>
            </a:br>
            <a:br>
              <a:rPr lang="en-US" sz="3100"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marL="0" indent="0">
              <a:buNone/>
            </a:pPr>
            <a:r>
              <a:rPr lang="en-CA" dirty="0"/>
              <a:t>What have we learned this evening?</a:t>
            </a:r>
          </a:p>
          <a:p>
            <a:pPr marL="514350" indent="-514350">
              <a:buAutoNum type="arabicPeriod"/>
            </a:pPr>
            <a:r>
              <a:rPr lang="en-CA" dirty="0"/>
              <a:t>ESP is a well researched and well thought out concept.</a:t>
            </a:r>
          </a:p>
          <a:p>
            <a:pPr marL="514350" indent="-514350">
              <a:buAutoNum type="arabicPeriod"/>
            </a:pPr>
            <a:r>
              <a:rPr lang="en-CA" dirty="0"/>
              <a:t>The social science in favour of legislating a rebuttable presumption is positively overwhelming.</a:t>
            </a:r>
          </a:p>
          <a:p>
            <a:pPr marL="514350" indent="-514350">
              <a:buAutoNum type="arabicPeriod"/>
            </a:pPr>
            <a:r>
              <a:rPr lang="en-CA" dirty="0"/>
              <a:t>ESP enjoys amazing popular support amongst the general population.</a:t>
            </a:r>
          </a:p>
          <a:p>
            <a:pPr marL="514350" indent="-514350">
              <a:buAutoNum type="arabicPeriod"/>
            </a:pPr>
            <a:endParaRPr lang="en-CA" dirty="0"/>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52</a:t>
            </a:fld>
            <a:endParaRPr lang="en-CA"/>
          </a:p>
        </p:txBody>
      </p:sp>
    </p:spTree>
    <p:extLst>
      <p:ext uri="{BB962C8B-B14F-4D97-AF65-F5344CB8AC3E}">
        <p14:creationId xmlns:p14="http://schemas.microsoft.com/office/powerpoint/2010/main" val="918879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136525"/>
            <a:ext cx="10415954" cy="1558632"/>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EQUAL SHARED PARENTING</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b="1" dirty="0"/>
              <a:t>SUMMARY</a:t>
            </a:r>
            <a:br>
              <a:rPr lang="en-US" dirty="0"/>
            </a:br>
            <a:br>
              <a:rPr lang="en-US" sz="3100"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lnSpcReduction="10000"/>
          </a:bodyPr>
          <a:lstStyle/>
          <a:p>
            <a:pPr marL="514350" indent="-514350">
              <a:buFont typeface="+mj-lt"/>
              <a:buAutoNum type="arabicPeriod" startAt="4"/>
            </a:pPr>
            <a:r>
              <a:rPr lang="en-CA" dirty="0"/>
              <a:t>Poll after poll both in Canada and elsewhere should inform politicians that the issue is a “winner” for them.</a:t>
            </a:r>
          </a:p>
          <a:p>
            <a:pPr marL="514350" indent="-514350">
              <a:buFont typeface="+mj-lt"/>
              <a:buAutoNum type="arabicPeriod" startAt="4"/>
            </a:pPr>
            <a:r>
              <a:rPr lang="en-CA" dirty="0"/>
              <a:t>There are a number of jurisdictions that have taken steps towards legislated ESP.</a:t>
            </a:r>
          </a:p>
          <a:p>
            <a:pPr marL="514350" indent="-514350">
              <a:buFont typeface="+mj-lt"/>
              <a:buAutoNum type="arabicPeriod" startAt="4"/>
            </a:pPr>
            <a:r>
              <a:rPr lang="en-CA" dirty="0"/>
              <a:t>Lawyers and academics raise arguments against ESP that simply do not hold water in the face of the social science research.</a:t>
            </a:r>
          </a:p>
          <a:p>
            <a:pPr marL="514350" indent="-514350">
              <a:buFont typeface="+mj-lt"/>
              <a:buAutoNum type="arabicPeriod" startAt="4"/>
            </a:pPr>
            <a:r>
              <a:rPr lang="en-CA" dirty="0"/>
              <a:t>SO WHY DO THEY DO IT? – </a:t>
            </a: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53</a:t>
            </a:fld>
            <a:endParaRPr lang="en-CA"/>
          </a:p>
        </p:txBody>
      </p:sp>
    </p:spTree>
    <p:extLst>
      <p:ext uri="{BB962C8B-B14F-4D97-AF65-F5344CB8AC3E}">
        <p14:creationId xmlns:p14="http://schemas.microsoft.com/office/powerpoint/2010/main" val="33488770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136525"/>
            <a:ext cx="10415954" cy="1558632"/>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EQUAL SHARED PARENTING</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b="1" dirty="0"/>
              <a:t>SUMMARY</a:t>
            </a:r>
            <a:br>
              <a:rPr lang="en-US" dirty="0"/>
            </a:br>
            <a:br>
              <a:rPr lang="en-US" sz="3100"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92500" lnSpcReduction="20000"/>
          </a:bodyPr>
          <a:lstStyle/>
          <a:p>
            <a:pPr marL="514350" indent="-514350">
              <a:buAutoNum type="arabicPeriod"/>
            </a:pPr>
            <a:endParaRPr lang="en-CA" dirty="0"/>
          </a:p>
          <a:p>
            <a:pPr marL="0" indent="0">
              <a:buNone/>
            </a:pPr>
            <a:r>
              <a:rPr lang="en-CA" dirty="0"/>
              <a:t>7.   SO WHY DO THEY DO IT? – RHETORICAL QUESTION?  I want to hear from you during the Q and A.</a:t>
            </a:r>
          </a:p>
          <a:p>
            <a:pPr lvl="1"/>
            <a:r>
              <a:rPr lang="en-CA" dirty="0"/>
              <a:t>Money?  </a:t>
            </a:r>
          </a:p>
          <a:p>
            <a:pPr lvl="1"/>
            <a:r>
              <a:rPr lang="en-CA" dirty="0"/>
              <a:t>Vested interest in a system that glorifies conflict?  </a:t>
            </a:r>
          </a:p>
          <a:p>
            <a:pPr lvl="1"/>
            <a:r>
              <a:rPr lang="en-CA" dirty="0"/>
              <a:t>Heap revenge on the other parent on behalf of their own client?</a:t>
            </a:r>
          </a:p>
          <a:p>
            <a:pPr lvl="1"/>
            <a:r>
              <a:rPr lang="en-CA" dirty="0"/>
              <a:t>Ignorance?  </a:t>
            </a:r>
          </a:p>
          <a:p>
            <a:pPr lvl="1"/>
            <a:r>
              <a:rPr lang="en-CA" dirty="0"/>
              <a:t>Lack of knowledge?  </a:t>
            </a:r>
          </a:p>
          <a:p>
            <a:pPr lvl="1"/>
            <a:r>
              <a:rPr lang="en-CA" dirty="0"/>
              <a:t>Resistance to Change?</a:t>
            </a:r>
          </a:p>
          <a:p>
            <a:pPr marL="0" indent="0">
              <a:buNone/>
            </a:pPr>
            <a:endParaRPr lang="en-CA" dirty="0"/>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54</a:t>
            </a:fld>
            <a:endParaRPr lang="en-CA"/>
          </a:p>
        </p:txBody>
      </p:sp>
    </p:spTree>
    <p:extLst>
      <p:ext uri="{BB962C8B-B14F-4D97-AF65-F5344CB8AC3E}">
        <p14:creationId xmlns:p14="http://schemas.microsoft.com/office/powerpoint/2010/main" val="26453897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136525"/>
            <a:ext cx="10415954" cy="1558632"/>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EQUAL SHARED PARENTING</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b="1" dirty="0"/>
              <a:t>SUMMARY</a:t>
            </a:r>
            <a:br>
              <a:rPr lang="en-US" dirty="0"/>
            </a:br>
            <a:br>
              <a:rPr lang="en-US" sz="3100"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marL="0" indent="0">
              <a:buNone/>
            </a:pPr>
            <a:r>
              <a:rPr lang="en-CA" b="1" dirty="0">
                <a:latin typeface="Arial" panose="020B0604020202020204" pitchFamily="34" charset="0"/>
                <a:cs typeface="Arial" panose="020B0604020202020204" pitchFamily="34" charset="0"/>
                <a:hlinkClick r:id="" action="ppaction://noaction"/>
              </a:rPr>
              <a:t>PLEASE DONATE NOW TO:</a:t>
            </a:r>
          </a:p>
          <a:p>
            <a:pPr marL="0" indent="0" algn="ctr">
              <a:buNone/>
            </a:pPr>
            <a:r>
              <a:rPr lang="en-CA" b="1" dirty="0">
                <a:latin typeface="Arial" panose="020B0604020202020204" pitchFamily="34" charset="0"/>
                <a:cs typeface="Arial" panose="020B0604020202020204" pitchFamily="34" charset="0"/>
                <a:hlinkClick r:id="" action="ppaction://noaction"/>
              </a:rPr>
              <a:t>North York Harvest Food Bank</a:t>
            </a:r>
            <a:endParaRPr lang="en-CA" b="1" dirty="0">
              <a:latin typeface="Arial" panose="020B0604020202020204" pitchFamily="34" charset="0"/>
              <a:cs typeface="Arial" panose="020B0604020202020204" pitchFamily="34" charset="0"/>
            </a:endParaRPr>
          </a:p>
          <a:p>
            <a:pPr marL="0" indent="0" algn="ctr">
              <a:buNone/>
            </a:pPr>
            <a:r>
              <a:rPr lang="en-US" dirty="0">
                <a:hlinkClick r:id="rId2"/>
              </a:rPr>
              <a:t>https://northyorkharvest.com/gene-c-colman/</a:t>
            </a:r>
            <a:endParaRPr lang="en-US" dirty="0"/>
          </a:p>
          <a:p>
            <a:pPr marL="0" indent="0">
              <a:buNone/>
            </a:pPr>
            <a:endParaRPr lang="en-CA" dirty="0"/>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55</a:t>
            </a:fld>
            <a:endParaRPr lang="en-CA"/>
          </a:p>
        </p:txBody>
      </p:sp>
      <p:pic>
        <p:nvPicPr>
          <p:cNvPr id="6" name="Picture 5">
            <a:extLst>
              <a:ext uri="{FF2B5EF4-FFF2-40B4-BE49-F238E27FC236}">
                <a16:creationId xmlns:a16="http://schemas.microsoft.com/office/drawing/2014/main" id="{5AD23482-17D7-4D0D-8A8F-F99887A630B4}"/>
              </a:ext>
            </a:extLst>
          </p:cNvPr>
          <p:cNvPicPr>
            <a:picLocks noChangeAspect="1"/>
          </p:cNvPicPr>
          <p:nvPr/>
        </p:nvPicPr>
        <p:blipFill>
          <a:blip r:embed="rId3"/>
          <a:stretch>
            <a:fillRect/>
          </a:stretch>
        </p:blipFill>
        <p:spPr>
          <a:xfrm>
            <a:off x="2524125" y="2938409"/>
            <a:ext cx="7143750" cy="3513762"/>
          </a:xfrm>
          <a:prstGeom prst="rect">
            <a:avLst/>
          </a:prstGeom>
        </p:spPr>
      </p:pic>
    </p:spTree>
    <p:extLst>
      <p:ext uri="{BB962C8B-B14F-4D97-AF65-F5344CB8AC3E}">
        <p14:creationId xmlns:p14="http://schemas.microsoft.com/office/powerpoint/2010/main" val="2925583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136525"/>
            <a:ext cx="10415954" cy="1558632"/>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b="1" dirty="0"/>
              <a:t>NEXT WEBINAR: </a:t>
            </a:r>
            <a:br>
              <a:rPr lang="en-US" dirty="0"/>
            </a:br>
            <a:br>
              <a:rPr lang="en-US" sz="3100"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934308"/>
            <a:ext cx="7873700" cy="3685736"/>
          </a:xfrm>
        </p:spPr>
        <p:txBody>
          <a:bodyPr>
            <a:normAutofit/>
          </a:bodyPr>
          <a:lstStyle/>
          <a:p>
            <a:pPr marL="0" indent="0">
              <a:buNone/>
            </a:pPr>
            <a:r>
              <a:rPr lang="en-CA" dirty="0"/>
              <a:t> </a:t>
            </a:r>
          </a:p>
          <a:p>
            <a:r>
              <a:rPr lang="en-CA" dirty="0"/>
              <a:t>Check out our Events page:</a:t>
            </a:r>
            <a:r>
              <a:rPr lang="en-CA" b="1" dirty="0"/>
              <a:t> </a:t>
            </a:r>
            <a:r>
              <a:rPr lang="en-CA" u="sng" dirty="0">
                <a:hlinkClick r:id="rId2"/>
              </a:rPr>
              <a:t>https://www.complexfamilylaw.com/Events.shtml</a:t>
            </a:r>
            <a:endParaRPr lang="en-US" dirty="0"/>
          </a:p>
          <a:p>
            <a:r>
              <a:rPr lang="en-CA" dirty="0"/>
              <a:t>In a while, we will open registration for our next webinar: </a:t>
            </a:r>
            <a:endParaRPr lang="en-US" dirty="0"/>
          </a:p>
          <a:p>
            <a:pPr marL="0" indent="0">
              <a:buNone/>
            </a:pPr>
            <a:r>
              <a:rPr lang="en-US" b="1" dirty="0"/>
              <a:t>May 21: </a:t>
            </a:r>
            <a:r>
              <a:rPr lang="en-US" dirty="0"/>
              <a:t> FATHERS' RIGHTS: ARE THERE ANY?</a:t>
            </a:r>
            <a:endParaRPr lang="en-US" b="1" dirty="0"/>
          </a:p>
          <a:p>
            <a:pPr marL="0" indent="0">
              <a:buNone/>
            </a:pPr>
            <a:endParaRPr lang="en-US" sz="4800" b="1" dirty="0"/>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56</a:t>
            </a:fld>
            <a:endParaRPr lang="en-CA"/>
          </a:p>
        </p:txBody>
      </p:sp>
    </p:spTree>
    <p:extLst>
      <p:ext uri="{BB962C8B-B14F-4D97-AF65-F5344CB8AC3E}">
        <p14:creationId xmlns:p14="http://schemas.microsoft.com/office/powerpoint/2010/main" val="3713620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136525"/>
            <a:ext cx="10415954" cy="1558632"/>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b="1" dirty="0"/>
              <a:t>OTHER UPCOMING WEBINARS: </a:t>
            </a:r>
            <a:br>
              <a:rPr lang="en-US" dirty="0"/>
            </a:br>
            <a:br>
              <a:rPr lang="en-US" sz="3100"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934308"/>
            <a:ext cx="7873700" cy="3685736"/>
          </a:xfrm>
        </p:spPr>
        <p:txBody>
          <a:bodyPr>
            <a:normAutofit fontScale="77500" lnSpcReduction="20000"/>
          </a:bodyPr>
          <a:lstStyle/>
          <a:p>
            <a:r>
              <a:rPr lang="en-CA" dirty="0"/>
              <a:t> Check out our Events page:</a:t>
            </a:r>
            <a:r>
              <a:rPr lang="en-CA" b="1" dirty="0"/>
              <a:t> </a:t>
            </a:r>
            <a:r>
              <a:rPr lang="en-CA" u="sng" dirty="0">
                <a:hlinkClick r:id="rId2"/>
              </a:rPr>
              <a:t>https://www.complexfamilylaw.com/Events.shtml</a:t>
            </a:r>
            <a:endParaRPr lang="en-CA" u="sng" dirty="0"/>
          </a:p>
          <a:p>
            <a:pPr marL="0" indent="0">
              <a:buNone/>
            </a:pPr>
            <a:endParaRPr lang="en-US" dirty="0"/>
          </a:p>
          <a:p>
            <a:r>
              <a:rPr lang="en-US" b="1" dirty="0"/>
              <a:t>June 4: </a:t>
            </a:r>
            <a:r>
              <a:rPr lang="en-US" dirty="0"/>
              <a:t>FINANCIAL DISCLOSURE IN ONTARIO'S COURTS: WHAT'S THE BIG FUSS ABOUT?</a:t>
            </a:r>
          </a:p>
          <a:p>
            <a:pPr marL="0" indent="0">
              <a:buNone/>
            </a:pPr>
            <a:endParaRPr lang="en-US" dirty="0"/>
          </a:p>
          <a:p>
            <a:r>
              <a:rPr lang="en-US" b="1" dirty="0"/>
              <a:t>June 18:</a:t>
            </a:r>
            <a:r>
              <a:rPr lang="en-US" dirty="0"/>
              <a:t> SPECIAL PROGRAM FOR GRANDPARENTS - GRANDPARENT ALIENATION: HOW DO WE ADDRESS IT?</a:t>
            </a:r>
          </a:p>
          <a:p>
            <a:pPr marL="0" indent="0">
              <a:buNone/>
            </a:pPr>
            <a:endParaRPr lang="en-US" sz="4800" b="1" dirty="0"/>
          </a:p>
          <a:p>
            <a:pPr marL="0" indent="0" algn="ctr">
              <a:buNone/>
            </a:pPr>
            <a:r>
              <a:rPr lang="en-CA" sz="4800" b="1" dirty="0"/>
              <a:t>QUESTIONS?</a:t>
            </a: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57</a:t>
            </a:fld>
            <a:endParaRPr lang="en-CA"/>
          </a:p>
        </p:txBody>
      </p:sp>
    </p:spTree>
    <p:extLst>
      <p:ext uri="{BB962C8B-B14F-4D97-AF65-F5344CB8AC3E}">
        <p14:creationId xmlns:p14="http://schemas.microsoft.com/office/powerpoint/2010/main" val="3899197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b="1" dirty="0"/>
              <a:t>THANKS AGAIN TO OUR PARTNERS</a:t>
            </a: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444262" y="1890346"/>
            <a:ext cx="7382873" cy="4572000"/>
          </a:xfrm>
        </p:spPr>
        <p:txBody>
          <a:bodyPr>
            <a:normAutofit lnSpcReduction="10000"/>
          </a:bodyPr>
          <a:lstStyle/>
          <a:p>
            <a:pPr marL="0" indent="0" algn="ctr">
              <a:buNone/>
            </a:pPr>
            <a:r>
              <a:rPr lang="en-US" sz="3600" dirty="0"/>
              <a:t>Brayden Supervision Services</a:t>
            </a:r>
          </a:p>
          <a:p>
            <a:pPr marL="0" indent="0" algn="ctr">
              <a:buNone/>
            </a:pPr>
            <a:r>
              <a:rPr lang="en-US" sz="3600" dirty="0"/>
              <a:t>Canadian Association for Equality (CAFE)</a:t>
            </a:r>
          </a:p>
          <a:p>
            <a:pPr marL="0" indent="0" algn="ctr">
              <a:buNone/>
            </a:pPr>
            <a:r>
              <a:rPr lang="en-US" sz="3600" dirty="0"/>
              <a:t>Canadian Equal Parenting Council</a:t>
            </a:r>
          </a:p>
          <a:p>
            <a:pPr marL="0" indent="0" algn="ctr">
              <a:buNone/>
            </a:pPr>
            <a:r>
              <a:rPr lang="en-US" sz="3600" dirty="0"/>
              <a:t>Equal Parenting for Children</a:t>
            </a:r>
          </a:p>
          <a:p>
            <a:pPr marL="0" indent="0" algn="ctr">
              <a:buNone/>
            </a:pPr>
            <a:r>
              <a:rPr lang="en-US" sz="3600" dirty="0"/>
              <a:t>Lawyers for Shared Parenting</a:t>
            </a:r>
          </a:p>
          <a:p>
            <a:pPr marL="0" indent="0" algn="ctr">
              <a:buNone/>
            </a:pPr>
            <a:r>
              <a:rPr lang="en-US" sz="3600" dirty="0"/>
              <a:t>Side by Side Supervised Access Services</a:t>
            </a:r>
          </a:p>
          <a:p>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58</a:t>
            </a:fld>
            <a:endParaRPr lang="en-CA"/>
          </a:p>
        </p:txBody>
      </p:sp>
    </p:spTree>
    <p:extLst>
      <p:ext uri="{BB962C8B-B14F-4D97-AF65-F5344CB8AC3E}">
        <p14:creationId xmlns:p14="http://schemas.microsoft.com/office/powerpoint/2010/main" val="20513594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444262" y="1890346"/>
            <a:ext cx="7382873" cy="4572000"/>
          </a:xfrm>
        </p:spPr>
        <p:txBody>
          <a:bodyPr>
            <a:normAutofit/>
          </a:bodyPr>
          <a:lstStyle/>
          <a:p>
            <a:endParaRPr lang="en-CA" sz="2400" b="1" dirty="0"/>
          </a:p>
          <a:p>
            <a:endParaRPr lang="en-CA" sz="2400" b="1" dirty="0"/>
          </a:p>
          <a:p>
            <a:pPr marL="0" indent="0" algn="ctr">
              <a:buNone/>
            </a:pPr>
            <a:r>
              <a:rPr lang="en-CA" sz="3600" b="1" dirty="0"/>
              <a:t>AND A VERY SPECIAL THANKS TO OUR SPECIAL GUEST PANELIST </a:t>
            </a:r>
          </a:p>
          <a:p>
            <a:pPr marL="0" indent="0" algn="ctr">
              <a:buNone/>
            </a:pPr>
            <a:r>
              <a:rPr lang="en-CA" sz="3600" b="1" dirty="0"/>
              <a:t>MR. GEORGE W. PISKOR</a:t>
            </a:r>
            <a:endParaRPr lang="en-CA" sz="36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59</a:t>
            </a:fld>
            <a:endParaRPr lang="en-CA"/>
          </a:p>
        </p:txBody>
      </p:sp>
    </p:spTree>
    <p:extLst>
      <p:ext uri="{BB962C8B-B14F-4D97-AF65-F5344CB8AC3E}">
        <p14:creationId xmlns:p14="http://schemas.microsoft.com/office/powerpoint/2010/main" val="243089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EQUAL SHARED PARENTING</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INTRODUCTION</a:t>
            </a: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444262" y="1890346"/>
            <a:ext cx="7382873" cy="4572000"/>
          </a:xfrm>
        </p:spPr>
        <p:txBody>
          <a:bodyPr>
            <a:normAutofit/>
          </a:bodyPr>
          <a:lstStyle/>
          <a:p>
            <a:pPr marL="0" indent="0">
              <a:buNone/>
            </a:pPr>
            <a:r>
              <a:rPr lang="en-US" sz="2400" b="1" dirty="0">
                <a:latin typeface="Arial" panose="020B0604020202020204" pitchFamily="34" charset="0"/>
                <a:cs typeface="Arial" panose="020B0604020202020204" pitchFamily="34" charset="0"/>
              </a:rPr>
              <a:t>Our Team   </a:t>
            </a:r>
          </a:p>
          <a:p>
            <a:pPr marL="0" indent="0">
              <a:buNone/>
            </a:pPr>
            <a:r>
              <a:rPr lang="en-US" sz="2400" dirty="0">
                <a:hlinkClick r:id="rId2"/>
              </a:rPr>
              <a:t>https://www.complexfamilylaw.com/Our-Team/</a:t>
            </a:r>
            <a:endParaRPr lang="en-US" sz="2400" b="1" dirty="0">
              <a:latin typeface="Arial" panose="020B0604020202020204" pitchFamily="34" charset="0"/>
              <a:cs typeface="Arial" panose="020B0604020202020204" pitchFamily="34" charset="0"/>
            </a:endParaRPr>
          </a:p>
          <a:p>
            <a:r>
              <a:rPr lang="en-CA" sz="2400" b="1" dirty="0">
                <a:latin typeface="Arial" panose="020B0604020202020204" pitchFamily="34" charset="0"/>
                <a:cs typeface="Arial" panose="020B0604020202020204" pitchFamily="34" charset="0"/>
              </a:rPr>
              <a:t>Gene C. Colman</a:t>
            </a:r>
          </a:p>
          <a:p>
            <a:r>
              <a:rPr lang="en-CA" sz="2400" b="1" dirty="0">
                <a:latin typeface="Arial" panose="020B0604020202020204" pitchFamily="34" charset="0"/>
                <a:cs typeface="Arial" panose="020B0604020202020204" pitchFamily="34" charset="0"/>
              </a:rPr>
              <a:t>Gloria Antwi</a:t>
            </a:r>
          </a:p>
          <a:p>
            <a:r>
              <a:rPr lang="en-CA" sz="2400" b="1" dirty="0">
                <a:latin typeface="Arial" panose="020B0604020202020204" pitchFamily="34" charset="0"/>
                <a:cs typeface="Arial" panose="020B0604020202020204" pitchFamily="34" charset="0"/>
              </a:rPr>
              <a:t>Jenny Kirshen</a:t>
            </a:r>
          </a:p>
          <a:p>
            <a:r>
              <a:rPr lang="en-CA" sz="2400" b="1" dirty="0">
                <a:latin typeface="Arial" panose="020B0604020202020204" pitchFamily="34" charset="0"/>
                <a:cs typeface="Arial" panose="020B0604020202020204" pitchFamily="34" charset="0"/>
              </a:rPr>
              <a:t>Robert McNeillie</a:t>
            </a:r>
          </a:p>
          <a:p>
            <a:r>
              <a:rPr lang="en-CA" sz="2400" b="1" dirty="0">
                <a:latin typeface="Arial" panose="020B0604020202020204" pitchFamily="34" charset="0"/>
                <a:cs typeface="Arial" panose="020B0604020202020204" pitchFamily="34" charset="0"/>
              </a:rPr>
              <a:t>Kulbir K. Rahal Vaid</a:t>
            </a:r>
          </a:p>
          <a:p>
            <a:r>
              <a:rPr lang="en-CA" sz="2400" b="1" dirty="0">
                <a:latin typeface="Arial" panose="020B0604020202020204" pitchFamily="34" charset="0"/>
                <a:cs typeface="Arial" panose="020B0604020202020204" pitchFamily="34" charset="0"/>
              </a:rPr>
              <a:t>Law Clerk: Kim Pitre</a:t>
            </a:r>
          </a:p>
          <a:p>
            <a:endParaRPr lang="en-CA" sz="2400" b="1" dirty="0">
              <a:latin typeface="Arial" panose="020B0604020202020204" pitchFamily="34" charset="0"/>
              <a:cs typeface="Arial" panose="020B0604020202020204" pitchFamily="34" charset="0"/>
            </a:endParaRPr>
          </a:p>
          <a:p>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6</a:t>
            </a:fld>
            <a:endParaRPr lang="en-CA"/>
          </a:p>
        </p:txBody>
      </p:sp>
    </p:spTree>
    <p:extLst>
      <p:ext uri="{BB962C8B-B14F-4D97-AF65-F5344CB8AC3E}">
        <p14:creationId xmlns:p14="http://schemas.microsoft.com/office/powerpoint/2010/main" val="12619177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136525"/>
            <a:ext cx="10415954" cy="1101431"/>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b="1" dirty="0"/>
              <a:t>THANKS FOR ATTENDING</a:t>
            </a:r>
            <a:br>
              <a:rPr lang="en-CA" b="1" dirty="0"/>
            </a:br>
            <a:r>
              <a:rPr lang="en-CA" sz="2400" b="1" i="1" dirty="0"/>
              <a:t>Hope you enjoyed the presentation and found it useful and enlightening</a:t>
            </a:r>
            <a:br>
              <a:rPr lang="en-US" dirty="0"/>
            </a:br>
            <a:br>
              <a:rPr lang="en-US" sz="3100"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333897" y="1934308"/>
            <a:ext cx="8084988" cy="3151498"/>
          </a:xfrm>
        </p:spPr>
        <p:txBody>
          <a:bodyPr>
            <a:normAutofit fontScale="47500" lnSpcReduction="20000"/>
          </a:bodyPr>
          <a:lstStyle/>
          <a:p>
            <a:pPr marL="0" indent="0" algn="ctr">
              <a:buNone/>
            </a:pPr>
            <a:r>
              <a:rPr lang="en-CA" sz="3600" b="1" dirty="0"/>
              <a:t> </a:t>
            </a:r>
            <a:r>
              <a:rPr lang="en-CA" sz="4100" b="1" dirty="0"/>
              <a:t>GENE C. COLMAN FAMILY LAW CENTRE</a:t>
            </a:r>
          </a:p>
          <a:p>
            <a:pPr marL="0" indent="0" algn="ctr">
              <a:buNone/>
            </a:pPr>
            <a:r>
              <a:rPr lang="en-CA" dirty="0"/>
              <a:t>For further information, call or write:</a:t>
            </a:r>
          </a:p>
          <a:p>
            <a:pPr marL="0" indent="0" algn="ctr">
              <a:buNone/>
            </a:pPr>
            <a:r>
              <a:rPr lang="en-CA" dirty="0"/>
              <a:t>Tel: 416-635-9264</a:t>
            </a:r>
          </a:p>
          <a:p>
            <a:pPr marL="0" indent="0" algn="ctr">
              <a:buNone/>
            </a:pPr>
            <a:r>
              <a:rPr lang="en-CA" dirty="0"/>
              <a:t>Gene C. Colman, Ext 101</a:t>
            </a:r>
          </a:p>
          <a:p>
            <a:pPr marL="0" indent="0" algn="ctr">
              <a:buNone/>
            </a:pPr>
            <a:r>
              <a:rPr lang="en-CA" dirty="0"/>
              <a:t>Reception (Law Clerk, Kim Pitre), Ext. 100</a:t>
            </a:r>
          </a:p>
          <a:p>
            <a:pPr marL="0" indent="0" algn="ctr">
              <a:buNone/>
            </a:pPr>
            <a:r>
              <a:rPr lang="en-CA" b="1" i="1" dirty="0"/>
              <a:t>Email: </a:t>
            </a:r>
            <a:r>
              <a:rPr lang="en-CA" b="1" i="1" dirty="0">
                <a:hlinkClick r:id="rId2"/>
              </a:rPr>
              <a:t>reception@complexfamilylaw.com</a:t>
            </a:r>
            <a:endParaRPr lang="en-CA" b="1" i="1" dirty="0"/>
          </a:p>
          <a:p>
            <a:pPr marL="0" indent="0" algn="ctr">
              <a:buNone/>
            </a:pPr>
            <a:endParaRPr lang="en-CA" b="1" i="1" dirty="0"/>
          </a:p>
          <a:p>
            <a:pPr marL="0" indent="0" algn="ctr">
              <a:buNone/>
            </a:pPr>
            <a:r>
              <a:rPr lang="en-CA" b="1" dirty="0">
                <a:latin typeface="Arial" panose="020B0604020202020204" pitchFamily="34" charset="0"/>
                <a:cs typeface="Arial" panose="020B0604020202020204" pitchFamily="34" charset="0"/>
                <a:hlinkClick r:id="rId3"/>
              </a:rPr>
              <a:t>North York Harvest Food Bank</a:t>
            </a:r>
            <a:endParaRPr lang="en-CA" b="1" dirty="0">
              <a:latin typeface="Arial" panose="020B0604020202020204" pitchFamily="34" charset="0"/>
              <a:cs typeface="Arial" panose="020B0604020202020204" pitchFamily="34" charset="0"/>
            </a:endParaRPr>
          </a:p>
          <a:p>
            <a:pPr marL="0" indent="0" algn="ctr">
              <a:buNone/>
            </a:pPr>
            <a:r>
              <a:rPr lang="en-US" dirty="0">
                <a:hlinkClick r:id="rId3"/>
              </a:rPr>
              <a:t>https://northyorkharvest.com/gene-c-colman/</a:t>
            </a:r>
            <a:endParaRPr lang="en-US" dirty="0"/>
          </a:p>
          <a:p>
            <a:pPr marL="0" indent="0" algn="ctr">
              <a:buNone/>
            </a:pPr>
            <a:endParaRPr lang="en-US" dirty="0"/>
          </a:p>
          <a:p>
            <a:pPr marL="0" indent="0">
              <a:buNone/>
            </a:pPr>
            <a:r>
              <a:rPr lang="en-US" b="1" i="1" dirty="0"/>
              <a:t>Disclaimer: </a:t>
            </a:r>
            <a:r>
              <a:rPr lang="en-US" i="1" dirty="0"/>
              <a:t>This </a:t>
            </a:r>
            <a:r>
              <a:rPr lang="en-US" i="1" dirty="0" err="1"/>
              <a:t>powerpoint</a:t>
            </a:r>
            <a:r>
              <a:rPr lang="en-US" i="1" dirty="0"/>
              <a:t> and the webinar do not constitute legal advice.  Each situation is different.   Consult your lawyer to determine if and how any of the ideas discussed here would affect your own situation.</a:t>
            </a:r>
          </a:p>
          <a:p>
            <a:pPr marL="0" indent="0" algn="ctr">
              <a:buNone/>
            </a:pPr>
            <a:endParaRPr lang="en-CA" b="1" i="1" dirty="0"/>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60</a:t>
            </a:fld>
            <a:endParaRPr lang="en-CA"/>
          </a:p>
        </p:txBody>
      </p:sp>
    </p:spTree>
    <p:extLst>
      <p:ext uri="{BB962C8B-B14F-4D97-AF65-F5344CB8AC3E}">
        <p14:creationId xmlns:p14="http://schemas.microsoft.com/office/powerpoint/2010/main" val="1074575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EQUAL SHARED PARENTING</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INTRODUCTION</a:t>
            </a: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444262" y="1890346"/>
            <a:ext cx="7382873" cy="4572000"/>
          </a:xfrm>
        </p:spPr>
        <p:txBody>
          <a:bodyPr>
            <a:normAutofit/>
          </a:bodyPr>
          <a:lstStyle/>
          <a:p>
            <a:endParaRPr lang="en-CA" sz="3600" b="1" dirty="0">
              <a:latin typeface="Arial" panose="020B0604020202020204" pitchFamily="34" charset="0"/>
              <a:cs typeface="Arial" panose="020B0604020202020204" pitchFamily="34" charset="0"/>
            </a:endParaRPr>
          </a:p>
          <a:p>
            <a:pPr marL="0" indent="0" algn="ctr">
              <a:buNone/>
            </a:pPr>
            <a:r>
              <a:rPr lang="en-CA" b="1" dirty="0">
                <a:latin typeface="Arial" panose="020B0604020202020204" pitchFamily="34" charset="0"/>
                <a:cs typeface="Arial" panose="020B0604020202020204" pitchFamily="34" charset="0"/>
              </a:rPr>
              <a:t>WITH SPECIAL </a:t>
            </a:r>
          </a:p>
          <a:p>
            <a:pPr marL="0" indent="0" algn="ctr">
              <a:buNone/>
            </a:pPr>
            <a:r>
              <a:rPr lang="en-CA" b="1" dirty="0">
                <a:latin typeface="Arial" panose="020B0604020202020204" pitchFamily="34" charset="0"/>
                <a:cs typeface="Arial" panose="020B0604020202020204" pitchFamily="34" charset="0"/>
              </a:rPr>
              <a:t>GUEST PANELIST </a:t>
            </a:r>
          </a:p>
          <a:p>
            <a:pPr marL="0" indent="0" algn="ctr">
              <a:buNone/>
            </a:pPr>
            <a:endParaRPr lang="en-CA" b="1" dirty="0">
              <a:latin typeface="Arial" panose="020B0604020202020204" pitchFamily="34" charset="0"/>
              <a:cs typeface="Arial" panose="020B0604020202020204" pitchFamily="34" charset="0"/>
            </a:endParaRPr>
          </a:p>
          <a:p>
            <a:pPr marL="0" indent="0" algn="ctr">
              <a:buNone/>
            </a:pPr>
            <a:r>
              <a:rPr lang="en-CA" b="1" dirty="0">
                <a:latin typeface="Arial" panose="020B0604020202020204" pitchFamily="34" charset="0"/>
                <a:cs typeface="Arial" panose="020B0604020202020204" pitchFamily="34" charset="0"/>
              </a:rPr>
              <a:t>MR. GEORGE PISKOR</a:t>
            </a:r>
          </a:p>
          <a:p>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7</a:t>
            </a:fld>
            <a:endParaRPr lang="en-CA"/>
          </a:p>
        </p:txBody>
      </p:sp>
    </p:spTree>
    <p:extLst>
      <p:ext uri="{BB962C8B-B14F-4D97-AF65-F5344CB8AC3E}">
        <p14:creationId xmlns:p14="http://schemas.microsoft.com/office/powerpoint/2010/main" val="277053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EQUAL SHARED PARENTING</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INTRODUCTION</a:t>
            </a: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444262" y="1890346"/>
            <a:ext cx="7382873" cy="4572000"/>
          </a:xfrm>
        </p:spPr>
        <p:txBody>
          <a:bodyPr>
            <a:normAutofit/>
          </a:bodyPr>
          <a:lstStyle/>
          <a:p>
            <a:pPr marL="0" lvl="0" indent="0">
              <a:buNone/>
            </a:pPr>
            <a:endParaRPr lang="en-CA" b="1" dirty="0"/>
          </a:p>
          <a:p>
            <a:pPr marL="0" lvl="0" indent="0">
              <a:buNone/>
            </a:pPr>
            <a:endParaRPr lang="en-CA" b="1" dirty="0"/>
          </a:p>
          <a:p>
            <a:pPr marL="0" lvl="0" indent="0">
              <a:buNone/>
            </a:pPr>
            <a:r>
              <a:rPr lang="en-CA" b="1" dirty="0"/>
              <a:t>How to present questions: </a:t>
            </a:r>
            <a:endParaRPr lang="en-US" b="1" dirty="0"/>
          </a:p>
          <a:p>
            <a:pPr lvl="0"/>
            <a:r>
              <a:rPr lang="en-CA" dirty="0"/>
              <a:t>You can send your questions to Rob McNeillie in the Q &amp; A section of the ZOOM platform.</a:t>
            </a:r>
          </a:p>
          <a:p>
            <a:pPr marL="0" lvl="0" indent="0">
              <a:buNone/>
            </a:pPr>
            <a:endParaRPr lang="en-US" dirty="0"/>
          </a:p>
          <a:p>
            <a:pPr lvl="0"/>
            <a:r>
              <a:rPr lang="en-CA" dirty="0"/>
              <a:t>You can email Rob: </a:t>
            </a:r>
            <a:r>
              <a:rPr lang="en-CA" u="sng" dirty="0">
                <a:hlinkClick r:id="rId2"/>
              </a:rPr>
              <a:t>robert@complexfamilylaw.com</a:t>
            </a:r>
            <a:r>
              <a:rPr lang="en-CA" dirty="0"/>
              <a:t>  </a:t>
            </a:r>
          </a:p>
          <a:p>
            <a:pPr marL="0" lvl="0" indent="0">
              <a:buNone/>
            </a:pPr>
            <a:endParaRPr lang="en-US" dirty="0"/>
          </a:p>
          <a:p>
            <a:pPr marL="0" indent="0">
              <a:buNone/>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8</a:t>
            </a:fld>
            <a:endParaRPr lang="en-CA"/>
          </a:p>
        </p:txBody>
      </p:sp>
    </p:spTree>
    <p:extLst>
      <p:ext uri="{BB962C8B-B14F-4D97-AF65-F5344CB8AC3E}">
        <p14:creationId xmlns:p14="http://schemas.microsoft.com/office/powerpoint/2010/main" val="340124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EQUAL SHARED PARENTING</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INTRODUCTION</a:t>
            </a: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444262" y="1890346"/>
            <a:ext cx="7382873" cy="4572000"/>
          </a:xfrm>
        </p:spPr>
        <p:txBody>
          <a:bodyPr>
            <a:normAutofit fontScale="92500" lnSpcReduction="20000"/>
          </a:bodyPr>
          <a:lstStyle/>
          <a:p>
            <a:pPr marL="0" lvl="0" indent="0">
              <a:buNone/>
            </a:pPr>
            <a:r>
              <a:rPr lang="en-CA" b="1" dirty="0"/>
              <a:t>Based upon May 2019 presentation to </a:t>
            </a:r>
            <a:r>
              <a:rPr lang="en-US" b="1" dirty="0"/>
              <a:t>56th Annual International Conference </a:t>
            </a:r>
            <a:r>
              <a:rPr lang="en-CA" b="1" dirty="0"/>
              <a:t>Association of Family &amp; Conciliation Courts – </a:t>
            </a:r>
          </a:p>
          <a:p>
            <a:pPr marL="0" lvl="0" indent="0" algn="ctr">
              <a:buNone/>
            </a:pPr>
            <a:r>
              <a:rPr lang="en-US" sz="3600" b="1" dirty="0"/>
              <a:t>"Equal Shared Parenting International Innovations: Evaluating Myths and Stereotypes" </a:t>
            </a:r>
            <a:endParaRPr lang="en-CA" sz="3600" b="1" dirty="0"/>
          </a:p>
          <a:p>
            <a:pPr marL="0" lvl="0" indent="0">
              <a:buNone/>
            </a:pPr>
            <a:r>
              <a:rPr lang="en-CA" b="1" dirty="0"/>
              <a:t>Access at my web site: </a:t>
            </a:r>
            <a:r>
              <a:rPr lang="en-US" dirty="0">
                <a:hlinkClick r:id="rId2"/>
              </a:rPr>
              <a:t>https://www.complexfamilylaw.com/Children-s-Issues/Custody-Access.shtml</a:t>
            </a:r>
            <a:endParaRPr lang="en-CA" b="1" dirty="0"/>
          </a:p>
          <a:p>
            <a:r>
              <a:rPr lang="en-US" dirty="0"/>
              <a:t>Lengthy paper including footnotes and sources, </a:t>
            </a:r>
            <a:r>
              <a:rPr lang="en-US" dirty="0">
                <a:hlinkClick r:id="rId3"/>
              </a:rPr>
              <a:t>click here</a:t>
            </a:r>
            <a:r>
              <a:rPr lang="en-US" dirty="0"/>
              <a:t>.</a:t>
            </a:r>
          </a:p>
          <a:p>
            <a:r>
              <a:rPr lang="en-US" dirty="0"/>
              <a:t>The shorter </a:t>
            </a:r>
            <a:r>
              <a:rPr lang="en-US" dirty="0" err="1"/>
              <a:t>Powerpoint</a:t>
            </a:r>
            <a:r>
              <a:rPr lang="en-US" dirty="0"/>
              <a:t> presentation, </a:t>
            </a:r>
            <a:r>
              <a:rPr lang="en-US" dirty="0">
                <a:hlinkClick r:id="rId4"/>
              </a:rPr>
              <a:t>click here</a:t>
            </a:r>
            <a:r>
              <a:rPr lang="en-US" dirty="0"/>
              <a:t>.</a:t>
            </a:r>
          </a:p>
          <a:p>
            <a:pPr marL="0" lvl="0" indent="0">
              <a:buNone/>
            </a:pPr>
            <a:endParaRPr lang="en-CA" b="1" dirty="0"/>
          </a:p>
          <a:p>
            <a:pPr marL="0" lvl="0" indent="0">
              <a:buNone/>
            </a:pPr>
            <a:endParaRPr lang="en-US" dirty="0"/>
          </a:p>
          <a:p>
            <a:pPr marL="0" indent="0">
              <a:buNone/>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US"/>
              <a:t>May 7,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9</a:t>
            </a:fld>
            <a:endParaRPr lang="en-CA"/>
          </a:p>
        </p:txBody>
      </p:sp>
    </p:spTree>
    <p:extLst>
      <p:ext uri="{BB962C8B-B14F-4D97-AF65-F5344CB8AC3E}">
        <p14:creationId xmlns:p14="http://schemas.microsoft.com/office/powerpoint/2010/main" val="411613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1116</TotalTime>
  <Words>7394</Words>
  <Application>Microsoft Office PowerPoint</Application>
  <PresentationFormat>Widescreen</PresentationFormat>
  <Paragraphs>721</Paragraphs>
  <Slides>60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Arial Black</vt:lpstr>
      <vt:lpstr>Calibri</vt:lpstr>
      <vt:lpstr>Calibri Light</vt:lpstr>
      <vt:lpstr>heebo</vt:lpstr>
      <vt:lpstr>Informal Roman</vt:lpstr>
      <vt:lpstr>Office Theme</vt:lpstr>
      <vt:lpstr>We will start the webinar shortly.   Thanks for joining in.</vt:lpstr>
      <vt:lpstr>GENE C. COLMAN FAMILY LAW CENTRE  3RD IN A SERIES OF PUBLIC WEBINARS</vt:lpstr>
      <vt:lpstr> In support of the North York Harvest Food Bank</vt:lpstr>
      <vt:lpstr>  EQUAL SHARED PARENTING  INTRODUCTION   </vt:lpstr>
      <vt:lpstr>  EQUAL SHARED PARENTING   INTRODUCTION   </vt:lpstr>
      <vt:lpstr>  EQUAL SHARED PARENTING  INTRODUCTION   </vt:lpstr>
      <vt:lpstr>  EQUAL SHARED PARENTING  INTRODUCTION   </vt:lpstr>
      <vt:lpstr>  EQUAL SHARED PARENTING  INTRODUCTION   </vt:lpstr>
      <vt:lpstr>  EQUAL SHARED PARENTING  INTRODUCTION   </vt:lpstr>
      <vt:lpstr>  EQUAL SHARED PARENTING  INTRODUCTION   </vt:lpstr>
      <vt:lpstr> 1. Shared Parenting- Terminology </vt:lpstr>
      <vt:lpstr>Should there be a Rebuttable Presumption?</vt:lpstr>
      <vt:lpstr>F. Should there be a Rebuttable Presumption?</vt:lpstr>
      <vt:lpstr>2. Social Science/Practitioner Evolving Consensus</vt:lpstr>
      <vt:lpstr>Social Science/Practitioner Evolving Consensus (cont’d)</vt:lpstr>
      <vt:lpstr>PowerPoint Presentation</vt:lpstr>
      <vt:lpstr>3. ESP is Widespread Shared Parenting Prevalence – Select North American Jurisdictions</vt:lpstr>
      <vt:lpstr>Consensual Parenting Time Arrangements- US ( Custody Xchange  commercial survey)</vt:lpstr>
      <vt:lpstr>4. Public Support Worldwide Shared Parenting – International Polls 74% Average Support (includes undecided)</vt:lpstr>
      <vt:lpstr>….and public supports ESP independent of gender, age, region or political affiliation</vt:lpstr>
      <vt:lpstr>…and there are growing indications that ESP has implications for politicians who don’t support it.</vt:lpstr>
      <vt:lpstr>5. Legislative Initiatives – US since 2014   (Increasing pace of initiatives focusing on presumptive/preference shared parenting with main activity in 12 states) ( 27 states with shared parenting initiatives in 2019)</vt:lpstr>
      <vt:lpstr>Current/Recent Shared Parenting Legislative Initiatives – International</vt:lpstr>
      <vt:lpstr>Current/Recent Shared Parenting Legislative Initiatives – International</vt:lpstr>
      <vt:lpstr>Shared Parenting- Perspective on International Trends</vt:lpstr>
      <vt:lpstr> Equal Shared Parenting</vt:lpstr>
      <vt:lpstr>6. Arguments Against ESP vs Arguments for ESP </vt:lpstr>
      <vt:lpstr>WAVE 1: Primary Parent Presumption – deny/denigrate shared parenting</vt:lpstr>
      <vt:lpstr>Wave 1:  1.1 Attachment Theory </vt:lpstr>
      <vt:lpstr>Wave 1:  1.2 Infant/Toddler Applicability </vt:lpstr>
      <vt:lpstr>WAVE 1:  1.3 Yo-Yo Argument</vt:lpstr>
      <vt:lpstr>WAVE 1: 1.4 Shared Parenting…it’s only a Father’s Rights Issue  (Gender Wars)</vt:lpstr>
      <vt:lpstr>WAVE 1: 1.5 It’s only a ruse to reduce child support</vt:lpstr>
      <vt:lpstr>WAVE 2: “Yes, but it’s not safe” Phase -  DV/Conflict Preclude Shared Parenting </vt:lpstr>
      <vt:lpstr>WAVE  2: 2.1 DV</vt:lpstr>
      <vt:lpstr>WAVE 2:  2.2 Not Appropriate in Conflict Situations</vt:lpstr>
      <vt:lpstr>WAVE 2:  2.3 Only When Both Parents Agree  ( Co-operating Parents Prerequisite)</vt:lpstr>
      <vt:lpstr>WAVE 2:  2.4 Shared Parenting Promotes Litigation</vt:lpstr>
      <vt:lpstr>WAVE 2:  2.5 Shared Parenting- Tried but rolled back?</vt:lpstr>
      <vt:lpstr>WAVE 3: “ Well, OK, maybe…but no presumptions”  </vt:lpstr>
      <vt:lpstr>WAVE 3:  3.1 Individualization &amp; One-Size-Fits-All</vt:lpstr>
      <vt:lpstr>WAVE 3:  3.2 Not in the Best Interests? </vt:lpstr>
      <vt:lpstr>WAVE 3:  3.3 Parental Rights vs Children’s Rights </vt:lpstr>
      <vt:lpstr>WAVE 3:  3.4 Effect Size- Does Size Matter?</vt:lpstr>
      <vt:lpstr>3.4 Effect Size: Example- small effect size (SPC vs JPC) vs large impact</vt:lpstr>
      <vt:lpstr>Should there be a Rebuttable Presumption?</vt:lpstr>
      <vt:lpstr>Should there be a Rebuttable Presumption?</vt:lpstr>
      <vt:lpstr>Should there be a Rebuttable Presumption?</vt:lpstr>
      <vt:lpstr>Should there be a Rebuttable Presumption? </vt:lpstr>
      <vt:lpstr>Should there be a Rebuttable Presumption?</vt:lpstr>
      <vt:lpstr>Extract from William Fabricius (2019): “Equal Parenting Time: The Case for a Legal Presumption” in Oxford Handbook of Children and the Law </vt:lpstr>
      <vt:lpstr>        EQUAL SHARED PARENTING  SUMMARY    </vt:lpstr>
      <vt:lpstr>        EQUAL SHARED PARENTING  SUMMARY    </vt:lpstr>
      <vt:lpstr>        EQUAL SHARED PARENTING  SUMMARY    </vt:lpstr>
      <vt:lpstr>        EQUAL SHARED PARENTING  SUMMARY    </vt:lpstr>
      <vt:lpstr>      NEXT WEBINAR:     </vt:lpstr>
      <vt:lpstr>     OTHER UPCOMING WEBINARS:     </vt:lpstr>
      <vt:lpstr>    THANKS AGAIN TO OUR PARTNERS   </vt:lpstr>
      <vt:lpstr>       </vt:lpstr>
      <vt:lpstr>       THANKS FOR ATTENDING Hope you enjoyed the presentation and found it useful and enlightening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of Family and Conciliation Courts  AFCC 56th Annual Conference The Future of Family Justice: International Innovations May 29- June 1, 2019 (Toronto) </dc:title>
  <dc:creator>George Piskor</dc:creator>
  <cp:lastModifiedBy>Gene C. Colman</cp:lastModifiedBy>
  <cp:revision>45</cp:revision>
  <cp:lastPrinted>2020-05-03T15:19:16Z</cp:lastPrinted>
  <dcterms:created xsi:type="dcterms:W3CDTF">2019-04-27T20:55:45Z</dcterms:created>
  <dcterms:modified xsi:type="dcterms:W3CDTF">2020-05-07T17:34:47Z</dcterms:modified>
</cp:coreProperties>
</file>