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4"/>
  </p:notesMasterIdLst>
  <p:handoutMasterIdLst>
    <p:handoutMasterId r:id="rId55"/>
  </p:handoutMasterIdLst>
  <p:sldIdLst>
    <p:sldId id="310" r:id="rId2"/>
    <p:sldId id="256" r:id="rId3"/>
    <p:sldId id="311" r:id="rId4"/>
    <p:sldId id="312" r:id="rId5"/>
    <p:sldId id="320" r:id="rId6"/>
    <p:sldId id="385" r:id="rId7"/>
    <p:sldId id="386" r:id="rId8"/>
    <p:sldId id="395"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16" r:id="rId28"/>
    <p:sldId id="417" r:id="rId29"/>
    <p:sldId id="418" r:id="rId30"/>
    <p:sldId id="419" r:id="rId31"/>
    <p:sldId id="420" r:id="rId32"/>
    <p:sldId id="421" r:id="rId33"/>
    <p:sldId id="422" r:id="rId34"/>
    <p:sldId id="423" r:id="rId35"/>
    <p:sldId id="424" r:id="rId36"/>
    <p:sldId id="429" r:id="rId37"/>
    <p:sldId id="430" r:id="rId38"/>
    <p:sldId id="426" r:id="rId39"/>
    <p:sldId id="431" r:id="rId40"/>
    <p:sldId id="432" r:id="rId41"/>
    <p:sldId id="433" r:id="rId42"/>
    <p:sldId id="436" r:id="rId43"/>
    <p:sldId id="434" r:id="rId44"/>
    <p:sldId id="437" r:id="rId45"/>
    <p:sldId id="438" r:id="rId46"/>
    <p:sldId id="439" r:id="rId47"/>
    <p:sldId id="378" r:id="rId48"/>
    <p:sldId id="383" r:id="rId49"/>
    <p:sldId id="389" r:id="rId50"/>
    <p:sldId id="388" r:id="rId51"/>
    <p:sldId id="394" r:id="rId52"/>
    <p:sldId id="384" r:id="rId53"/>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FF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73" autoAdjust="0"/>
    <p:restoredTop sz="91948" autoAdjust="0"/>
  </p:normalViewPr>
  <p:slideViewPr>
    <p:cSldViewPr snapToGrid="0">
      <p:cViewPr varScale="1">
        <p:scale>
          <a:sx n="110" d="100"/>
          <a:sy n="110" d="100"/>
        </p:scale>
        <p:origin x="132" y="150"/>
      </p:cViewPr>
      <p:guideLst/>
    </p:cSldViewPr>
  </p:slideViewPr>
  <p:notesTextViewPr>
    <p:cViewPr>
      <p:scale>
        <a:sx n="1" d="1"/>
        <a:sy n="1" d="1"/>
      </p:scale>
      <p:origin x="0" y="0"/>
    </p:cViewPr>
  </p:notesTextViewPr>
  <p:sorterViewPr>
    <p:cViewPr>
      <p:scale>
        <a:sx n="100" d="100"/>
        <a:sy n="100" d="100"/>
      </p:scale>
      <p:origin x="0" y="-10997"/>
    </p:cViewPr>
  </p:sorterViewPr>
  <p:notesViewPr>
    <p:cSldViewPr snapToGrid="0">
      <p:cViewPr varScale="1">
        <p:scale>
          <a:sx n="73" d="100"/>
          <a:sy n="73" d="100"/>
        </p:scale>
        <p:origin x="2942" y="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89B1F5-D860-4E9B-8382-DDC4472534C8}"/>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3B7DAD99-66B7-4B1D-8D14-9A5276006BB3}"/>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66B49A8B-EA26-41EA-9D4E-247B5F9794E6}" type="datetimeFigureOut">
              <a:rPr lang="en-CA" smtClean="0"/>
              <a:t>03/06/2020</a:t>
            </a:fld>
            <a:endParaRPr lang="en-CA"/>
          </a:p>
        </p:txBody>
      </p:sp>
      <p:sp>
        <p:nvSpPr>
          <p:cNvPr id="4" name="Footer Placeholder 3">
            <a:extLst>
              <a:ext uri="{FF2B5EF4-FFF2-40B4-BE49-F238E27FC236}">
                <a16:creationId xmlns:a16="http://schemas.microsoft.com/office/drawing/2014/main" id="{BF2CC9FD-1FF3-499B-B49A-C77688980040}"/>
              </a:ext>
            </a:extLst>
          </p:cNvPr>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72AC3409-4DE5-4D60-8BD3-BC3E65D17ECA}"/>
              </a:ext>
            </a:extLst>
          </p:cNvPr>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539C47CD-0738-4247-8DCB-1907FE6B7506}" type="slidenum">
              <a:rPr lang="en-CA" smtClean="0"/>
              <a:t>‹#›</a:t>
            </a:fld>
            <a:endParaRPr lang="en-CA"/>
          </a:p>
        </p:txBody>
      </p:sp>
    </p:spTree>
    <p:extLst>
      <p:ext uri="{BB962C8B-B14F-4D97-AF65-F5344CB8AC3E}">
        <p14:creationId xmlns:p14="http://schemas.microsoft.com/office/powerpoint/2010/main" val="1093877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CA"/>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63491994-D6EF-4A1E-A33D-1DF8390FCBD5}" type="datetimeFigureOut">
              <a:rPr lang="en-CA" smtClean="0"/>
              <a:t>03/06/2020</a:t>
            </a:fld>
            <a:endParaRPr lang="en-CA"/>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CA"/>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CA"/>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B0E24C9D-749B-4666-A578-661298A52AB4}" type="slidenum">
              <a:rPr lang="en-CA" smtClean="0"/>
              <a:t>‹#›</a:t>
            </a:fld>
            <a:endParaRPr lang="en-CA"/>
          </a:p>
        </p:txBody>
      </p:sp>
    </p:spTree>
    <p:extLst>
      <p:ext uri="{BB962C8B-B14F-4D97-AF65-F5344CB8AC3E}">
        <p14:creationId xmlns:p14="http://schemas.microsoft.com/office/powerpoint/2010/main" val="1596655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sz="1200" kern="1200" dirty="0">
                <a:solidFill>
                  <a:schemeClr val="tx1"/>
                </a:solidFill>
                <a:effectLst/>
                <a:latin typeface="+mn-lt"/>
                <a:ea typeface="+mn-ea"/>
                <a:cs typeface="+mn-cs"/>
              </a:rPr>
              <a:t>Anne McGillivray, “Children’s Rights, Paternal Power and Fiduciary Duty: From Roman law to the Supreme Court of Canada”, The International Journal of Children’s Rights 19(2011) 21 – 54 at p. 49</a:t>
            </a:r>
          </a:p>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13</a:t>
            </a:fld>
            <a:endParaRPr lang="en-CA"/>
          </a:p>
        </p:txBody>
      </p:sp>
    </p:spTree>
    <p:extLst>
      <p:ext uri="{BB962C8B-B14F-4D97-AF65-F5344CB8AC3E}">
        <p14:creationId xmlns:p14="http://schemas.microsoft.com/office/powerpoint/2010/main" val="194844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22</a:t>
            </a:fld>
            <a:endParaRPr lang="en-CA"/>
          </a:p>
        </p:txBody>
      </p:sp>
    </p:spTree>
    <p:extLst>
      <p:ext uri="{BB962C8B-B14F-4D97-AF65-F5344CB8AC3E}">
        <p14:creationId xmlns:p14="http://schemas.microsoft.com/office/powerpoint/2010/main" val="470162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23</a:t>
            </a:fld>
            <a:endParaRPr lang="en-CA"/>
          </a:p>
        </p:txBody>
      </p:sp>
    </p:spTree>
    <p:extLst>
      <p:ext uri="{BB962C8B-B14F-4D97-AF65-F5344CB8AC3E}">
        <p14:creationId xmlns:p14="http://schemas.microsoft.com/office/powerpoint/2010/main" val="3698455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24</a:t>
            </a:fld>
            <a:endParaRPr lang="en-CA"/>
          </a:p>
        </p:txBody>
      </p:sp>
    </p:spTree>
    <p:extLst>
      <p:ext uri="{BB962C8B-B14F-4D97-AF65-F5344CB8AC3E}">
        <p14:creationId xmlns:p14="http://schemas.microsoft.com/office/powerpoint/2010/main" val="3343261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25</a:t>
            </a:fld>
            <a:endParaRPr lang="en-CA"/>
          </a:p>
        </p:txBody>
      </p:sp>
    </p:spTree>
    <p:extLst>
      <p:ext uri="{BB962C8B-B14F-4D97-AF65-F5344CB8AC3E}">
        <p14:creationId xmlns:p14="http://schemas.microsoft.com/office/powerpoint/2010/main" val="2319473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Slaight</a:t>
            </a:r>
            <a:r>
              <a:rPr lang="en-US" sz="1200" i="1" kern="1200" dirty="0">
                <a:solidFill>
                  <a:schemeClr val="tx1"/>
                </a:solidFill>
                <a:effectLst/>
                <a:latin typeface="+mn-lt"/>
                <a:ea typeface="+mn-ea"/>
                <a:cs typeface="+mn-cs"/>
              </a:rPr>
              <a:t> Communications Inc. v. Davidson</a:t>
            </a:r>
            <a:r>
              <a:rPr lang="en-US" sz="1200" kern="1200" dirty="0">
                <a:solidFill>
                  <a:schemeClr val="tx1"/>
                </a:solidFill>
                <a:effectLst/>
                <a:latin typeface="+mn-lt"/>
                <a:ea typeface="+mn-ea"/>
                <a:cs typeface="+mn-cs"/>
              </a:rPr>
              <a:t>, [1989] 1 S.C.R. 1038 (S.C.C.).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R. v. D.B</a:t>
            </a:r>
            <a:r>
              <a:rPr lang="en-US" sz="1200" kern="1200" dirty="0">
                <a:solidFill>
                  <a:schemeClr val="tx1"/>
                </a:solidFill>
                <a:effectLst/>
                <a:latin typeface="+mn-lt"/>
                <a:ea typeface="+mn-ea"/>
                <a:cs typeface="+mn-cs"/>
              </a:rPr>
              <a:t>. [2004] S. J. No. 185, at para 69 (S.C.C.)</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26</a:t>
            </a:fld>
            <a:endParaRPr lang="en-CA"/>
          </a:p>
        </p:txBody>
      </p:sp>
    </p:spTree>
    <p:extLst>
      <p:ext uri="{BB962C8B-B14F-4D97-AF65-F5344CB8AC3E}">
        <p14:creationId xmlns:p14="http://schemas.microsoft.com/office/powerpoint/2010/main" val="2326333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sz="1200" i="1" kern="1200" dirty="0">
                <a:solidFill>
                  <a:schemeClr val="tx1"/>
                </a:solidFill>
                <a:effectLst/>
                <a:latin typeface="+mn-lt"/>
                <a:ea typeface="+mn-ea"/>
                <a:cs typeface="+mn-cs"/>
              </a:rPr>
              <a:t>(Minister of Health and Community Services) v. G.(J.)</a:t>
            </a:r>
            <a:r>
              <a:rPr lang="en-US" sz="1200" kern="1200" dirty="0">
                <a:solidFill>
                  <a:schemeClr val="tx1"/>
                </a:solidFill>
                <a:effectLst/>
                <a:latin typeface="+mn-lt"/>
                <a:ea typeface="+mn-ea"/>
                <a:cs typeface="+mn-cs"/>
              </a:rPr>
              <a:t>, [1999] 3.S.C.R. 46 (S.C.C.)  Where a state removes a child from the parents, the SCC held that the child’s section 7 Charter rights were engaged. </a:t>
            </a:r>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27</a:t>
            </a:fld>
            <a:endParaRPr lang="en-CA"/>
          </a:p>
        </p:txBody>
      </p:sp>
    </p:spTree>
    <p:extLst>
      <p:ext uri="{BB962C8B-B14F-4D97-AF65-F5344CB8AC3E}">
        <p14:creationId xmlns:p14="http://schemas.microsoft.com/office/powerpoint/2010/main" val="1395921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28</a:t>
            </a:fld>
            <a:endParaRPr lang="en-CA"/>
          </a:p>
        </p:txBody>
      </p:sp>
    </p:spTree>
    <p:extLst>
      <p:ext uri="{BB962C8B-B14F-4D97-AF65-F5344CB8AC3E}">
        <p14:creationId xmlns:p14="http://schemas.microsoft.com/office/powerpoint/2010/main" val="3598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29</a:t>
            </a:fld>
            <a:endParaRPr lang="en-CA"/>
          </a:p>
        </p:txBody>
      </p:sp>
    </p:spTree>
    <p:extLst>
      <p:ext uri="{BB962C8B-B14F-4D97-AF65-F5344CB8AC3E}">
        <p14:creationId xmlns:p14="http://schemas.microsoft.com/office/powerpoint/2010/main" val="1014816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30</a:t>
            </a:fld>
            <a:endParaRPr lang="en-CA"/>
          </a:p>
        </p:txBody>
      </p:sp>
    </p:spTree>
    <p:extLst>
      <p:ext uri="{BB962C8B-B14F-4D97-AF65-F5344CB8AC3E}">
        <p14:creationId xmlns:p14="http://schemas.microsoft.com/office/powerpoint/2010/main" val="1447300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31</a:t>
            </a:fld>
            <a:endParaRPr lang="en-CA"/>
          </a:p>
        </p:txBody>
      </p:sp>
    </p:spTree>
    <p:extLst>
      <p:ext uri="{BB962C8B-B14F-4D97-AF65-F5344CB8AC3E}">
        <p14:creationId xmlns:p14="http://schemas.microsoft.com/office/powerpoint/2010/main" val="2453558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14</a:t>
            </a:fld>
            <a:endParaRPr lang="en-CA"/>
          </a:p>
        </p:txBody>
      </p:sp>
    </p:spTree>
    <p:extLst>
      <p:ext uri="{BB962C8B-B14F-4D97-AF65-F5344CB8AC3E}">
        <p14:creationId xmlns:p14="http://schemas.microsoft.com/office/powerpoint/2010/main" val="3848714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32</a:t>
            </a:fld>
            <a:endParaRPr lang="en-CA"/>
          </a:p>
        </p:txBody>
      </p:sp>
    </p:spTree>
    <p:extLst>
      <p:ext uri="{BB962C8B-B14F-4D97-AF65-F5344CB8AC3E}">
        <p14:creationId xmlns:p14="http://schemas.microsoft.com/office/powerpoint/2010/main" val="4241888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33</a:t>
            </a:fld>
            <a:endParaRPr lang="en-CA"/>
          </a:p>
        </p:txBody>
      </p:sp>
    </p:spTree>
    <p:extLst>
      <p:ext uri="{BB962C8B-B14F-4D97-AF65-F5344CB8AC3E}">
        <p14:creationId xmlns:p14="http://schemas.microsoft.com/office/powerpoint/2010/main" val="1585990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34</a:t>
            </a:fld>
            <a:endParaRPr lang="en-CA"/>
          </a:p>
        </p:txBody>
      </p:sp>
    </p:spTree>
    <p:extLst>
      <p:ext uri="{BB962C8B-B14F-4D97-AF65-F5344CB8AC3E}">
        <p14:creationId xmlns:p14="http://schemas.microsoft.com/office/powerpoint/2010/main" val="1104385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35</a:t>
            </a:fld>
            <a:endParaRPr lang="en-CA"/>
          </a:p>
        </p:txBody>
      </p:sp>
    </p:spTree>
    <p:extLst>
      <p:ext uri="{BB962C8B-B14F-4D97-AF65-F5344CB8AC3E}">
        <p14:creationId xmlns:p14="http://schemas.microsoft.com/office/powerpoint/2010/main" val="1245881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36</a:t>
            </a:fld>
            <a:endParaRPr lang="en-CA"/>
          </a:p>
        </p:txBody>
      </p:sp>
    </p:spTree>
    <p:extLst>
      <p:ext uri="{BB962C8B-B14F-4D97-AF65-F5344CB8AC3E}">
        <p14:creationId xmlns:p14="http://schemas.microsoft.com/office/powerpoint/2010/main" val="2507238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37</a:t>
            </a:fld>
            <a:endParaRPr lang="en-CA"/>
          </a:p>
        </p:txBody>
      </p:sp>
    </p:spTree>
    <p:extLst>
      <p:ext uri="{BB962C8B-B14F-4D97-AF65-F5344CB8AC3E}">
        <p14:creationId xmlns:p14="http://schemas.microsoft.com/office/powerpoint/2010/main" val="19107083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38</a:t>
            </a:fld>
            <a:endParaRPr lang="en-CA"/>
          </a:p>
        </p:txBody>
      </p:sp>
    </p:spTree>
    <p:extLst>
      <p:ext uri="{BB962C8B-B14F-4D97-AF65-F5344CB8AC3E}">
        <p14:creationId xmlns:p14="http://schemas.microsoft.com/office/powerpoint/2010/main" val="2995556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39</a:t>
            </a:fld>
            <a:endParaRPr lang="en-CA"/>
          </a:p>
        </p:txBody>
      </p:sp>
    </p:spTree>
    <p:extLst>
      <p:ext uri="{BB962C8B-B14F-4D97-AF65-F5344CB8AC3E}">
        <p14:creationId xmlns:p14="http://schemas.microsoft.com/office/powerpoint/2010/main" val="39475568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40</a:t>
            </a:fld>
            <a:endParaRPr lang="en-CA"/>
          </a:p>
        </p:txBody>
      </p:sp>
    </p:spTree>
    <p:extLst>
      <p:ext uri="{BB962C8B-B14F-4D97-AF65-F5344CB8AC3E}">
        <p14:creationId xmlns:p14="http://schemas.microsoft.com/office/powerpoint/2010/main" val="38022456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41</a:t>
            </a:fld>
            <a:endParaRPr lang="en-CA"/>
          </a:p>
        </p:txBody>
      </p:sp>
    </p:spTree>
    <p:extLst>
      <p:ext uri="{BB962C8B-B14F-4D97-AF65-F5344CB8AC3E}">
        <p14:creationId xmlns:p14="http://schemas.microsoft.com/office/powerpoint/2010/main" val="1945082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15</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42</a:t>
            </a:fld>
            <a:endParaRPr lang="en-CA"/>
          </a:p>
        </p:txBody>
      </p:sp>
    </p:spTree>
    <p:extLst>
      <p:ext uri="{BB962C8B-B14F-4D97-AF65-F5344CB8AC3E}">
        <p14:creationId xmlns:p14="http://schemas.microsoft.com/office/powerpoint/2010/main" val="1007598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43</a:t>
            </a:fld>
            <a:endParaRPr lang="en-CA"/>
          </a:p>
        </p:txBody>
      </p:sp>
    </p:spTree>
    <p:extLst>
      <p:ext uri="{BB962C8B-B14F-4D97-AF65-F5344CB8AC3E}">
        <p14:creationId xmlns:p14="http://schemas.microsoft.com/office/powerpoint/2010/main" val="41797906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44</a:t>
            </a:fld>
            <a:endParaRPr lang="en-CA"/>
          </a:p>
        </p:txBody>
      </p:sp>
    </p:spTree>
    <p:extLst>
      <p:ext uri="{BB962C8B-B14F-4D97-AF65-F5344CB8AC3E}">
        <p14:creationId xmlns:p14="http://schemas.microsoft.com/office/powerpoint/2010/main" val="905793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45</a:t>
            </a:fld>
            <a:endParaRPr lang="en-CA"/>
          </a:p>
        </p:txBody>
      </p:sp>
    </p:spTree>
    <p:extLst>
      <p:ext uri="{BB962C8B-B14F-4D97-AF65-F5344CB8AC3E}">
        <p14:creationId xmlns:p14="http://schemas.microsoft.com/office/powerpoint/2010/main" val="25232300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46</a:t>
            </a:fld>
            <a:endParaRPr lang="en-CA"/>
          </a:p>
        </p:txBody>
      </p:sp>
    </p:spTree>
    <p:extLst>
      <p:ext uri="{BB962C8B-B14F-4D97-AF65-F5344CB8AC3E}">
        <p14:creationId xmlns:p14="http://schemas.microsoft.com/office/powerpoint/2010/main" val="4205455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16</a:t>
            </a:fld>
            <a:endParaRPr lang="en-CA"/>
          </a:p>
        </p:txBody>
      </p:sp>
    </p:spTree>
    <p:extLst>
      <p:ext uri="{BB962C8B-B14F-4D97-AF65-F5344CB8AC3E}">
        <p14:creationId xmlns:p14="http://schemas.microsoft.com/office/powerpoint/2010/main" val="3768434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17</a:t>
            </a:fld>
            <a:endParaRPr lang="en-CA"/>
          </a:p>
        </p:txBody>
      </p:sp>
    </p:spTree>
    <p:extLst>
      <p:ext uri="{BB962C8B-B14F-4D97-AF65-F5344CB8AC3E}">
        <p14:creationId xmlns:p14="http://schemas.microsoft.com/office/powerpoint/2010/main" val="83617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18</a:t>
            </a:fld>
            <a:endParaRPr lang="en-CA"/>
          </a:p>
        </p:txBody>
      </p:sp>
    </p:spTree>
    <p:extLst>
      <p:ext uri="{BB962C8B-B14F-4D97-AF65-F5344CB8AC3E}">
        <p14:creationId xmlns:p14="http://schemas.microsoft.com/office/powerpoint/2010/main" val="2096611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19</a:t>
            </a:fld>
            <a:endParaRPr lang="en-CA"/>
          </a:p>
        </p:txBody>
      </p:sp>
    </p:spTree>
    <p:extLst>
      <p:ext uri="{BB962C8B-B14F-4D97-AF65-F5344CB8AC3E}">
        <p14:creationId xmlns:p14="http://schemas.microsoft.com/office/powerpoint/2010/main" val="1205041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20</a:t>
            </a:fld>
            <a:endParaRPr lang="en-CA"/>
          </a:p>
        </p:txBody>
      </p:sp>
    </p:spTree>
    <p:extLst>
      <p:ext uri="{BB962C8B-B14F-4D97-AF65-F5344CB8AC3E}">
        <p14:creationId xmlns:p14="http://schemas.microsoft.com/office/powerpoint/2010/main" val="1469394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21</a:t>
            </a:fld>
            <a:endParaRPr lang="en-CA"/>
          </a:p>
        </p:txBody>
      </p:sp>
    </p:spTree>
    <p:extLst>
      <p:ext uri="{BB962C8B-B14F-4D97-AF65-F5344CB8AC3E}">
        <p14:creationId xmlns:p14="http://schemas.microsoft.com/office/powerpoint/2010/main" val="229431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2F4CA-CFB5-4622-8379-E2BFC8F636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D095A00-AF7A-4719-90AC-A314CC4232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BBD8C12-1304-47C1-8834-643755F8DE70}"/>
              </a:ext>
            </a:extLst>
          </p:cNvPr>
          <p:cNvSpPr>
            <a:spLocks noGrp="1"/>
          </p:cNvSpPr>
          <p:nvPr>
            <p:ph type="dt" sz="half" idx="10"/>
          </p:nvPr>
        </p:nvSpPr>
        <p:spPr/>
        <p:txBody>
          <a:bodyPr/>
          <a:lstStyle/>
          <a:p>
            <a:r>
              <a:rPr lang="en-US"/>
              <a:t>June 3, 2020</a:t>
            </a:r>
            <a:endParaRPr lang="en-CA"/>
          </a:p>
        </p:txBody>
      </p:sp>
      <p:sp>
        <p:nvSpPr>
          <p:cNvPr id="5" name="Footer Placeholder 4">
            <a:extLst>
              <a:ext uri="{FF2B5EF4-FFF2-40B4-BE49-F238E27FC236}">
                <a16:creationId xmlns:a16="http://schemas.microsoft.com/office/drawing/2014/main" id="{65BAECB9-9725-4DBA-918A-9CE544F95DB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17E60E1-FE2C-4E6C-9B88-9E10CD21186F}"/>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369708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57050-1987-475E-9422-9D010DC46E6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977B4FF-C932-4DE2-A0D9-AAD3C08415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DA36252-F2CA-421D-8853-C223DEAC5A49}"/>
              </a:ext>
            </a:extLst>
          </p:cNvPr>
          <p:cNvSpPr>
            <a:spLocks noGrp="1"/>
          </p:cNvSpPr>
          <p:nvPr>
            <p:ph type="dt" sz="half" idx="10"/>
          </p:nvPr>
        </p:nvSpPr>
        <p:spPr/>
        <p:txBody>
          <a:bodyPr/>
          <a:lstStyle/>
          <a:p>
            <a:r>
              <a:rPr lang="en-US"/>
              <a:t>June 3, 2020</a:t>
            </a:r>
            <a:endParaRPr lang="en-CA"/>
          </a:p>
        </p:txBody>
      </p:sp>
      <p:sp>
        <p:nvSpPr>
          <p:cNvPr id="5" name="Footer Placeholder 4">
            <a:extLst>
              <a:ext uri="{FF2B5EF4-FFF2-40B4-BE49-F238E27FC236}">
                <a16:creationId xmlns:a16="http://schemas.microsoft.com/office/drawing/2014/main" id="{E33F9F0C-0C5E-4805-A874-D7BFD866AA7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103306B-B84B-4FD3-AA40-72FFE91AA2D3}"/>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303057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16522C-961D-4504-890E-1D5FDE181C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6FE6234-9247-43C7-9020-65A87E94C8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AC8720-C2A8-4033-9479-D96BFE05FAE8}"/>
              </a:ext>
            </a:extLst>
          </p:cNvPr>
          <p:cNvSpPr>
            <a:spLocks noGrp="1"/>
          </p:cNvSpPr>
          <p:nvPr>
            <p:ph type="dt" sz="half" idx="10"/>
          </p:nvPr>
        </p:nvSpPr>
        <p:spPr/>
        <p:txBody>
          <a:bodyPr/>
          <a:lstStyle/>
          <a:p>
            <a:r>
              <a:rPr lang="en-US"/>
              <a:t>June 3, 2020</a:t>
            </a:r>
            <a:endParaRPr lang="en-CA"/>
          </a:p>
        </p:txBody>
      </p:sp>
      <p:sp>
        <p:nvSpPr>
          <p:cNvPr id="5" name="Footer Placeholder 4">
            <a:extLst>
              <a:ext uri="{FF2B5EF4-FFF2-40B4-BE49-F238E27FC236}">
                <a16:creationId xmlns:a16="http://schemas.microsoft.com/office/drawing/2014/main" id="{FC7D3F9A-E2D4-4F8E-9F39-196D38CD75B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B4378C1-5527-4302-A437-A2E85D351644}"/>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66849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5880A-5D76-45AE-8F64-F3414E2C414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723858B-5F1E-4005-AFFF-48F83A91532B}"/>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5F4629-1BC7-4EF0-92E4-87AD6AD88284}"/>
              </a:ext>
            </a:extLst>
          </p:cNvPr>
          <p:cNvSpPr>
            <a:spLocks noGrp="1"/>
          </p:cNvSpPr>
          <p:nvPr>
            <p:ph type="dt" sz="half" idx="10"/>
          </p:nvPr>
        </p:nvSpPr>
        <p:spPr/>
        <p:txBody>
          <a:bodyPr/>
          <a:lstStyle/>
          <a:p>
            <a:r>
              <a:rPr lang="en-US"/>
              <a:t>June 3, 2020</a:t>
            </a:r>
            <a:endParaRPr lang="en-CA"/>
          </a:p>
        </p:txBody>
      </p:sp>
      <p:sp>
        <p:nvSpPr>
          <p:cNvPr id="5" name="Footer Placeholder 4">
            <a:extLst>
              <a:ext uri="{FF2B5EF4-FFF2-40B4-BE49-F238E27FC236}">
                <a16:creationId xmlns:a16="http://schemas.microsoft.com/office/drawing/2014/main" id="{13CA7AAF-2E89-4F89-A12A-6B9417F4BB7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8FE36EE-D247-41E5-8BD2-7A7351A4F3D2}"/>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117147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F37E-D4CE-46FE-A18D-A76C474962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4BCD5BE-CDCD-480A-8D0E-CF9974D2DF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30C15B-795C-4325-A728-A7B7E25F0CC4}"/>
              </a:ext>
            </a:extLst>
          </p:cNvPr>
          <p:cNvSpPr>
            <a:spLocks noGrp="1"/>
          </p:cNvSpPr>
          <p:nvPr>
            <p:ph type="dt" sz="half" idx="10"/>
          </p:nvPr>
        </p:nvSpPr>
        <p:spPr/>
        <p:txBody>
          <a:bodyPr/>
          <a:lstStyle/>
          <a:p>
            <a:r>
              <a:rPr lang="en-US"/>
              <a:t>June 3, 2020</a:t>
            </a:r>
            <a:endParaRPr lang="en-CA"/>
          </a:p>
        </p:txBody>
      </p:sp>
      <p:sp>
        <p:nvSpPr>
          <p:cNvPr id="5" name="Footer Placeholder 4">
            <a:extLst>
              <a:ext uri="{FF2B5EF4-FFF2-40B4-BE49-F238E27FC236}">
                <a16:creationId xmlns:a16="http://schemas.microsoft.com/office/drawing/2014/main" id="{2ECC6ADD-8D79-4E12-AB75-B7FCB6AE4C4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ADE3341-8F3B-49B6-B091-B1A04C559873}"/>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2217521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7F86C-3CB2-421C-B7FC-8062B47AA46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0F983A2-9FCC-4B7C-ACE6-6625196A87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9BF3507-C6B0-4B77-A7EA-310D28A90D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8F7F707-DA27-4792-841C-61C44700F6F0}"/>
              </a:ext>
            </a:extLst>
          </p:cNvPr>
          <p:cNvSpPr>
            <a:spLocks noGrp="1"/>
          </p:cNvSpPr>
          <p:nvPr>
            <p:ph type="dt" sz="half" idx="10"/>
          </p:nvPr>
        </p:nvSpPr>
        <p:spPr/>
        <p:txBody>
          <a:bodyPr/>
          <a:lstStyle/>
          <a:p>
            <a:r>
              <a:rPr lang="en-US"/>
              <a:t>June 3, 2020</a:t>
            </a:r>
            <a:endParaRPr lang="en-CA"/>
          </a:p>
        </p:txBody>
      </p:sp>
      <p:sp>
        <p:nvSpPr>
          <p:cNvPr id="6" name="Footer Placeholder 5">
            <a:extLst>
              <a:ext uri="{FF2B5EF4-FFF2-40B4-BE49-F238E27FC236}">
                <a16:creationId xmlns:a16="http://schemas.microsoft.com/office/drawing/2014/main" id="{0A8E82CB-6880-4EA8-B8FA-4DE10320E2A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463F07E-4B5C-41A3-B326-82340C7F329A}"/>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92512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0727-2107-4A90-BFB2-67790579F7E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5DD095A-9BCB-4BFF-8251-D257B186EC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A87DCF-69FE-42D4-9DAF-05EA989E36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0FDA969-992D-487E-ABB7-358BDD6406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96A167-875D-43F5-B608-0B5E1E6372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C80EB7F-F1CE-4695-BC61-280B2D03F55F}"/>
              </a:ext>
            </a:extLst>
          </p:cNvPr>
          <p:cNvSpPr>
            <a:spLocks noGrp="1"/>
          </p:cNvSpPr>
          <p:nvPr>
            <p:ph type="dt" sz="half" idx="10"/>
          </p:nvPr>
        </p:nvSpPr>
        <p:spPr/>
        <p:txBody>
          <a:bodyPr/>
          <a:lstStyle/>
          <a:p>
            <a:r>
              <a:rPr lang="en-US"/>
              <a:t>June 3, 2020</a:t>
            </a:r>
            <a:endParaRPr lang="en-CA"/>
          </a:p>
        </p:txBody>
      </p:sp>
      <p:sp>
        <p:nvSpPr>
          <p:cNvPr id="8" name="Footer Placeholder 7">
            <a:extLst>
              <a:ext uri="{FF2B5EF4-FFF2-40B4-BE49-F238E27FC236}">
                <a16:creationId xmlns:a16="http://schemas.microsoft.com/office/drawing/2014/main" id="{ABABF8B0-7D3C-4F91-81E2-9D2D3F6E18A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E6F5D2F-EFA7-421B-92CF-4F897122AC01}"/>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319288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D8D4-1F5B-4AC1-B980-A269FD352B0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F9A95B0-C783-47D0-8CD2-B830210F025C}"/>
              </a:ext>
            </a:extLst>
          </p:cNvPr>
          <p:cNvSpPr>
            <a:spLocks noGrp="1"/>
          </p:cNvSpPr>
          <p:nvPr>
            <p:ph type="dt" sz="half" idx="10"/>
          </p:nvPr>
        </p:nvSpPr>
        <p:spPr/>
        <p:txBody>
          <a:bodyPr/>
          <a:lstStyle/>
          <a:p>
            <a:r>
              <a:rPr lang="en-US"/>
              <a:t>June 3, 2020</a:t>
            </a:r>
            <a:endParaRPr lang="en-CA"/>
          </a:p>
        </p:txBody>
      </p:sp>
      <p:sp>
        <p:nvSpPr>
          <p:cNvPr id="4" name="Footer Placeholder 3">
            <a:extLst>
              <a:ext uri="{FF2B5EF4-FFF2-40B4-BE49-F238E27FC236}">
                <a16:creationId xmlns:a16="http://schemas.microsoft.com/office/drawing/2014/main" id="{D00AE2A8-C79B-454E-964F-77FB4E0B16B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0BB187C-ED5C-4532-9E70-6B67B04FE265}"/>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674584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FD2B18-B697-464E-B1A5-E664CBB981D2}"/>
              </a:ext>
            </a:extLst>
          </p:cNvPr>
          <p:cNvSpPr>
            <a:spLocks noGrp="1"/>
          </p:cNvSpPr>
          <p:nvPr>
            <p:ph type="dt" sz="half" idx="10"/>
          </p:nvPr>
        </p:nvSpPr>
        <p:spPr/>
        <p:txBody>
          <a:bodyPr/>
          <a:lstStyle/>
          <a:p>
            <a:r>
              <a:rPr lang="en-US"/>
              <a:t>June 3, 2020</a:t>
            </a:r>
            <a:endParaRPr lang="en-CA"/>
          </a:p>
        </p:txBody>
      </p:sp>
      <p:sp>
        <p:nvSpPr>
          <p:cNvPr id="3" name="Footer Placeholder 2">
            <a:extLst>
              <a:ext uri="{FF2B5EF4-FFF2-40B4-BE49-F238E27FC236}">
                <a16:creationId xmlns:a16="http://schemas.microsoft.com/office/drawing/2014/main" id="{71AC6397-1BAC-455A-AA96-2DDCC2D51C0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E5D813F-2ED2-4151-9655-32D183106CE0}"/>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116930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FC4A8-BDA9-4301-A4EA-07051E6EF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61DAC8E-8DF8-4536-901A-10F99ECE7E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8ACBA94-5CD0-46EA-B3CB-22B9C76DB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FB3929-917C-4849-A781-9E2D39ED82F2}"/>
              </a:ext>
            </a:extLst>
          </p:cNvPr>
          <p:cNvSpPr>
            <a:spLocks noGrp="1"/>
          </p:cNvSpPr>
          <p:nvPr>
            <p:ph type="dt" sz="half" idx="10"/>
          </p:nvPr>
        </p:nvSpPr>
        <p:spPr/>
        <p:txBody>
          <a:bodyPr/>
          <a:lstStyle/>
          <a:p>
            <a:r>
              <a:rPr lang="en-US"/>
              <a:t>June 3, 2020</a:t>
            </a:r>
            <a:endParaRPr lang="en-CA"/>
          </a:p>
        </p:txBody>
      </p:sp>
      <p:sp>
        <p:nvSpPr>
          <p:cNvPr id="6" name="Footer Placeholder 5">
            <a:extLst>
              <a:ext uri="{FF2B5EF4-FFF2-40B4-BE49-F238E27FC236}">
                <a16:creationId xmlns:a16="http://schemas.microsoft.com/office/drawing/2014/main" id="{740F1C07-5944-454A-9160-FF77C2BA19C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1CAB498-EEE6-4378-B507-E8A8D8BD368C}"/>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192610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9A9F-44B2-43D4-BD6D-111982B37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6FBC178-D975-4037-AB21-094DED87DF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F37E256-BD54-4295-8340-1E61E1AA7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C605E-9FBA-4955-A481-F5E47598601A}"/>
              </a:ext>
            </a:extLst>
          </p:cNvPr>
          <p:cNvSpPr>
            <a:spLocks noGrp="1"/>
          </p:cNvSpPr>
          <p:nvPr>
            <p:ph type="dt" sz="half" idx="10"/>
          </p:nvPr>
        </p:nvSpPr>
        <p:spPr/>
        <p:txBody>
          <a:bodyPr/>
          <a:lstStyle/>
          <a:p>
            <a:r>
              <a:rPr lang="en-US"/>
              <a:t>June 3, 2020</a:t>
            </a:r>
            <a:endParaRPr lang="en-CA"/>
          </a:p>
        </p:txBody>
      </p:sp>
      <p:sp>
        <p:nvSpPr>
          <p:cNvPr id="6" name="Footer Placeholder 5">
            <a:extLst>
              <a:ext uri="{FF2B5EF4-FFF2-40B4-BE49-F238E27FC236}">
                <a16:creationId xmlns:a16="http://schemas.microsoft.com/office/drawing/2014/main" id="{1D6D3E05-0B16-4CAD-87A5-34D9AE54878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0D8738C-0856-4B1B-8D1D-BB0C623CF60A}"/>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344534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8000">
              <a:schemeClr val="accent6">
                <a:lumMod val="60000"/>
                <a:lumOff val="40000"/>
                <a:alpha val="41000"/>
              </a:schemeClr>
            </a:gs>
            <a:gs pos="84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3D3B32-C630-4313-96A1-250D1D390D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A1942E-2DCE-4BBA-A9C8-CF0DCAD313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23DB7B9-6164-4EA4-B6DC-56E7571EC6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2020</a:t>
            </a:r>
            <a:endParaRPr lang="en-CA"/>
          </a:p>
        </p:txBody>
      </p:sp>
      <p:sp>
        <p:nvSpPr>
          <p:cNvPr id="5" name="Footer Placeholder 4">
            <a:extLst>
              <a:ext uri="{FF2B5EF4-FFF2-40B4-BE49-F238E27FC236}">
                <a16:creationId xmlns:a16="http://schemas.microsoft.com/office/drawing/2014/main" id="{92F0F765-996D-4DC7-B1C4-80380E58E9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1038955-84E0-4E14-9F3C-4BA62C9E50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0BCEA-8065-4A0E-8EA6-60F3C3D6559E}" type="slidenum">
              <a:rPr lang="en-CA" smtClean="0"/>
              <a:t>‹#›</a:t>
            </a:fld>
            <a:endParaRPr lang="en-CA"/>
          </a:p>
        </p:txBody>
      </p:sp>
    </p:spTree>
    <p:extLst>
      <p:ext uri="{BB962C8B-B14F-4D97-AF65-F5344CB8AC3E}">
        <p14:creationId xmlns:p14="http://schemas.microsoft.com/office/powerpoint/2010/main" val="1540603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complexfamilylaw.com/Featured-Articles/An-Introduction-to-Fathers-Rights.s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en.wikipedia.org/wiki/Katherine_K._You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en.wikipedia.org/wiki/Misandry#cite_note-NathansonYoung2006-22" TargetMode="External"/><Relationship Id="rId5" Type="http://schemas.openxmlformats.org/officeDocument/2006/relationships/hyperlink" Target="https://en.wikipedia.org/wiki/Misandry#cite_note-NathansonYoung2001-21" TargetMode="External"/><Relationship Id="rId4" Type="http://schemas.openxmlformats.org/officeDocument/2006/relationships/hyperlink" Target="https://en.wikipedia.org/wiki/Misandry#cite_note-NYspreading-xiv-20"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orthyorkharvest.com/gene-c-colman/"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orthyorkharvest.com/gene-c-colman/"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complexfamilylaw.com/Events.shtm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complexfamilylaw.com/Events.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northyorkharvest.com/gene-c-colman/" TargetMode="External"/><Relationship Id="rId2" Type="http://schemas.openxmlformats.org/officeDocument/2006/relationships/hyperlink" Target="mailto:reception@complexfamilylaw.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mplexfamilylaw.com/Our-Tea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robert@complexfamilylaw.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EABF7-373A-4BE3-BC05-A314B882DEB6}"/>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i="1" dirty="0">
                <a:ln w="0"/>
                <a:effectLst>
                  <a:outerShdw blurRad="38100" dist="19050" dir="2700000" algn="tl" rotWithShape="0">
                    <a:schemeClr val="dk1">
                      <a:alpha val="40000"/>
                    </a:schemeClr>
                  </a:outerShdw>
                </a:effectLst>
              </a:rPr>
              <a:t>We will start the webinar shortly. </a:t>
            </a:r>
            <a:br>
              <a:rPr lang="en-US" sz="3600" i="1" dirty="0">
                <a:ln w="0"/>
                <a:effectLst>
                  <a:outerShdw blurRad="38100" dist="19050" dir="2700000" algn="tl" rotWithShape="0">
                    <a:schemeClr val="dk1">
                      <a:alpha val="40000"/>
                    </a:schemeClr>
                  </a:outerShdw>
                </a:effectLst>
              </a:rPr>
            </a:br>
            <a:br>
              <a:rPr lang="en-US" sz="3600" i="1" dirty="0">
                <a:ln w="0"/>
                <a:effectLst>
                  <a:outerShdw blurRad="38100" dist="19050" dir="2700000" algn="tl" rotWithShape="0">
                    <a:schemeClr val="dk1">
                      <a:alpha val="40000"/>
                    </a:schemeClr>
                  </a:outerShdw>
                </a:effectLst>
              </a:rPr>
            </a:br>
            <a:r>
              <a:rPr lang="en-US" sz="3600" i="1" dirty="0">
                <a:ln w="0"/>
                <a:effectLst>
                  <a:outerShdw blurRad="38100" dist="19050" dir="2700000" algn="tl" rotWithShape="0">
                    <a:schemeClr val="dk1">
                      <a:alpha val="40000"/>
                    </a:schemeClr>
                  </a:outerShdw>
                </a:effectLst>
              </a:rPr>
              <a:t>Thanks for joining in.</a:t>
            </a:r>
          </a:p>
        </p:txBody>
      </p:sp>
      <p:pic>
        <p:nvPicPr>
          <p:cNvPr id="6" name="Picture 2">
            <a:extLst>
              <a:ext uri="{FF2B5EF4-FFF2-40B4-BE49-F238E27FC236}">
                <a16:creationId xmlns:a16="http://schemas.microsoft.com/office/drawing/2014/main" id="{FE924F04-C5B3-442D-A41D-6CBAC0FF2EB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0093" r="-2" b="20668"/>
          <a:stretch/>
        </p:blipFill>
        <p:spPr bwMode="auto">
          <a:xfrm>
            <a:off x="976251" y="942538"/>
            <a:ext cx="7163222" cy="4808332"/>
          </a:xfrm>
          <a:prstGeom prst="rect">
            <a:avLst/>
          </a:prstGeom>
          <a:noFill/>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a:extLst>
              <a:ext uri="{FF2B5EF4-FFF2-40B4-BE49-F238E27FC236}">
                <a16:creationId xmlns:a16="http://schemas.microsoft.com/office/drawing/2014/main" id="{463590F2-EF48-4A9E-B407-C540B2608A29}"/>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defTabSz="457200">
              <a:spcAft>
                <a:spcPts val="600"/>
              </a:spcAft>
            </a:pPr>
            <a:r>
              <a:rPr lang="en-US" dirty="0">
                <a:solidFill>
                  <a:schemeClr val="tx1"/>
                </a:solidFill>
              </a:rPr>
              <a:t>June 3, 2020</a:t>
            </a:r>
          </a:p>
        </p:txBody>
      </p:sp>
      <p:sp>
        <p:nvSpPr>
          <p:cNvPr id="5" name="Slide Number Placeholder 4">
            <a:extLst>
              <a:ext uri="{FF2B5EF4-FFF2-40B4-BE49-F238E27FC236}">
                <a16:creationId xmlns:a16="http://schemas.microsoft.com/office/drawing/2014/main" id="{18E2BBC1-F056-4A55-B707-DE9EDC5013A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12D0BCEA-8065-4A0E-8EA6-60F3C3D6559E}" type="slidenum">
              <a:rPr lang="en-US">
                <a:solidFill>
                  <a:srgbClr val="FFFFFF"/>
                </a:solidFill>
              </a:rPr>
              <a:pPr defTabSz="457200">
                <a:spcAft>
                  <a:spcPts val="600"/>
                </a:spcAft>
              </a:pPr>
              <a:t>1</a:t>
            </a:fld>
            <a:endParaRPr lang="en-US">
              <a:solidFill>
                <a:srgbClr val="FFFFFF"/>
              </a:solidFill>
            </a:endParaRPr>
          </a:p>
        </p:txBody>
      </p:sp>
      <p:sp>
        <p:nvSpPr>
          <p:cNvPr id="3" name="TextBox 2">
            <a:extLst>
              <a:ext uri="{FF2B5EF4-FFF2-40B4-BE49-F238E27FC236}">
                <a16:creationId xmlns:a16="http://schemas.microsoft.com/office/drawing/2014/main" id="{203B4B14-60F0-4289-B919-2DC6F8C7A54E}"/>
              </a:ext>
            </a:extLst>
          </p:cNvPr>
          <p:cNvSpPr txBox="1"/>
          <p:nvPr/>
        </p:nvSpPr>
        <p:spPr>
          <a:xfrm>
            <a:off x="2502006" y="455132"/>
            <a:ext cx="6967959" cy="369332"/>
          </a:xfrm>
          <a:prstGeom prst="rect">
            <a:avLst/>
          </a:prstGeom>
          <a:noFill/>
        </p:spPr>
        <p:txBody>
          <a:bodyPr wrap="square" rtlCol="0">
            <a:spAutoFit/>
          </a:bodyPr>
          <a:lstStyle/>
          <a:p>
            <a:pPr algn="ctr"/>
            <a:r>
              <a:rPr lang="en-US" b="1" dirty="0"/>
              <a:t>FATHERS’ RIGHTS: ARE THERE ANY?</a:t>
            </a:r>
          </a:p>
        </p:txBody>
      </p:sp>
    </p:spTree>
    <p:extLst>
      <p:ext uri="{BB962C8B-B14F-4D97-AF65-F5344CB8AC3E}">
        <p14:creationId xmlns:p14="http://schemas.microsoft.com/office/powerpoint/2010/main" val="202649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CA" sz="3100" b="1" dirty="0">
                <a:latin typeface="Arial" panose="020B0604020202020204" pitchFamily="34" charset="0"/>
                <a:cs typeface="Arial" panose="020B0604020202020204" pitchFamily="34" charset="0"/>
              </a:rPr>
              <a:t>INTRODUCTION</a:t>
            </a: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lvl="0" indent="0">
              <a:buNone/>
            </a:pPr>
            <a:endParaRPr lang="en-CA" b="1" dirty="0"/>
          </a:p>
          <a:p>
            <a:pPr marL="0" indent="0">
              <a:buNone/>
            </a:pPr>
            <a:r>
              <a:rPr lang="en-US" dirty="0"/>
              <a:t>Children’s Rights - three main sources:</a:t>
            </a:r>
          </a:p>
          <a:p>
            <a:pPr marL="514350" lvl="0" indent="-514350">
              <a:buFont typeface="+mj-lt"/>
              <a:buAutoNum type="arabicPeriod"/>
            </a:pPr>
            <a:r>
              <a:rPr lang="en-US" dirty="0"/>
              <a:t>Convention on the Rights of the Child  (“</a:t>
            </a:r>
            <a:r>
              <a:rPr lang="en-US" b="1" dirty="0"/>
              <a:t>CRC</a:t>
            </a:r>
            <a:r>
              <a:rPr lang="en-US" dirty="0"/>
              <a:t>”)</a:t>
            </a:r>
          </a:p>
          <a:p>
            <a:pPr marL="514350" lvl="0" indent="-514350">
              <a:buFont typeface="+mj-lt"/>
              <a:buAutoNum type="arabicPeriod"/>
            </a:pPr>
            <a:r>
              <a:rPr lang="en-US" dirty="0"/>
              <a:t>Canadian Charter of Rights and Freedoms  (“</a:t>
            </a:r>
            <a:r>
              <a:rPr lang="en-US" b="1" dirty="0"/>
              <a:t>Charter</a:t>
            </a:r>
            <a:r>
              <a:rPr lang="en-US" dirty="0"/>
              <a:t>”)</a:t>
            </a:r>
          </a:p>
          <a:p>
            <a:pPr marL="514350" lvl="0" indent="-514350">
              <a:buFont typeface="+mj-lt"/>
              <a:buAutoNum type="arabicPeriod"/>
            </a:pPr>
            <a:r>
              <a:rPr lang="en-US" dirty="0"/>
              <a:t>Application of </a:t>
            </a:r>
            <a:r>
              <a:rPr lang="en-US" i="1" dirty="0"/>
              <a:t>Parens Patriae</a:t>
            </a:r>
            <a:r>
              <a:rPr lang="en-US" dirty="0"/>
              <a:t> protective jurisdiction  (“</a:t>
            </a:r>
            <a:r>
              <a:rPr lang="en-US" b="1" dirty="0"/>
              <a:t>PP</a:t>
            </a:r>
            <a:r>
              <a:rPr lang="en-US" dirty="0"/>
              <a:t>)</a:t>
            </a:r>
          </a:p>
          <a:p>
            <a:pPr marL="0" lvl="0" indent="0">
              <a:buNone/>
            </a:pPr>
            <a:endParaRPr lang="en-CA" b="1" dirty="0"/>
          </a:p>
          <a:p>
            <a:pPr marL="0" indent="0">
              <a:buNone/>
            </a:pPr>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10</a:t>
            </a:fld>
            <a:endParaRPr lang="en-CA"/>
          </a:p>
        </p:txBody>
      </p:sp>
    </p:spTree>
    <p:extLst>
      <p:ext uri="{BB962C8B-B14F-4D97-AF65-F5344CB8AC3E}">
        <p14:creationId xmlns:p14="http://schemas.microsoft.com/office/powerpoint/2010/main" val="76371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b="1" dirty="0"/>
              <a:t>PART 1: SOME HISTORY</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lvl="0" indent="0">
              <a:buNone/>
            </a:pPr>
            <a:endParaRPr lang="en-CA" b="1" dirty="0"/>
          </a:p>
          <a:p>
            <a:r>
              <a:rPr lang="en-US" dirty="0"/>
              <a:t>British court of Chancery </a:t>
            </a:r>
            <a:endParaRPr lang="en-CA" b="1" dirty="0"/>
          </a:p>
          <a:p>
            <a:r>
              <a:rPr lang="en-US" dirty="0"/>
              <a:t>Absolute power of the father in family matters</a:t>
            </a:r>
          </a:p>
          <a:p>
            <a:r>
              <a:rPr lang="en-US" dirty="0"/>
              <a:t>[</a:t>
            </a:r>
            <a:r>
              <a:rPr lang="en-US" i="1" dirty="0"/>
              <a:t>R. v. Greenhill</a:t>
            </a:r>
            <a:r>
              <a:rPr lang="en-US" dirty="0"/>
              <a:t>, 1836] </a:t>
            </a:r>
          </a:p>
          <a:p>
            <a:r>
              <a:rPr lang="en-US" dirty="0"/>
              <a:t>“</a:t>
            </a:r>
            <a:r>
              <a:rPr lang="en-US" dirty="0" err="1"/>
              <a:t>Talfourd’s</a:t>
            </a:r>
            <a:r>
              <a:rPr lang="en-US" dirty="0"/>
              <a:t> Act” (1839) </a:t>
            </a:r>
          </a:p>
          <a:p>
            <a:r>
              <a:rPr lang="en-US" dirty="0"/>
              <a:t>maternal presumption </a:t>
            </a:r>
          </a:p>
          <a:p>
            <a:r>
              <a:rPr lang="en-US" dirty="0"/>
              <a:t>best interests of children </a:t>
            </a:r>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11</a:t>
            </a:fld>
            <a:endParaRPr lang="en-CA"/>
          </a:p>
        </p:txBody>
      </p:sp>
    </p:spTree>
    <p:extLst>
      <p:ext uri="{BB962C8B-B14F-4D97-AF65-F5344CB8AC3E}">
        <p14:creationId xmlns:p14="http://schemas.microsoft.com/office/powerpoint/2010/main" val="190400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b="1" dirty="0"/>
              <a:t>PART 1: SOME HISTORY</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lvl="0" indent="0">
              <a:buNone/>
            </a:pPr>
            <a:endParaRPr lang="en-CA" b="1" dirty="0"/>
          </a:p>
          <a:p>
            <a:endParaRPr lang="en-US" dirty="0"/>
          </a:p>
          <a:p>
            <a:r>
              <a:rPr lang="en-US" dirty="0"/>
              <a:t>1997 </a:t>
            </a:r>
            <a:r>
              <a:rPr lang="en-US" i="1" dirty="0"/>
              <a:t>Eaton</a:t>
            </a:r>
            <a:r>
              <a:rPr lang="en-US" dirty="0"/>
              <a:t> decision: decisions affecting a child’s equality rights must be made from “ a subjective, child-</a:t>
            </a:r>
            <a:r>
              <a:rPr lang="en-US" dirty="0" err="1"/>
              <a:t>centred</a:t>
            </a:r>
            <a:r>
              <a:rPr lang="en-US" dirty="0"/>
              <a:t> perspective, one which attempts to make equality meaningful from the child’s point of view as opposed to that of the adults in his or her life ”. </a:t>
            </a:r>
          </a:p>
          <a:p>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12</a:t>
            </a:fld>
            <a:endParaRPr lang="en-CA"/>
          </a:p>
        </p:txBody>
      </p:sp>
    </p:spTree>
    <p:extLst>
      <p:ext uri="{BB962C8B-B14F-4D97-AF65-F5344CB8AC3E}">
        <p14:creationId xmlns:p14="http://schemas.microsoft.com/office/powerpoint/2010/main" val="469842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b="1" dirty="0"/>
              <a:t>PART 1: SOME HISTORY</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lvl="0" indent="0">
              <a:buNone/>
            </a:pPr>
            <a:endParaRPr lang="en-CA" b="1" dirty="0"/>
          </a:p>
          <a:p>
            <a:r>
              <a:rPr lang="en-US" dirty="0"/>
              <a:t>1992 </a:t>
            </a:r>
            <a:r>
              <a:rPr lang="en-US" i="1" dirty="0"/>
              <a:t>M.K.</a:t>
            </a:r>
            <a:r>
              <a:rPr lang="en-US" dirty="0"/>
              <a:t> decision: “It is intuitively apparent that the relationship between parent and child is fiduciary in nature [as] society has imposed upon parents the obligation to care for, protect and rear their children” (para 67). </a:t>
            </a:r>
          </a:p>
          <a:p>
            <a:r>
              <a:rPr lang="en-US" dirty="0"/>
              <a:t>The SCC has essentially abolished parental custodial rights [</a:t>
            </a:r>
            <a:r>
              <a:rPr lang="en-US" i="1" dirty="0"/>
              <a:t>P.D</a:t>
            </a:r>
            <a:r>
              <a:rPr lang="en-US" dirty="0"/>
              <a:t>., 1993; </a:t>
            </a:r>
            <a:r>
              <a:rPr lang="en-US" i="1" dirty="0"/>
              <a:t>Syl Apps</a:t>
            </a:r>
            <a:r>
              <a:rPr lang="en-US" dirty="0"/>
              <a:t>, 2007] by making them rights of the child. *</a:t>
            </a: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13</a:t>
            </a:fld>
            <a:endParaRPr lang="en-CA"/>
          </a:p>
        </p:txBody>
      </p:sp>
    </p:spTree>
    <p:extLst>
      <p:ext uri="{BB962C8B-B14F-4D97-AF65-F5344CB8AC3E}">
        <p14:creationId xmlns:p14="http://schemas.microsoft.com/office/powerpoint/2010/main" val="1705986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b="1" dirty="0"/>
              <a:t>PART 1: SOME HISTORY</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dirty="0"/>
          </a:p>
          <a:p>
            <a:pPr marL="0" indent="0">
              <a:buNone/>
            </a:pPr>
            <a:endParaRPr lang="en-US" dirty="0"/>
          </a:p>
          <a:p>
            <a:pPr marL="0" indent="0">
              <a:buNone/>
            </a:pPr>
            <a:r>
              <a:rPr lang="en-US" sz="4400" dirty="0"/>
              <a:t>If there are no parental rights, then certainly there are no fathers’ rights.</a:t>
            </a:r>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14</a:t>
            </a:fld>
            <a:endParaRPr lang="en-CA"/>
          </a:p>
        </p:txBody>
      </p:sp>
    </p:spTree>
    <p:extLst>
      <p:ext uri="{BB962C8B-B14F-4D97-AF65-F5344CB8AC3E}">
        <p14:creationId xmlns:p14="http://schemas.microsoft.com/office/powerpoint/2010/main" val="3895272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lnSpcReduction="10000"/>
          </a:bodyPr>
          <a:lstStyle/>
          <a:p>
            <a:pPr marL="0" indent="0">
              <a:buNone/>
            </a:pPr>
            <a:r>
              <a:rPr lang="en-US" b="1" i="1" dirty="0"/>
              <a:t>Article 3  Best interests of the child</a:t>
            </a:r>
            <a:endParaRPr lang="en-US" dirty="0"/>
          </a:p>
          <a:p>
            <a:r>
              <a:rPr lang="en-US" dirty="0"/>
              <a:t>1. In all actions concerning children, whether undertaken by public or private social welfare institutions, courts of law, administrative authorities or legislative bodies, </a:t>
            </a:r>
            <a:r>
              <a:rPr lang="en-US" dirty="0">
                <a:highlight>
                  <a:srgbClr val="FFFF00"/>
                </a:highlight>
              </a:rPr>
              <a:t>the best interests of the child shall be a primary consideration</a:t>
            </a:r>
            <a:r>
              <a:rPr lang="en-US" dirty="0"/>
              <a:t>.</a:t>
            </a:r>
          </a:p>
          <a:p>
            <a:r>
              <a:rPr lang="en-US" dirty="0"/>
              <a:t>2. States Parties undertake to ensure the child such protection and care as is necessary for his or her well-being, </a:t>
            </a:r>
            <a:r>
              <a:rPr lang="en-US" dirty="0">
                <a:highlight>
                  <a:srgbClr val="FFFF00"/>
                </a:highlight>
              </a:rPr>
              <a:t>taking into account the rights and duties of his or her parents</a:t>
            </a:r>
            <a:r>
              <a:rPr lang="en-US" dirty="0"/>
              <a:t>, legal guardians, or other individuals legally responsible for him or her, and, to this end, shall take all appropriate legislative and administrative measures.</a:t>
            </a: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15</a:t>
            </a:fld>
            <a:endParaRPr lang="en-CA"/>
          </a:p>
        </p:txBody>
      </p:sp>
    </p:spTree>
    <p:extLst>
      <p:ext uri="{BB962C8B-B14F-4D97-AF65-F5344CB8AC3E}">
        <p14:creationId xmlns:p14="http://schemas.microsoft.com/office/powerpoint/2010/main" val="2546867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lnSpcReduction="10000"/>
          </a:bodyPr>
          <a:lstStyle/>
          <a:p>
            <a:pPr marL="0" indent="0">
              <a:buNone/>
            </a:pPr>
            <a:r>
              <a:rPr lang="en-US" b="1" i="1" dirty="0"/>
              <a:t>Article 5  Respect of the child’s parents, extended family and community</a:t>
            </a:r>
            <a:endParaRPr lang="en-US" dirty="0"/>
          </a:p>
          <a:p>
            <a:r>
              <a:rPr lang="en-US" dirty="0">
                <a:highlight>
                  <a:srgbClr val="FFFF00"/>
                </a:highlight>
              </a:rPr>
              <a:t>States Parties shall respect the responsibilities, rights and duties of parents </a:t>
            </a:r>
            <a:r>
              <a:rPr lang="en-US" dirty="0"/>
              <a:t>or, where applicable, the members of the extended family or community as provided for by local custom, legal guardians or other persons legally responsible for the child, to provide, in a manner consistent with the evolving capacities of the child, appropriate direction and guidance in the exercise by the child of the rights recognized in the present Convention.</a:t>
            </a: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16</a:t>
            </a:fld>
            <a:endParaRPr lang="en-CA"/>
          </a:p>
        </p:txBody>
      </p:sp>
    </p:spTree>
    <p:extLst>
      <p:ext uri="{BB962C8B-B14F-4D97-AF65-F5344CB8AC3E}">
        <p14:creationId xmlns:p14="http://schemas.microsoft.com/office/powerpoint/2010/main" val="2787884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lnSpcReduction="10000"/>
          </a:bodyPr>
          <a:lstStyle/>
          <a:p>
            <a:pPr marL="0" indent="0">
              <a:buNone/>
            </a:pPr>
            <a:r>
              <a:rPr lang="en-US" b="1" i="1" dirty="0"/>
              <a:t>Article 7  The right of a name, registration following birth, nationality and to know and be cared for by the child’s parents, as far as possible</a:t>
            </a:r>
            <a:endParaRPr lang="en-US" dirty="0"/>
          </a:p>
          <a:p>
            <a:r>
              <a:rPr lang="en-US" dirty="0"/>
              <a:t>1. The child shall be registered immediately after birth and shall have the right from birth to a name, the right to acquire a nationality and. as far as possible, </a:t>
            </a:r>
            <a:r>
              <a:rPr lang="en-US" dirty="0">
                <a:highlight>
                  <a:srgbClr val="FFFF00"/>
                </a:highlight>
              </a:rPr>
              <a:t>the right to know and be cared for by his or her parents</a:t>
            </a:r>
            <a:r>
              <a:rPr lang="en-US" dirty="0"/>
              <a:t>.</a:t>
            </a:r>
          </a:p>
          <a:p>
            <a:r>
              <a:rPr lang="en-US" dirty="0"/>
              <a:t>2. States Parties shall ensure the implementation of these rights in accordance with their national law and their obligations under the relevant international instruments in this field, in particular where the child would otherwise be stateless.</a:t>
            </a: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17</a:t>
            </a:fld>
            <a:endParaRPr lang="en-CA"/>
          </a:p>
        </p:txBody>
      </p:sp>
    </p:spTree>
    <p:extLst>
      <p:ext uri="{BB962C8B-B14F-4D97-AF65-F5344CB8AC3E}">
        <p14:creationId xmlns:p14="http://schemas.microsoft.com/office/powerpoint/2010/main" val="2072779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lnSpcReduction="10000"/>
          </a:bodyPr>
          <a:lstStyle/>
          <a:p>
            <a:pPr marL="0" indent="0">
              <a:buNone/>
            </a:pPr>
            <a:r>
              <a:rPr lang="en-US" b="1" i="1" dirty="0"/>
              <a:t>Article 8 Preservation of identity, including nationality</a:t>
            </a:r>
            <a:endParaRPr lang="en-US" dirty="0"/>
          </a:p>
          <a:p>
            <a:r>
              <a:rPr lang="en-US" dirty="0"/>
              <a:t>1. States Parties undertake to respect the right of the child to </a:t>
            </a:r>
            <a:r>
              <a:rPr lang="en-US" dirty="0">
                <a:highlight>
                  <a:srgbClr val="FFFF00"/>
                </a:highlight>
              </a:rPr>
              <a:t>preserve his or her identity, including nationality, name and family relations </a:t>
            </a:r>
            <a:r>
              <a:rPr lang="en-US" dirty="0"/>
              <a:t>as recognized by law without unlawful interference.</a:t>
            </a:r>
          </a:p>
          <a:p>
            <a:r>
              <a:rPr lang="en-US" dirty="0"/>
              <a:t>2. Where a child is illegally deprived of some or all of the elements of his or her identity, States Parties shall provide appropriate assistance and protection, with a view to re-establishing speedily his or her identity.</a:t>
            </a: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18</a:t>
            </a:fld>
            <a:endParaRPr lang="en-CA"/>
          </a:p>
        </p:txBody>
      </p:sp>
    </p:spTree>
    <p:extLst>
      <p:ext uri="{BB962C8B-B14F-4D97-AF65-F5344CB8AC3E}">
        <p14:creationId xmlns:p14="http://schemas.microsoft.com/office/powerpoint/2010/main" val="2794938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77500" lnSpcReduction="20000"/>
          </a:bodyPr>
          <a:lstStyle/>
          <a:p>
            <a:r>
              <a:rPr lang="en-US" b="1" i="1" dirty="0"/>
              <a:t>Article 9  The right not to be separated from parents against the child’s will except by competent authorities subject to judicial review</a:t>
            </a:r>
            <a:endParaRPr lang="en-US" dirty="0"/>
          </a:p>
          <a:p>
            <a:r>
              <a:rPr lang="en-US" dirty="0"/>
              <a:t>1. States Parties shall ensure that </a:t>
            </a:r>
            <a:r>
              <a:rPr lang="en-US" dirty="0">
                <a:highlight>
                  <a:srgbClr val="FFFF00"/>
                </a:highlight>
              </a:rPr>
              <a:t>a child shall not be separated from his or her parents against their will</a:t>
            </a:r>
            <a:r>
              <a:rPr lang="en-US" dirty="0"/>
              <a:t>, except when competent authorities subject to judicial review determine, in accordance with applicable law and procedures, that such separation is necessary for the best interests of the child. Such determination may be necessary in a particular case such as one involving abuse or neglect of the child by the parents, or one where the parents are living separately and a decision must be made as to the child's place of residence.</a:t>
            </a:r>
          </a:p>
          <a:p>
            <a:r>
              <a:rPr lang="en-US" dirty="0"/>
              <a:t>2. In any proceedings pursuant to paragraph 1 of the present article, all interested parties shall be given an opportunity to participate in the proceedings and make their views known.</a:t>
            </a: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19</a:t>
            </a:fld>
            <a:endParaRPr lang="en-CA"/>
          </a:p>
        </p:txBody>
      </p:sp>
    </p:spTree>
    <p:extLst>
      <p:ext uri="{BB962C8B-B14F-4D97-AF65-F5344CB8AC3E}">
        <p14:creationId xmlns:p14="http://schemas.microsoft.com/office/powerpoint/2010/main" val="166089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02CF65-9EA0-4C96-9CAC-788EB37636C3}"/>
              </a:ext>
            </a:extLst>
          </p:cNvPr>
          <p:cNvSpPr>
            <a:spLocks noGrp="1"/>
          </p:cNvSpPr>
          <p:nvPr>
            <p:ph type="ctrTitle"/>
          </p:nvPr>
        </p:nvSpPr>
        <p:spPr>
          <a:xfrm>
            <a:off x="838200" y="963877"/>
            <a:ext cx="3494362" cy="4930246"/>
          </a:xfrm>
        </p:spPr>
        <p:txBody>
          <a:bodyPr vert="horz" lIns="91440" tIns="45720" rIns="91440" bIns="45720" rtlCol="0" anchor="ctr">
            <a:normAutofit/>
          </a:bodyPr>
          <a:lstStyle/>
          <a:p>
            <a:pPr algn="r"/>
            <a:r>
              <a:rPr lang="en-US" sz="2800" b="1" kern="1200" dirty="0">
                <a:solidFill>
                  <a:schemeClr val="accent1"/>
                </a:solidFill>
                <a:latin typeface="+mj-lt"/>
                <a:ea typeface="+mj-ea"/>
                <a:cs typeface="+mj-cs"/>
              </a:rPr>
              <a:t>GENE C. COLMAN FAMILY LAW CENTRE</a:t>
            </a:r>
            <a:br>
              <a:rPr lang="en-US" sz="2800" kern="1200" dirty="0">
                <a:solidFill>
                  <a:schemeClr val="accent1"/>
                </a:solidFill>
                <a:latin typeface="+mj-lt"/>
                <a:ea typeface="+mj-ea"/>
                <a:cs typeface="+mj-cs"/>
              </a:rPr>
            </a:br>
            <a:br>
              <a:rPr lang="en-US" sz="2800" kern="1200" dirty="0">
                <a:solidFill>
                  <a:schemeClr val="accent1"/>
                </a:solidFill>
                <a:latin typeface="+mj-lt"/>
                <a:ea typeface="+mj-ea"/>
                <a:cs typeface="+mj-cs"/>
              </a:rPr>
            </a:br>
            <a:r>
              <a:rPr lang="en-US" sz="2800" kern="1200" dirty="0">
                <a:solidFill>
                  <a:schemeClr val="accent1"/>
                </a:solidFill>
                <a:latin typeface="+mj-lt"/>
                <a:ea typeface="+mj-ea"/>
                <a:cs typeface="+mj-cs"/>
              </a:rPr>
              <a:t>4</a:t>
            </a:r>
            <a:r>
              <a:rPr lang="en-US" sz="2800" kern="1200" baseline="30000" dirty="0">
                <a:solidFill>
                  <a:schemeClr val="accent1"/>
                </a:solidFill>
                <a:latin typeface="+mj-lt"/>
                <a:ea typeface="+mj-ea"/>
                <a:cs typeface="+mj-cs"/>
              </a:rPr>
              <a:t>TH</a:t>
            </a:r>
            <a:r>
              <a:rPr lang="en-US" sz="2800" kern="1200" dirty="0">
                <a:solidFill>
                  <a:schemeClr val="accent1"/>
                </a:solidFill>
                <a:latin typeface="+mj-lt"/>
                <a:ea typeface="+mj-ea"/>
                <a:cs typeface="+mj-cs"/>
              </a:rPr>
              <a:t> IN A SERIES OF PUBLIC WEBINARS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B61451DC-08AD-47FE-88D4-3BC940F74B25}"/>
              </a:ext>
            </a:extLst>
          </p:cNvPr>
          <p:cNvSpPr>
            <a:spLocks noGrp="1"/>
          </p:cNvSpPr>
          <p:nvPr>
            <p:ph type="subTitle" idx="1"/>
          </p:nvPr>
        </p:nvSpPr>
        <p:spPr>
          <a:xfrm>
            <a:off x="4976031" y="944081"/>
            <a:ext cx="6377769" cy="4930246"/>
          </a:xfrm>
        </p:spPr>
        <p:txBody>
          <a:bodyPr vert="horz" lIns="91440" tIns="45720" rIns="91440" bIns="45720" rtlCol="0" anchor="ctr">
            <a:normAutofit/>
          </a:bodyPr>
          <a:lstStyle/>
          <a:p>
            <a:r>
              <a:rPr lang="en-US" sz="3200" b="1" dirty="0"/>
              <a:t>FATHERS’ RIGHTS: ARE THERE ANY?</a:t>
            </a:r>
          </a:p>
          <a:p>
            <a:r>
              <a:rPr lang="en-US" sz="3200" b="1" dirty="0"/>
              <a:t>June 3, 2020</a:t>
            </a:r>
          </a:p>
          <a:p>
            <a:pPr indent="-228600" algn="l">
              <a:buFont typeface="Arial" panose="020B0604020202020204" pitchFamily="34" charset="0"/>
              <a:buChar char="•"/>
            </a:pPr>
            <a:endParaRPr lang="en-US" dirty="0"/>
          </a:p>
          <a:p>
            <a:endParaRPr lang="en-CA" dirty="0"/>
          </a:p>
          <a:p>
            <a:r>
              <a:rPr lang="en-CA" dirty="0"/>
              <a:t> </a:t>
            </a:r>
            <a:r>
              <a:rPr lang="en-CA" sz="2200" b="1" dirty="0"/>
              <a:t>Gene C. Colman, B.A., LL.B. </a:t>
            </a:r>
          </a:p>
        </p:txBody>
      </p:sp>
    </p:spTree>
    <p:extLst>
      <p:ext uri="{BB962C8B-B14F-4D97-AF65-F5344CB8AC3E}">
        <p14:creationId xmlns:p14="http://schemas.microsoft.com/office/powerpoint/2010/main" val="3050350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70000" lnSpcReduction="20000"/>
          </a:bodyPr>
          <a:lstStyle/>
          <a:p>
            <a:r>
              <a:rPr lang="en-US" b="1" i="1" dirty="0"/>
              <a:t>Article 9  The right not to be separated from parents against the child’s will except by competent authorities subject to judicial review</a:t>
            </a:r>
            <a:endParaRPr lang="en-US" dirty="0"/>
          </a:p>
          <a:p>
            <a:r>
              <a:rPr lang="en-US" dirty="0"/>
              <a:t>3. </a:t>
            </a:r>
            <a:r>
              <a:rPr lang="en-US" dirty="0">
                <a:highlight>
                  <a:srgbClr val="FFFF00"/>
                </a:highlight>
              </a:rPr>
              <a:t>States Parties shall respect the right of the child who is separated from one or both parents to maintain personal relations and direct contact with both parents on a regular basis, except if it is contrary to the child's best interests.</a:t>
            </a:r>
          </a:p>
          <a:p>
            <a:r>
              <a:rPr lang="en-US" dirty="0"/>
              <a:t>4. Where such separation results from any action initiated by a State Party, such as the detention, imprisonment, exile, deportation or death (including death arising from any cause while the person is in the custody of the State) of one or both parents or of the child, that State Party shall, upon request, provide the parents, the child or, if appropriate, another member of the family with the essential information concerning the whereabouts of the absent member(s) of the family unless the provision of the information would be detrimental to the well-being of the child. States Parties shall further ensure that the submission of such a request shall of itself entail no adverse consequences for the person(s) concerned.</a:t>
            </a:r>
          </a:p>
          <a:p>
            <a:endParaRPr lang="en-US" dirty="0">
              <a:highlight>
                <a:srgbClr val="FFFF00"/>
              </a:highlight>
            </a:endParaRP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20</a:t>
            </a:fld>
            <a:endParaRPr lang="en-CA"/>
          </a:p>
        </p:txBody>
      </p:sp>
    </p:spTree>
    <p:extLst>
      <p:ext uri="{BB962C8B-B14F-4D97-AF65-F5344CB8AC3E}">
        <p14:creationId xmlns:p14="http://schemas.microsoft.com/office/powerpoint/2010/main" val="4083697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lnSpcReduction="10000"/>
          </a:bodyPr>
          <a:lstStyle/>
          <a:p>
            <a:pPr marL="0" indent="0">
              <a:buNone/>
            </a:pPr>
            <a:r>
              <a:rPr lang="en-US" b="1" i="1" dirty="0">
                <a:highlight>
                  <a:srgbClr val="FFFF00"/>
                </a:highlight>
              </a:rPr>
              <a:t>Article 12  The Child’s Right to be heard</a:t>
            </a:r>
            <a:endParaRPr lang="en-US" dirty="0">
              <a:highlight>
                <a:srgbClr val="FFFF00"/>
              </a:highlight>
            </a:endParaRPr>
          </a:p>
          <a:p>
            <a:r>
              <a:rPr lang="en-US" dirty="0">
                <a:highlight>
                  <a:srgbClr val="FFFF00"/>
                </a:highlight>
              </a:rPr>
              <a:t>1. States Parties shall assure to the child who is capable of forming his or her own views the right to express those views freely in all matters affecting the child, the views of the child being given due weight in accordance with the age and maturity of the child.</a:t>
            </a:r>
          </a:p>
          <a:p>
            <a:r>
              <a:rPr lang="en-US" dirty="0"/>
              <a:t>2. For this purpose, the child shall in particular be provided the opportunity to be heard in any judicial and administrative proceedings affecting the child, either directly, or through a representative or an appropriate body, in a manner consistent with the procedural rules of national law.</a:t>
            </a:r>
          </a:p>
          <a:p>
            <a:endParaRPr lang="en-US" dirty="0">
              <a:highlight>
                <a:srgbClr val="FFFF00"/>
              </a:highlight>
            </a:endParaRP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21</a:t>
            </a:fld>
            <a:endParaRPr lang="en-CA"/>
          </a:p>
        </p:txBody>
      </p:sp>
    </p:spTree>
    <p:extLst>
      <p:ext uri="{BB962C8B-B14F-4D97-AF65-F5344CB8AC3E}">
        <p14:creationId xmlns:p14="http://schemas.microsoft.com/office/powerpoint/2010/main" val="4128672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lnSpcReduction="20000"/>
          </a:bodyPr>
          <a:lstStyle/>
          <a:p>
            <a:pPr marL="0" indent="0">
              <a:buNone/>
            </a:pPr>
            <a:r>
              <a:rPr lang="en-US" b="1" i="1" dirty="0"/>
              <a:t>Article 14  The right to freedom of thought, conscience and religion</a:t>
            </a:r>
            <a:endParaRPr lang="en-US" dirty="0"/>
          </a:p>
          <a:p>
            <a:r>
              <a:rPr lang="en-US" dirty="0"/>
              <a:t>1. States Parties shall respect the right of the child to freedom of thought, conscience and religion.</a:t>
            </a:r>
          </a:p>
          <a:p>
            <a:r>
              <a:rPr lang="en-US" dirty="0"/>
              <a:t>2. States Parties shall </a:t>
            </a:r>
            <a:r>
              <a:rPr lang="en-US" dirty="0">
                <a:highlight>
                  <a:srgbClr val="FFFF00"/>
                </a:highlight>
              </a:rPr>
              <a:t>respect the rights and duties of the parents</a:t>
            </a:r>
            <a:r>
              <a:rPr lang="en-US" dirty="0"/>
              <a:t> and, when applicable, legal guardians, </a:t>
            </a:r>
            <a:r>
              <a:rPr lang="en-US" dirty="0">
                <a:highlight>
                  <a:srgbClr val="FFFF00"/>
                </a:highlight>
              </a:rPr>
              <a:t>to provide direction to the child in the exercise of his or her right in a manner consistent with the evolving capacities of the child</a:t>
            </a:r>
            <a:r>
              <a:rPr lang="en-US" dirty="0"/>
              <a:t>.</a:t>
            </a:r>
          </a:p>
          <a:p>
            <a:r>
              <a:rPr lang="en-US" dirty="0"/>
              <a:t>3. </a:t>
            </a:r>
            <a:r>
              <a:rPr lang="en-US" dirty="0">
                <a:highlight>
                  <a:srgbClr val="FFFF00"/>
                </a:highlight>
              </a:rPr>
              <a:t>Freedom to manifest one's religion or beliefs may be subject only to such limitations as are prescribed by law and are necessary to protect public safety, order, health or morals, or the fundamental rights and freedoms of others.</a:t>
            </a:r>
          </a:p>
          <a:p>
            <a:endParaRPr lang="en-US" dirty="0">
              <a:highlight>
                <a:srgbClr val="FFFF00"/>
              </a:highlight>
            </a:endParaRP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22</a:t>
            </a:fld>
            <a:endParaRPr lang="en-CA"/>
          </a:p>
        </p:txBody>
      </p:sp>
    </p:spTree>
    <p:extLst>
      <p:ext uri="{BB962C8B-B14F-4D97-AF65-F5344CB8AC3E}">
        <p14:creationId xmlns:p14="http://schemas.microsoft.com/office/powerpoint/2010/main" val="3452918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b="1" i="1" dirty="0"/>
              <a:t>Article 16  The right to be protected from arbitrary or unlawful interference with privacy, </a:t>
            </a:r>
            <a:r>
              <a:rPr lang="en-US" b="1" i="1" dirty="0">
                <a:highlight>
                  <a:srgbClr val="FFFF00"/>
                </a:highlight>
              </a:rPr>
              <a:t>family</a:t>
            </a:r>
            <a:r>
              <a:rPr lang="en-US" b="1" i="1" dirty="0"/>
              <a:t>, honour or reputation</a:t>
            </a:r>
            <a:endParaRPr lang="en-US" dirty="0"/>
          </a:p>
          <a:p>
            <a:r>
              <a:rPr lang="en-US" dirty="0"/>
              <a:t>1. </a:t>
            </a:r>
            <a:r>
              <a:rPr lang="en-US" dirty="0">
                <a:highlight>
                  <a:srgbClr val="FFFF00"/>
                </a:highlight>
              </a:rPr>
              <a:t>No child shall be subjected to arbitrary or unlawful interference with his or her privacy, family, home or correspondence</a:t>
            </a:r>
            <a:r>
              <a:rPr lang="en-US" dirty="0"/>
              <a:t>, nor to unlawful attacks on his or her honour and reputation.</a:t>
            </a:r>
          </a:p>
          <a:p>
            <a:r>
              <a:rPr lang="en-US" dirty="0"/>
              <a:t>2. The child has the right to the protection of the law against such interference or attacks.</a:t>
            </a:r>
          </a:p>
          <a:p>
            <a:endParaRPr lang="en-US" dirty="0">
              <a:highlight>
                <a:srgbClr val="FFFF00"/>
              </a:highlight>
            </a:endParaRP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23</a:t>
            </a:fld>
            <a:endParaRPr lang="en-CA"/>
          </a:p>
        </p:txBody>
      </p:sp>
    </p:spTree>
    <p:extLst>
      <p:ext uri="{BB962C8B-B14F-4D97-AF65-F5344CB8AC3E}">
        <p14:creationId xmlns:p14="http://schemas.microsoft.com/office/powerpoint/2010/main" val="3122911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70000" lnSpcReduction="20000"/>
          </a:bodyPr>
          <a:lstStyle/>
          <a:p>
            <a:pPr marL="0" indent="0">
              <a:buNone/>
            </a:pPr>
            <a:r>
              <a:rPr lang="en-US" b="1" i="1" dirty="0"/>
              <a:t>Article 18  “Best efforts” to ensure recognition of the principle of both parents’ common responsibilities for the child’s upbringing and development</a:t>
            </a:r>
            <a:endParaRPr lang="en-US" dirty="0"/>
          </a:p>
          <a:p>
            <a:r>
              <a:rPr lang="en-US" dirty="0"/>
              <a:t>1. States Parties shall use their best efforts </a:t>
            </a:r>
            <a:r>
              <a:rPr lang="en-US" dirty="0">
                <a:highlight>
                  <a:srgbClr val="FFFF00"/>
                </a:highlight>
              </a:rPr>
              <a:t>to ensure recognition of the principle that both parents have common responsibilities for the upbringing and development of the child. Parents </a:t>
            </a:r>
            <a:r>
              <a:rPr lang="en-US" dirty="0"/>
              <a:t>or, as the case may be, legal guardians, </a:t>
            </a:r>
            <a:r>
              <a:rPr lang="en-US" dirty="0">
                <a:highlight>
                  <a:srgbClr val="FFFF00"/>
                </a:highlight>
              </a:rPr>
              <a:t>have the primary responsibility for the upbringing and development of the child. The best interests of the child will be their basic concern.</a:t>
            </a:r>
          </a:p>
          <a:p>
            <a:r>
              <a:rPr lang="en-US" dirty="0"/>
              <a:t>2. For the purpose of guaranteeing and promoting the rights set forth in the present Convention, States Parties shall render appropriate assistance to parents and legal guardians in the performance of their child-rearing responsibilities and shall ensure the development of institutions, facilities and services for the care of children.</a:t>
            </a:r>
          </a:p>
          <a:p>
            <a:r>
              <a:rPr lang="en-US" dirty="0"/>
              <a:t>3. States Parties shall take all appropriate measures to ensure that children of working parents have the right to benefit from child-care services and facilities for which they are eligible.</a:t>
            </a:r>
          </a:p>
          <a:p>
            <a:endParaRPr lang="en-US" dirty="0">
              <a:highlight>
                <a:srgbClr val="FFFF00"/>
              </a:highlight>
            </a:endParaRPr>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24</a:t>
            </a:fld>
            <a:endParaRPr lang="en-CA"/>
          </a:p>
        </p:txBody>
      </p:sp>
    </p:spTree>
    <p:extLst>
      <p:ext uri="{BB962C8B-B14F-4D97-AF65-F5344CB8AC3E}">
        <p14:creationId xmlns:p14="http://schemas.microsoft.com/office/powerpoint/2010/main" val="1817394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2: CONVENTION ON THE RIGHTS OF THE CHILD  (“CRC”)</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endParaRPr lang="en-US" dirty="0"/>
          </a:p>
          <a:p>
            <a:r>
              <a:rPr lang="en-US" sz="3600" dirty="0"/>
              <a:t>CRC is part of Canadian law.</a:t>
            </a:r>
          </a:p>
          <a:p>
            <a:r>
              <a:rPr lang="en-US" sz="3600" dirty="0"/>
              <a:t>Courts do apply the CRC in their decisions.</a:t>
            </a:r>
          </a:p>
          <a:p>
            <a:r>
              <a:rPr lang="en-US" sz="3600" i="1" dirty="0"/>
              <a:t>A.S.K. v. M.A.B.K</a:t>
            </a:r>
            <a:r>
              <a:rPr lang="en-US" sz="3600" dirty="0"/>
              <a:t>. [2008] N.B.J. No. 332 (N.B.Q.B.): custody decision</a:t>
            </a:r>
          </a:p>
          <a:p>
            <a:r>
              <a:rPr lang="en-US" sz="3600" i="1" dirty="0"/>
              <a:t>CAS of Toronto v. E.U</a:t>
            </a:r>
            <a:r>
              <a:rPr lang="en-US" sz="3600" dirty="0"/>
              <a:t>., [2014] ONCJ 299: Crown Wardship - access</a:t>
            </a:r>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25</a:t>
            </a:fld>
            <a:endParaRPr lang="en-CA"/>
          </a:p>
        </p:txBody>
      </p:sp>
    </p:spTree>
    <p:extLst>
      <p:ext uri="{BB962C8B-B14F-4D97-AF65-F5344CB8AC3E}">
        <p14:creationId xmlns:p14="http://schemas.microsoft.com/office/powerpoint/2010/main" val="212818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100" b="1" dirty="0"/>
              <a:t>PART 3: CHARTER RIGHTS AS A FOUNDATION OF CHILDREN’S RIGHTS</a:t>
            </a:r>
            <a:br>
              <a:rPr lang="en-US" dirty="0"/>
            </a:b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r>
              <a:rPr lang="en-US" dirty="0"/>
              <a:t>Charter should generally be presumed to provide protection at least as great as that afforded by similar provisions in international human rights documents which Canada has ratified.*</a:t>
            </a:r>
          </a:p>
          <a:p>
            <a:r>
              <a:rPr lang="en-US" dirty="0"/>
              <a:t>CRC “was accepted as relevant to the construction and interpretation of Charter rights for youth.” **</a:t>
            </a:r>
            <a:endParaRPr lang="en-US" sz="4400" dirty="0"/>
          </a:p>
          <a:p>
            <a:r>
              <a:rPr lang="en-US" dirty="0"/>
              <a:t>Child protection proceedings, child’s refusal to consent to medical treatment and children’s rights in the school setting.</a:t>
            </a: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26</a:t>
            </a:fld>
            <a:endParaRPr lang="en-CA"/>
          </a:p>
        </p:txBody>
      </p:sp>
    </p:spTree>
    <p:extLst>
      <p:ext uri="{BB962C8B-B14F-4D97-AF65-F5344CB8AC3E}">
        <p14:creationId xmlns:p14="http://schemas.microsoft.com/office/powerpoint/2010/main" val="1592176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100" b="1" dirty="0"/>
              <a:t>PART 3: CHARTER RIGHTS AS A FOUNDATION OF CHILDREN’S RIGHTS</a:t>
            </a:r>
            <a:br>
              <a:rPr lang="en-US" dirty="0"/>
            </a:b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endParaRPr lang="en-US" dirty="0"/>
          </a:p>
          <a:p>
            <a:r>
              <a:rPr lang="en-US" dirty="0"/>
              <a:t>The right of the child to enjoy a relationship with his/her father is a value that should attract Charter protection as well as CRC protection.</a:t>
            </a:r>
          </a:p>
          <a:p>
            <a:r>
              <a:rPr lang="en-US" dirty="0"/>
              <a:t>Child Protection = Children’s rights are well recognized. *</a:t>
            </a: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27</a:t>
            </a:fld>
            <a:endParaRPr lang="en-CA"/>
          </a:p>
        </p:txBody>
      </p:sp>
    </p:spTree>
    <p:extLst>
      <p:ext uri="{BB962C8B-B14F-4D97-AF65-F5344CB8AC3E}">
        <p14:creationId xmlns:p14="http://schemas.microsoft.com/office/powerpoint/2010/main" val="14047812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100" b="1" dirty="0"/>
              <a:t>PART 3: CHARTER RIGHTS AS A FOUNDATION OF CHILDREN’S RIGHTS</a:t>
            </a:r>
            <a:br>
              <a:rPr lang="en-US" dirty="0"/>
            </a:b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lnSpcReduction="10000"/>
          </a:bodyPr>
          <a:lstStyle/>
          <a:p>
            <a:r>
              <a:rPr lang="en-CA" b="1" dirty="0"/>
              <a:t>7.</a:t>
            </a:r>
            <a:r>
              <a:rPr lang="en-CA" dirty="0"/>
              <a:t> Everyone has the right to life, liberty and security of the person and the right not to be deprived thereof except in accordance with the principles of fundamental justice.</a:t>
            </a:r>
            <a:endParaRPr lang="en-US" dirty="0"/>
          </a:p>
          <a:p>
            <a:r>
              <a:rPr lang="en-CA" b="1" dirty="0"/>
              <a:t>15.</a:t>
            </a:r>
            <a:r>
              <a:rPr lang="en-CA" dirty="0"/>
              <a:t> (1) Every individual is equal before and under the law and has </a:t>
            </a:r>
            <a:r>
              <a:rPr lang="en-CA" dirty="0">
                <a:highlight>
                  <a:srgbClr val="FFFF00"/>
                </a:highlight>
              </a:rPr>
              <a:t>the right to the equal protection and equal benefit of the law without discrimination </a:t>
            </a:r>
            <a:r>
              <a:rPr lang="en-CA" dirty="0"/>
              <a:t>and, in particular, without discrimination based on race, national or ethnic origin, colour, religion, sex, age or mental or physical disability.</a:t>
            </a:r>
            <a:endParaRPr lang="en-US" dirty="0"/>
          </a:p>
          <a:p>
            <a:r>
              <a:rPr lang="en-CA" b="1" dirty="0"/>
              <a:t>28.</a:t>
            </a:r>
            <a:r>
              <a:rPr lang="en-CA" dirty="0"/>
              <a:t> Notwithstanding anything in this Charter, the rights and freedoms referred to in it are </a:t>
            </a:r>
            <a:r>
              <a:rPr lang="en-CA" dirty="0">
                <a:highlight>
                  <a:srgbClr val="FFFF00"/>
                </a:highlight>
              </a:rPr>
              <a:t>guaranteed equally to male and female persons.</a:t>
            </a:r>
            <a:endParaRPr lang="en-US" dirty="0">
              <a:highlight>
                <a:srgbClr val="FFFF00"/>
              </a:highlight>
            </a:endParaRPr>
          </a:p>
          <a:p>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28</a:t>
            </a:fld>
            <a:endParaRPr lang="en-CA"/>
          </a:p>
        </p:txBody>
      </p:sp>
    </p:spTree>
    <p:extLst>
      <p:ext uri="{BB962C8B-B14F-4D97-AF65-F5344CB8AC3E}">
        <p14:creationId xmlns:p14="http://schemas.microsoft.com/office/powerpoint/2010/main" val="4049471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100" b="1" dirty="0"/>
              <a:t>PART 3: CHARTER RIGHTS AS A FOUNDATION OF CHILDREN’S RIGHTS</a:t>
            </a:r>
            <a:br>
              <a:rPr lang="en-US" dirty="0"/>
            </a:b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endParaRPr lang="en-US" dirty="0"/>
          </a:p>
          <a:p>
            <a:r>
              <a:rPr lang="en-CA" b="1" i="1" dirty="0"/>
              <a:t>nothing specifically in the Charter that protects fathers</a:t>
            </a:r>
          </a:p>
          <a:p>
            <a:r>
              <a:rPr lang="en-CA" i="1" dirty="0"/>
              <a:t>S. 15 is not exhaustive.</a:t>
            </a:r>
          </a:p>
          <a:p>
            <a:r>
              <a:rPr lang="en-CA" dirty="0"/>
              <a:t>men and women as parents should be treated equally.</a:t>
            </a:r>
            <a:endParaRPr lang="en-US"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29</a:t>
            </a:fld>
            <a:endParaRPr lang="en-CA"/>
          </a:p>
        </p:txBody>
      </p:sp>
    </p:spTree>
    <p:extLst>
      <p:ext uri="{BB962C8B-B14F-4D97-AF65-F5344CB8AC3E}">
        <p14:creationId xmlns:p14="http://schemas.microsoft.com/office/powerpoint/2010/main" val="418564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CF65-9EA0-4C96-9CAC-788EB37636C3}"/>
              </a:ext>
            </a:extLst>
          </p:cNvPr>
          <p:cNvSpPr>
            <a:spLocks noGrp="1"/>
          </p:cNvSpPr>
          <p:nvPr>
            <p:ph type="ctrTitle"/>
          </p:nvPr>
        </p:nvSpPr>
        <p:spPr>
          <a:xfrm>
            <a:off x="838200" y="963877"/>
            <a:ext cx="3494362" cy="4930246"/>
          </a:xfrm>
        </p:spPr>
        <p:txBody>
          <a:bodyPr vert="horz" lIns="91440" tIns="45720" rIns="91440" bIns="45720" rtlCol="0" anchor="t">
            <a:normAutofit/>
          </a:bodyPr>
          <a:lstStyle/>
          <a:p>
            <a:br>
              <a:rPr lang="en-US" sz="2800">
                <a:solidFill>
                  <a:srgbClr val="454545"/>
                </a:solidFill>
                <a:latin typeface="heebo"/>
              </a:rPr>
            </a:br>
            <a:r>
              <a:rPr lang="en-US" sz="5400" b="1" i="1"/>
              <a:t>In </a:t>
            </a:r>
            <a:r>
              <a:rPr lang="en-US" sz="5400" b="1" i="1" dirty="0"/>
              <a:t>support of the North York Harvest Food Bank</a:t>
            </a:r>
            <a:endParaRPr lang="en-US" sz="5400" kern="1200" dirty="0">
              <a:solidFill>
                <a:schemeClr val="accent1"/>
              </a:solidFill>
              <a:latin typeface="+mj-lt"/>
              <a:ea typeface="+mj-ea"/>
              <a:cs typeface="+mj-cs"/>
            </a:endParaRPr>
          </a:p>
        </p:txBody>
      </p:sp>
      <p:sp>
        <p:nvSpPr>
          <p:cNvPr id="3" name="Subtitle 2">
            <a:extLst>
              <a:ext uri="{FF2B5EF4-FFF2-40B4-BE49-F238E27FC236}">
                <a16:creationId xmlns:a16="http://schemas.microsoft.com/office/drawing/2014/main" id="{B61451DC-08AD-47FE-88D4-3BC940F74B25}"/>
              </a:ext>
            </a:extLst>
          </p:cNvPr>
          <p:cNvSpPr>
            <a:spLocks noGrp="1"/>
          </p:cNvSpPr>
          <p:nvPr>
            <p:ph type="subTitle" idx="1"/>
          </p:nvPr>
        </p:nvSpPr>
        <p:spPr>
          <a:xfrm>
            <a:off x="4849197" y="963876"/>
            <a:ext cx="6486513" cy="5303359"/>
          </a:xfrm>
          <a:solidFill>
            <a:schemeClr val="accent5"/>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t">
            <a:normAutofit/>
          </a:bodyPr>
          <a:lstStyle/>
          <a:p>
            <a:pPr algn="l"/>
            <a:endParaRPr lang="en-US" b="1" dirty="0"/>
          </a:p>
          <a:p>
            <a:endParaRPr lang="en-US" sz="3200" b="1" dirty="0">
              <a:solidFill>
                <a:schemeClr val="tx1"/>
              </a:solidFill>
            </a:endParaRPr>
          </a:p>
          <a:p>
            <a:endParaRPr lang="en-US" sz="3200" b="1" dirty="0">
              <a:solidFill>
                <a:schemeClr val="tx1"/>
              </a:solidFill>
            </a:endParaRPr>
          </a:p>
          <a:p>
            <a:r>
              <a:rPr lang="en-US" sz="3200" b="1" dirty="0">
                <a:solidFill>
                  <a:schemeClr val="tx1"/>
                </a:solidFill>
              </a:rPr>
              <a:t>FATHERS’ RIGHTS: ARE THERE ANY?</a:t>
            </a:r>
          </a:p>
          <a:p>
            <a:r>
              <a:rPr lang="en-US" sz="3200" b="1" dirty="0">
                <a:solidFill>
                  <a:schemeClr val="tx1"/>
                </a:solidFill>
              </a:rPr>
              <a:t>June 3, 2020</a:t>
            </a:r>
          </a:p>
          <a:p>
            <a:r>
              <a:rPr lang="en-CA" dirty="0">
                <a:solidFill>
                  <a:schemeClr val="tx1"/>
                </a:solidFill>
              </a:rPr>
              <a:t> </a:t>
            </a:r>
            <a:r>
              <a:rPr lang="en-CA" sz="2200" b="1" dirty="0">
                <a:solidFill>
                  <a:schemeClr val="tx1"/>
                </a:solidFill>
              </a:rPr>
              <a:t>Gene C. Colman, B.A., LL.B</a:t>
            </a:r>
            <a:r>
              <a:rPr lang="en-CA" sz="2200" b="1" dirty="0"/>
              <a:t>. </a:t>
            </a:r>
          </a:p>
        </p:txBody>
      </p:sp>
    </p:spTree>
    <p:extLst>
      <p:ext uri="{BB962C8B-B14F-4D97-AF65-F5344CB8AC3E}">
        <p14:creationId xmlns:p14="http://schemas.microsoft.com/office/powerpoint/2010/main" val="903407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4: APPLICATION OF </a:t>
            </a:r>
            <a:r>
              <a:rPr lang="en-US" sz="3600" b="1" i="1" dirty="0"/>
              <a:t>PARENS PATRIAE</a:t>
            </a:r>
            <a:r>
              <a:rPr lang="en-US" sz="3600" b="1" dirty="0"/>
              <a:t> PROTECTIVE JURISDICTION  (“PP)</a:t>
            </a:r>
            <a:br>
              <a:rPr lang="en-US" sz="3600" dirty="0"/>
            </a:b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r>
              <a:rPr lang="en-US" i="1" dirty="0"/>
              <a:t>Parens Patriae</a:t>
            </a:r>
            <a:r>
              <a:rPr lang="en-US" dirty="0"/>
              <a:t> - “parent of the country”. </a:t>
            </a:r>
          </a:p>
          <a:p>
            <a:r>
              <a:rPr lang="en-US" dirty="0"/>
              <a:t>protect those who cannot protect themselves.  </a:t>
            </a:r>
          </a:p>
          <a:p>
            <a:r>
              <a:rPr lang="en-US" dirty="0"/>
              <a:t>A “gap in the legislation” is a common ground that is relied upon.  </a:t>
            </a:r>
          </a:p>
          <a:p>
            <a:r>
              <a:rPr lang="en-US" i="1" dirty="0"/>
              <a:t>Perino v. Perino</a:t>
            </a:r>
            <a:r>
              <a:rPr lang="en-US" dirty="0"/>
              <a:t>, [2009] O.J. No. 5846. </a:t>
            </a:r>
          </a:p>
          <a:p>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30</a:t>
            </a:fld>
            <a:endParaRPr lang="en-CA"/>
          </a:p>
        </p:txBody>
      </p:sp>
    </p:spTree>
    <p:extLst>
      <p:ext uri="{BB962C8B-B14F-4D97-AF65-F5344CB8AC3E}">
        <p14:creationId xmlns:p14="http://schemas.microsoft.com/office/powerpoint/2010/main" val="388382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4: APPLICATION OF </a:t>
            </a:r>
            <a:r>
              <a:rPr lang="en-US" sz="3600" b="1" i="1" dirty="0"/>
              <a:t>PARENS PATRIAE</a:t>
            </a:r>
            <a:r>
              <a:rPr lang="en-US" sz="3600" b="1" dirty="0"/>
              <a:t> PROTECTIVE JURISDICTION  (“PP)</a:t>
            </a:r>
            <a:br>
              <a:rPr lang="en-US" sz="3600" dirty="0"/>
            </a:b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dirty="0"/>
              <a:t>PP jurisdiction in a very wide array of cases:</a:t>
            </a:r>
          </a:p>
          <a:p>
            <a:r>
              <a:rPr lang="en-US" dirty="0"/>
              <a:t>Breastfeeding</a:t>
            </a:r>
          </a:p>
          <a:p>
            <a:r>
              <a:rPr lang="en-US" dirty="0"/>
              <a:t>Medical care</a:t>
            </a:r>
          </a:p>
          <a:p>
            <a:r>
              <a:rPr lang="en-US" dirty="0"/>
              <a:t>Counselling</a:t>
            </a:r>
          </a:p>
          <a:p>
            <a:r>
              <a:rPr lang="en-US" dirty="0"/>
              <a:t>Assisted reproduction (right of biological father)</a:t>
            </a:r>
          </a:p>
          <a:p>
            <a:r>
              <a:rPr lang="en-US" dirty="0"/>
              <a:t>Birth registration</a:t>
            </a:r>
          </a:p>
          <a:p>
            <a:r>
              <a:rPr lang="en-US" dirty="0"/>
              <a:t>Talk nicely, folks</a:t>
            </a:r>
          </a:p>
          <a:p>
            <a:r>
              <a:rPr lang="en-US" dirty="0"/>
              <a:t>Parenting Coordinator</a:t>
            </a:r>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31</a:t>
            </a:fld>
            <a:endParaRPr lang="en-CA"/>
          </a:p>
        </p:txBody>
      </p:sp>
    </p:spTree>
    <p:extLst>
      <p:ext uri="{BB962C8B-B14F-4D97-AF65-F5344CB8AC3E}">
        <p14:creationId xmlns:p14="http://schemas.microsoft.com/office/powerpoint/2010/main" val="1431998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100" b="1" dirty="0"/>
              <a:t>PART 5: EXISTING RIGHTS PREFERRED TO CREATING NEW RIGHTS</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endParaRPr lang="en-US" dirty="0"/>
          </a:p>
          <a:p>
            <a:endParaRPr lang="en-US" dirty="0"/>
          </a:p>
          <a:p>
            <a:r>
              <a:rPr lang="en-US" dirty="0"/>
              <a:t>International Law</a:t>
            </a:r>
          </a:p>
          <a:p>
            <a:r>
              <a:rPr lang="en-US" dirty="0"/>
              <a:t>Charter</a:t>
            </a:r>
          </a:p>
          <a:p>
            <a:r>
              <a:rPr lang="en-US" i="1" dirty="0"/>
              <a:t>Parens Patriae</a:t>
            </a:r>
          </a:p>
          <a:p>
            <a:pPr marL="0" indent="0">
              <a:buNone/>
            </a:pPr>
            <a:r>
              <a:rPr lang="en-US" dirty="0"/>
              <a:t>= Foundations for Fathers’ Rights </a:t>
            </a:r>
          </a:p>
          <a:p>
            <a:pPr marL="0" indent="0">
              <a:buNone/>
            </a:pPr>
            <a:r>
              <a:rPr lang="en-US" dirty="0"/>
              <a:t>= Foundations for Mothers’ Rights</a:t>
            </a:r>
          </a:p>
          <a:p>
            <a:pPr marL="0" indent="0">
              <a:buNone/>
            </a:pPr>
            <a:r>
              <a:rPr lang="en-US" dirty="0"/>
              <a:t>= Foundations for Children's Rights</a:t>
            </a:r>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32</a:t>
            </a:fld>
            <a:endParaRPr lang="en-CA"/>
          </a:p>
        </p:txBody>
      </p:sp>
    </p:spTree>
    <p:extLst>
      <p:ext uri="{BB962C8B-B14F-4D97-AF65-F5344CB8AC3E}">
        <p14:creationId xmlns:p14="http://schemas.microsoft.com/office/powerpoint/2010/main" val="1355102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b="1" dirty="0"/>
              <a:t>PART 6: ADDRESSING MISANDRY</a:t>
            </a:r>
            <a:br>
              <a:rPr lang="en-US" dirty="0"/>
            </a:b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r>
              <a:rPr lang="en-US" dirty="0"/>
              <a:t>“Family Rights” is a far better term</a:t>
            </a:r>
          </a:p>
          <a:p>
            <a:r>
              <a:rPr lang="en-US" dirty="0"/>
              <a:t>Colman: </a:t>
            </a:r>
            <a:r>
              <a:rPr lang="en-CA" u="sng" dirty="0">
                <a:hlinkClick r:id="rId3"/>
              </a:rPr>
              <a:t>https://www.complexfamilylaw.com/Featured-Articles/An-Introduction-to-Fathers-Rights.shtml</a:t>
            </a:r>
            <a:endParaRPr lang="en-CA" u="sng" dirty="0"/>
          </a:p>
          <a:p>
            <a:r>
              <a:rPr lang="en-US" dirty="0"/>
              <a:t>no lack of hate, mistrust, vilification and outright misandry when it comes to attacking fathers.</a:t>
            </a:r>
          </a:p>
          <a:p>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33</a:t>
            </a:fld>
            <a:endParaRPr lang="en-CA"/>
          </a:p>
        </p:txBody>
      </p:sp>
    </p:spTree>
    <p:extLst>
      <p:ext uri="{BB962C8B-B14F-4D97-AF65-F5344CB8AC3E}">
        <p14:creationId xmlns:p14="http://schemas.microsoft.com/office/powerpoint/2010/main" val="2000769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b="1" dirty="0"/>
              <a:t>PART 6: ADDRESSING MISANDRY</a:t>
            </a:r>
            <a:br>
              <a:rPr lang="en-US" dirty="0"/>
            </a:b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r>
              <a:rPr lang="en-US" dirty="0"/>
              <a:t>From Wikipedia on “misandry”: </a:t>
            </a:r>
            <a:r>
              <a:rPr lang="en-CA" dirty="0"/>
              <a:t>Paul Nathanson and </a:t>
            </a:r>
            <a:r>
              <a:rPr lang="en-CA" u="sng" dirty="0">
                <a:hlinkClick r:id="rId3" tooltip="Katherine K. Young"/>
              </a:rPr>
              <a:t>Katherine K. Young</a:t>
            </a:r>
            <a:r>
              <a:rPr lang="en-CA" dirty="0"/>
              <a:t> argued that "ideological feminism" as opposed to "egalitarian feminism" has imposed misandry on culture.</a:t>
            </a:r>
            <a:r>
              <a:rPr lang="en-CA" u="sng" baseline="30000" dirty="0">
                <a:hlinkClick r:id="rId4"/>
              </a:rPr>
              <a:t>[20]</a:t>
            </a:r>
            <a:r>
              <a:rPr lang="en-CA" dirty="0"/>
              <a:t> Their 2001 book, </a:t>
            </a:r>
            <a:r>
              <a:rPr lang="en-CA" i="1" dirty="0"/>
              <a:t>Spreading Misandry</a:t>
            </a:r>
            <a:r>
              <a:rPr lang="en-CA" dirty="0"/>
              <a:t>, analyzed "pop cultural artifacts and productions from the 1990s" from movies to greeting cards for what they considered to be pervasive messages of hatred toward men.</a:t>
            </a:r>
            <a:r>
              <a:rPr lang="en-CA" u="sng" baseline="30000" dirty="0">
                <a:hlinkClick r:id="rId5"/>
              </a:rPr>
              <a:t>[21]</a:t>
            </a:r>
            <a:r>
              <a:rPr lang="en-CA" dirty="0"/>
              <a:t> </a:t>
            </a:r>
            <a:r>
              <a:rPr lang="en-CA" i="1" dirty="0"/>
              <a:t>Legalizing Misandry</a:t>
            </a:r>
            <a:r>
              <a:rPr lang="en-CA" dirty="0"/>
              <a:t> (2005), the second in the series, gave similar attention to laws in North America.</a:t>
            </a:r>
            <a:r>
              <a:rPr lang="en-CA" u="sng" baseline="30000" dirty="0">
                <a:hlinkClick r:id="rId6"/>
              </a:rPr>
              <a:t>[22]</a:t>
            </a:r>
            <a:endParaRPr lang="en-US" dirty="0"/>
          </a:p>
          <a:p>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34</a:t>
            </a:fld>
            <a:endParaRPr lang="en-CA"/>
          </a:p>
        </p:txBody>
      </p:sp>
    </p:spTree>
    <p:extLst>
      <p:ext uri="{BB962C8B-B14F-4D97-AF65-F5344CB8AC3E}">
        <p14:creationId xmlns:p14="http://schemas.microsoft.com/office/powerpoint/2010/main" val="2022460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b="1" dirty="0"/>
              <a:t>PART 6: ADDRESSING MISANDRY</a:t>
            </a:r>
            <a:br>
              <a:rPr lang="en-US" dirty="0"/>
            </a:b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r>
              <a:rPr lang="en-US" dirty="0"/>
              <a:t>Children have a right to spend approximately equal time with each parent. </a:t>
            </a:r>
          </a:p>
          <a:p>
            <a:r>
              <a:rPr lang="en-US" dirty="0"/>
              <a:t>visceral backlash? </a:t>
            </a:r>
          </a:p>
          <a:p>
            <a:r>
              <a:rPr lang="en-US" dirty="0"/>
              <a:t>Misandrists - How dare those fathers express pain, anger, disappointment, frustration, even to the point of suicidal ideation?</a:t>
            </a:r>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35</a:t>
            </a:fld>
            <a:endParaRPr lang="en-CA"/>
          </a:p>
        </p:txBody>
      </p:sp>
    </p:spTree>
    <p:extLst>
      <p:ext uri="{BB962C8B-B14F-4D97-AF65-F5344CB8AC3E}">
        <p14:creationId xmlns:p14="http://schemas.microsoft.com/office/powerpoint/2010/main" val="1248905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b="1" dirty="0"/>
              <a:t>PART 7: SUMMARIZING WHAT WE HAVE DISCUSSED</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85000" lnSpcReduction="20000"/>
          </a:bodyPr>
          <a:lstStyle/>
          <a:p>
            <a:pPr marL="514350" lvl="0" indent="-514350">
              <a:buFont typeface="+mj-lt"/>
              <a:buAutoNum type="arabicPeriod"/>
            </a:pPr>
            <a:r>
              <a:rPr lang="en-US" dirty="0"/>
              <a:t>Fathers’ Rights  = children’s rights.</a:t>
            </a:r>
          </a:p>
          <a:p>
            <a:pPr marL="514350" lvl="0" indent="-514350">
              <a:buFont typeface="+mj-lt"/>
              <a:buAutoNum type="arabicPeriod"/>
            </a:pPr>
            <a:r>
              <a:rPr lang="en-US" dirty="0"/>
              <a:t>Children’s Rights = (1) the international Convention of the Rights of the Child; (2) Canadian Charter of Rights and Freedoms; and, (3) </a:t>
            </a:r>
            <a:r>
              <a:rPr lang="en-US" i="1" dirty="0"/>
              <a:t>Parens Patriae</a:t>
            </a:r>
            <a:r>
              <a:rPr lang="en-US" dirty="0"/>
              <a:t> protective jurisdiction of the courts.</a:t>
            </a:r>
          </a:p>
          <a:p>
            <a:pPr marL="514350" lvl="0" indent="-514350">
              <a:buFont typeface="+mj-lt"/>
              <a:buAutoNum type="arabicPeriod"/>
            </a:pPr>
            <a:r>
              <a:rPr lang="en-US" dirty="0"/>
              <a:t>Fathers rights reigned supreme until </a:t>
            </a:r>
            <a:r>
              <a:rPr lang="en-US" i="1" dirty="0" err="1"/>
              <a:t>Talfourd’s</a:t>
            </a:r>
            <a:r>
              <a:rPr lang="en-US" i="1" dirty="0"/>
              <a:t> Act </a:t>
            </a:r>
            <a:r>
              <a:rPr lang="en-US" dirty="0"/>
              <a:t>of 1839.</a:t>
            </a:r>
          </a:p>
          <a:p>
            <a:pPr marL="514350" indent="-514350">
              <a:buFont typeface="+mj-lt"/>
              <a:buAutoNum type="arabicPeriod"/>
            </a:pPr>
            <a:r>
              <a:rPr lang="en-US" dirty="0"/>
              <a:t>Then there was the maternal presumption for custody of children.</a:t>
            </a:r>
          </a:p>
          <a:p>
            <a:pPr marL="514350" lvl="0" indent="-514350">
              <a:buFont typeface="+mj-lt"/>
              <a:buAutoNum type="arabicPeriod"/>
            </a:pPr>
            <a:r>
              <a:rPr lang="en-US" dirty="0"/>
              <a:t>Statutes and common law became gender neutral and “best interests of the child” has reigned supreme.</a:t>
            </a:r>
          </a:p>
          <a:p>
            <a:pPr marL="514350" lvl="0" indent="-514350">
              <a:buFont typeface="+mj-lt"/>
              <a:buAutoNum type="arabicPeriod"/>
            </a:pPr>
            <a:r>
              <a:rPr lang="en-US" dirty="0"/>
              <a:t>Both the CRC and the Canadian Charter enshrine important children’s rights. Judicial interpretation has served to bolster children’s’ rights.</a:t>
            </a:r>
          </a:p>
          <a:p>
            <a:pPr marL="514350" lvl="0" indent="-514350">
              <a:buFont typeface="+mj-lt"/>
              <a:buAutoNum type="arabicPeriod"/>
            </a:pPr>
            <a:endParaRPr lang="en-US" dirty="0"/>
          </a:p>
          <a:p>
            <a:pPr marL="514350" lvl="0" indent="-514350">
              <a:buFont typeface="+mj-lt"/>
              <a:buAutoNum type="arabicPeriod"/>
            </a:pPr>
            <a:endParaRPr lang="en-US" dirty="0"/>
          </a:p>
          <a:p>
            <a:pPr marL="514350" lvl="0" indent="-514350">
              <a:buFont typeface="+mj-lt"/>
              <a:buAutoNum type="arabicPeriod"/>
            </a:pPr>
            <a:endParaRPr lang="en-US" dirty="0"/>
          </a:p>
          <a:p>
            <a:pPr marL="514350" lvl="0" indent="-514350">
              <a:buFont typeface="+mj-lt"/>
              <a:buAutoNum type="arabicPeriod"/>
            </a:pPr>
            <a:endParaRPr lang="en-US" dirty="0"/>
          </a:p>
          <a:p>
            <a:pPr marL="514350" lvl="0" indent="-514350">
              <a:buFont typeface="+mj-lt"/>
              <a:buAutoNum type="arabicPeriod"/>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36</a:t>
            </a:fld>
            <a:endParaRPr lang="en-CA"/>
          </a:p>
        </p:txBody>
      </p:sp>
    </p:spTree>
    <p:extLst>
      <p:ext uri="{BB962C8B-B14F-4D97-AF65-F5344CB8AC3E}">
        <p14:creationId xmlns:p14="http://schemas.microsoft.com/office/powerpoint/2010/main" val="109599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b="1" dirty="0"/>
              <a:t>PART 7: SUMMARIZING WHAT WE HAVE DISCUSSED</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lvl="0" indent="0">
              <a:buNone/>
            </a:pPr>
            <a:r>
              <a:rPr lang="en-US" dirty="0"/>
              <a:t>7. Don’t rely on the CRC or the Charter as foundation of rights of men as fathers.  As parents?  Yes.  As fathers?  No.</a:t>
            </a:r>
          </a:p>
          <a:p>
            <a:pPr marL="0" lvl="0" indent="0">
              <a:buNone/>
            </a:pPr>
            <a:r>
              <a:rPr lang="en-US" dirty="0"/>
              <a:t>8. </a:t>
            </a:r>
            <a:r>
              <a:rPr lang="en-US" i="1" dirty="0"/>
              <a:t>PP: </a:t>
            </a:r>
            <a:r>
              <a:rPr lang="en-US" dirty="0"/>
              <a:t>fills legislative gaps. PP does not provide a legal basis for “fathers’ rights”.</a:t>
            </a:r>
          </a:p>
          <a:p>
            <a:pPr marL="0" lvl="0" indent="0">
              <a:buNone/>
            </a:pPr>
            <a:r>
              <a:rPr lang="en-US" dirty="0"/>
              <a:t>9. Misandry – father hatred – looms writ large.  It makes assertion of any rights specifically for fathers something that is politically inopportune.  (But I would argue that assertion of “Fathers’ Rights” has no legal basis and is not the correct way to bring about much needed law reform.)</a:t>
            </a:r>
          </a:p>
          <a:p>
            <a:pPr marL="514350" lvl="0" indent="-514350">
              <a:buFont typeface="+mj-lt"/>
              <a:buAutoNum type="arabicPeriod"/>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37</a:t>
            </a:fld>
            <a:endParaRPr lang="en-CA"/>
          </a:p>
        </p:txBody>
      </p:sp>
    </p:spTree>
    <p:extLst>
      <p:ext uri="{BB962C8B-B14F-4D97-AF65-F5344CB8AC3E}">
        <p14:creationId xmlns:p14="http://schemas.microsoft.com/office/powerpoint/2010/main" val="28018909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8:TOWARDS AN ENLIGHTENED CONCEPTUALIZATION OF FATHERS’ RIGHTS </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endParaRPr lang="en-US" sz="3200" dirty="0"/>
          </a:p>
          <a:p>
            <a:r>
              <a:rPr lang="en-US" sz="3200" dirty="0"/>
              <a:t>A thing of the past.</a:t>
            </a:r>
          </a:p>
          <a:p>
            <a:r>
              <a:rPr lang="en-US" sz="3200" b="1" i="1" dirty="0"/>
              <a:t>Any rights that fathers actually do have must out of necessity and common sense arise from the rights that all parents have - regardless of gender.</a:t>
            </a:r>
            <a:r>
              <a:rPr lang="en-US" sz="3200" dirty="0"/>
              <a:t> </a:t>
            </a:r>
          </a:p>
          <a:p>
            <a:r>
              <a:rPr lang="en-US" sz="3200" dirty="0"/>
              <a:t>parental </a:t>
            </a:r>
            <a:r>
              <a:rPr lang="en-US" dirty="0"/>
              <a:t>rights as adjuncts of children’s rights.</a:t>
            </a:r>
          </a:p>
          <a:p>
            <a:pPr marL="0" indent="0">
              <a:buNone/>
            </a:pPr>
            <a:endParaRPr lang="en-US" sz="4400" dirty="0"/>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38</a:t>
            </a:fld>
            <a:endParaRPr lang="en-CA"/>
          </a:p>
        </p:txBody>
      </p:sp>
    </p:spTree>
    <p:extLst>
      <p:ext uri="{BB962C8B-B14F-4D97-AF65-F5344CB8AC3E}">
        <p14:creationId xmlns:p14="http://schemas.microsoft.com/office/powerpoint/2010/main" val="1515928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8:TOWARDS AN ENLIGHTENED CONCEPTUALIZATION OF FATHERS’ RIGHTS </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sz="4400" dirty="0"/>
          </a:p>
          <a:p>
            <a:pPr marL="0" indent="0">
              <a:buNone/>
            </a:pPr>
            <a:r>
              <a:rPr lang="en-US" sz="4400" dirty="0"/>
              <a:t>Focus our concerns:</a:t>
            </a:r>
          </a:p>
          <a:p>
            <a:r>
              <a:rPr lang="en-US" sz="4400" dirty="0"/>
              <a:t>O</a:t>
            </a:r>
            <a:r>
              <a:rPr lang="en-US" sz="4400"/>
              <a:t>n </a:t>
            </a:r>
            <a:r>
              <a:rPr lang="en-US" sz="4400" dirty="0"/>
              <a:t>children’s rights</a:t>
            </a:r>
          </a:p>
          <a:p>
            <a:r>
              <a:rPr lang="en-US" sz="4400" dirty="0"/>
              <a:t>On family rights</a:t>
            </a:r>
          </a:p>
          <a:p>
            <a:r>
              <a:rPr lang="en-US" sz="4400" dirty="0" err="1"/>
              <a:t>Intergrity</a:t>
            </a:r>
            <a:r>
              <a:rPr lang="en-US" sz="4400" dirty="0"/>
              <a:t> of the family unit</a:t>
            </a:r>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39</a:t>
            </a:fld>
            <a:endParaRPr lang="en-CA"/>
          </a:p>
        </p:txBody>
      </p:sp>
    </p:spTree>
    <p:extLst>
      <p:ext uri="{BB962C8B-B14F-4D97-AF65-F5344CB8AC3E}">
        <p14:creationId xmlns:p14="http://schemas.microsoft.com/office/powerpoint/2010/main" val="1982687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Autofit/>
          </a:bodyPr>
          <a:lstStyle/>
          <a:p>
            <a:pPr algn="ctr"/>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CA" sz="2800" b="1" dirty="0">
                <a:latin typeface="Arial" panose="020B0604020202020204" pitchFamily="34" charset="0"/>
                <a:cs typeface="Arial" panose="020B0604020202020204" pitchFamily="34" charset="0"/>
              </a:rPr>
              <a:t>INTRODUCTION</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endParaRPr lang="en-CA"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545185" y="1890346"/>
            <a:ext cx="7281950" cy="3729698"/>
          </a:xfrm>
        </p:spPr>
        <p:txBody>
          <a:bodyPr>
            <a:normAutofit/>
          </a:bodyPr>
          <a:lstStyle/>
          <a:p>
            <a:r>
              <a:rPr lang="en-CA" sz="2400" b="1" dirty="0">
                <a:latin typeface="Arial" panose="020B0604020202020204" pitchFamily="34" charset="0"/>
                <a:cs typeface="Arial" panose="020B0604020202020204" pitchFamily="34" charset="0"/>
                <a:hlinkClick r:id="rId2"/>
              </a:rPr>
              <a:t>North York Harvest Food Bank</a:t>
            </a:r>
            <a:endParaRPr lang="en-CA" sz="2400" b="1" dirty="0">
              <a:latin typeface="Arial" panose="020B0604020202020204" pitchFamily="34" charset="0"/>
              <a:cs typeface="Arial" panose="020B0604020202020204" pitchFamily="34" charset="0"/>
            </a:endParaRPr>
          </a:p>
          <a:p>
            <a:r>
              <a:rPr lang="en-US" sz="2400" dirty="0">
                <a:hlinkClick r:id="rId2"/>
              </a:rPr>
              <a:t>https://northyorkharvest.com/gene-c-colman/</a:t>
            </a:r>
            <a:endParaRPr lang="en-US" sz="2400" dirty="0"/>
          </a:p>
          <a:p>
            <a:pPr marL="0" indent="0">
              <a:buNone/>
            </a:pPr>
            <a:endParaRPr lang="en-US" sz="24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a:t>
            </a:fld>
            <a:endParaRPr lang="en-CA"/>
          </a:p>
        </p:txBody>
      </p:sp>
      <p:pic>
        <p:nvPicPr>
          <p:cNvPr id="6" name="Picture 5">
            <a:extLst>
              <a:ext uri="{FF2B5EF4-FFF2-40B4-BE49-F238E27FC236}">
                <a16:creationId xmlns:a16="http://schemas.microsoft.com/office/drawing/2014/main" id="{0E9A5D73-5AD4-4B35-A4A4-8EE1BEF26503}"/>
              </a:ext>
            </a:extLst>
          </p:cNvPr>
          <p:cNvPicPr>
            <a:picLocks noChangeAspect="1"/>
          </p:cNvPicPr>
          <p:nvPr/>
        </p:nvPicPr>
        <p:blipFill>
          <a:blip r:embed="rId3"/>
          <a:stretch>
            <a:fillRect/>
          </a:stretch>
        </p:blipFill>
        <p:spPr>
          <a:xfrm>
            <a:off x="2524125" y="2938409"/>
            <a:ext cx="7143750" cy="3513762"/>
          </a:xfrm>
          <a:prstGeom prst="rect">
            <a:avLst/>
          </a:prstGeom>
        </p:spPr>
      </p:pic>
    </p:spTree>
    <p:extLst>
      <p:ext uri="{BB962C8B-B14F-4D97-AF65-F5344CB8AC3E}">
        <p14:creationId xmlns:p14="http://schemas.microsoft.com/office/powerpoint/2010/main" val="90576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8:TOWARDS AN ENLIGHTENED CONCEPTUALIZATION OF FATHERS’ RIGHTS </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algn="ctr"/>
            <a:r>
              <a:rPr lang="en-US" sz="4400" dirty="0"/>
              <a:t>LOVE</a:t>
            </a:r>
          </a:p>
          <a:p>
            <a:pPr algn="ctr"/>
            <a:r>
              <a:rPr lang="en-US" sz="4400" dirty="0"/>
              <a:t>SECURITY</a:t>
            </a:r>
          </a:p>
          <a:p>
            <a:pPr algn="ctr"/>
            <a:r>
              <a:rPr lang="en-US" sz="4400" dirty="0"/>
              <a:t>RESIDENTIAL TIME</a:t>
            </a:r>
          </a:p>
          <a:p>
            <a:pPr marL="0" indent="0">
              <a:buNone/>
            </a:pPr>
            <a:endParaRPr lang="en-US" sz="4400" dirty="0"/>
          </a:p>
          <a:p>
            <a:pPr marL="0" indent="0" algn="ctr">
              <a:buNone/>
            </a:pPr>
            <a:r>
              <a:rPr lang="en-US" sz="4400" dirty="0"/>
              <a:t>BOTH PARENTS!</a:t>
            </a:r>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40</a:t>
            </a:fld>
            <a:endParaRPr lang="en-CA"/>
          </a:p>
        </p:txBody>
      </p:sp>
    </p:spTree>
    <p:extLst>
      <p:ext uri="{BB962C8B-B14F-4D97-AF65-F5344CB8AC3E}">
        <p14:creationId xmlns:p14="http://schemas.microsoft.com/office/powerpoint/2010/main" val="1323358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8:TOWARDS AN ENLIGHTENED CONCEPTUALIZATION OF FATHERS’ RIGHTS </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lgn="ctr">
              <a:buNone/>
            </a:pPr>
            <a:endParaRPr lang="en-US" sz="4400" dirty="0"/>
          </a:p>
          <a:p>
            <a:pPr marL="0" indent="0" algn="ctr">
              <a:buNone/>
            </a:pPr>
            <a:endParaRPr lang="en-US" sz="4400" dirty="0"/>
          </a:p>
          <a:p>
            <a:pPr marL="0" indent="0" algn="ctr">
              <a:buNone/>
            </a:pPr>
            <a:r>
              <a:rPr lang="en-US" sz="8000" dirty="0"/>
              <a:t>OUR JOB?</a:t>
            </a:r>
          </a:p>
          <a:p>
            <a:pPr marL="0" indent="0" algn="ctr">
              <a:buNone/>
            </a:pPr>
            <a:r>
              <a:rPr lang="en-US" sz="8000" dirty="0"/>
              <a:t>=</a:t>
            </a:r>
          </a:p>
          <a:p>
            <a:pPr marL="0" lvl="0" indent="0">
              <a:buNone/>
            </a:pP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41</a:t>
            </a:fld>
            <a:endParaRPr lang="en-CA"/>
          </a:p>
        </p:txBody>
      </p:sp>
    </p:spTree>
    <p:extLst>
      <p:ext uri="{BB962C8B-B14F-4D97-AF65-F5344CB8AC3E}">
        <p14:creationId xmlns:p14="http://schemas.microsoft.com/office/powerpoint/2010/main" val="473766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8:TOWARDS AN ENLIGHTENED CONCEPTUALIZATION OF FATHERS’ RIGHTS </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sz="4400" dirty="0"/>
          </a:p>
          <a:p>
            <a:pPr marL="0" indent="0" algn="ctr">
              <a:buNone/>
            </a:pPr>
            <a:r>
              <a:rPr lang="en-US" dirty="0"/>
              <a:t>PROTECT CHILDREN’S RIGHTS</a:t>
            </a:r>
          </a:p>
          <a:p>
            <a:pPr marL="0" indent="0">
              <a:buNone/>
            </a:pPr>
            <a:r>
              <a:rPr lang="en-US" dirty="0"/>
              <a:t>the interests of fathers to enjoy a continuing relationship with their children….</a:t>
            </a:r>
          </a:p>
          <a:p>
            <a:pPr marL="0" lvl="0" indent="0">
              <a:buNone/>
            </a:pPr>
            <a:r>
              <a:rPr lang="en-US" dirty="0"/>
              <a:t>the rights of children to enjoy a continuing relationship with </a:t>
            </a:r>
            <a:r>
              <a:rPr lang="en-US" b="1" i="1" dirty="0"/>
              <a:t>both</a:t>
            </a:r>
            <a:r>
              <a:rPr lang="en-US" dirty="0"/>
              <a:t> their parents</a:t>
            </a:r>
            <a:endParaRPr lang="en-CA"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42</a:t>
            </a:fld>
            <a:endParaRPr lang="en-CA"/>
          </a:p>
        </p:txBody>
      </p:sp>
    </p:spTree>
    <p:extLst>
      <p:ext uri="{BB962C8B-B14F-4D97-AF65-F5344CB8AC3E}">
        <p14:creationId xmlns:p14="http://schemas.microsoft.com/office/powerpoint/2010/main" val="2431876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8:TOWARDS AN ENLIGHTENED CONCEPTUALIZATION OF FATHERS’ RIGHTS </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sz="4400" dirty="0"/>
          </a:p>
          <a:p>
            <a:pPr marL="0" indent="0">
              <a:buNone/>
            </a:pPr>
            <a:endParaRPr lang="en-US" sz="4400" dirty="0"/>
          </a:p>
          <a:p>
            <a:pPr marL="0" indent="0" algn="ctr">
              <a:buNone/>
            </a:pPr>
            <a:r>
              <a:rPr lang="en-US" sz="4400" dirty="0"/>
              <a:t>THE FAMILY RIGHTS MOVEMENT</a:t>
            </a: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43</a:t>
            </a:fld>
            <a:endParaRPr lang="en-CA"/>
          </a:p>
        </p:txBody>
      </p:sp>
    </p:spTree>
    <p:extLst>
      <p:ext uri="{BB962C8B-B14F-4D97-AF65-F5344CB8AC3E}">
        <p14:creationId xmlns:p14="http://schemas.microsoft.com/office/powerpoint/2010/main" val="31350429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8:TOWARDS AN ENLIGHTENED CONCEPTUALIZATION OF FATHERS’ RIGHTS </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sz="4400" dirty="0"/>
          </a:p>
          <a:p>
            <a:pPr marL="0" indent="0">
              <a:buNone/>
            </a:pPr>
            <a:r>
              <a:rPr lang="en-US" dirty="0"/>
              <a:t>No room for “fathers’ rights”.  </a:t>
            </a:r>
          </a:p>
          <a:p>
            <a:pPr marL="0" indent="0">
              <a:buNone/>
            </a:pPr>
            <a:endParaRPr lang="en-US" dirty="0"/>
          </a:p>
          <a:p>
            <a:pPr marL="0" indent="0">
              <a:buNone/>
            </a:pPr>
            <a:r>
              <a:rPr lang="en-US" dirty="0"/>
              <a:t>No room for “mothers’ rights”.  </a:t>
            </a:r>
          </a:p>
          <a:p>
            <a:pPr marL="0" indent="0">
              <a:buNone/>
            </a:pPr>
            <a:endParaRPr lang="en-US" dirty="0"/>
          </a:p>
          <a:p>
            <a:pPr marL="0" indent="0">
              <a:buNone/>
            </a:pPr>
            <a:r>
              <a:rPr lang="en-US" b="1" i="1" dirty="0"/>
              <a:t>Preserve stability, love and family relationships via ……..</a:t>
            </a:r>
            <a:endParaRPr lang="en-US" dirty="0"/>
          </a:p>
          <a:p>
            <a:pPr marL="0" indent="0">
              <a:buNone/>
            </a:pPr>
            <a:endParaRPr lang="en-US" sz="4400"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44</a:t>
            </a:fld>
            <a:endParaRPr lang="en-CA"/>
          </a:p>
        </p:txBody>
      </p:sp>
    </p:spTree>
    <p:extLst>
      <p:ext uri="{BB962C8B-B14F-4D97-AF65-F5344CB8AC3E}">
        <p14:creationId xmlns:p14="http://schemas.microsoft.com/office/powerpoint/2010/main" val="36983360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8:TOWARDS AN ENLIGHTENED CONCEPTUALIZATION OF FATHERS’ RIGHTS </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sz="4400" dirty="0"/>
          </a:p>
          <a:p>
            <a:pPr marL="0" indent="0">
              <a:buNone/>
            </a:pPr>
            <a:endParaRPr lang="en-US" sz="4400" dirty="0"/>
          </a:p>
          <a:p>
            <a:pPr marL="0" indent="0" algn="ctr">
              <a:buNone/>
            </a:pPr>
            <a:r>
              <a:rPr lang="en-US" sz="4800" b="1" i="1" dirty="0"/>
              <a:t>Rebuttable presumption for equal shared parenting.</a:t>
            </a:r>
            <a:r>
              <a:rPr lang="en-US" sz="4800" dirty="0"/>
              <a:t> </a:t>
            </a: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45</a:t>
            </a:fld>
            <a:endParaRPr lang="en-CA"/>
          </a:p>
        </p:txBody>
      </p:sp>
    </p:spTree>
    <p:extLst>
      <p:ext uri="{BB962C8B-B14F-4D97-AF65-F5344CB8AC3E}">
        <p14:creationId xmlns:p14="http://schemas.microsoft.com/office/powerpoint/2010/main" val="25057455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3600" b="1" dirty="0"/>
              <a:t>PART 8:TOWARDS AN ENLIGHTENED CONCEPTUALIZATION OF FATHERS’ RIGHTS </a:t>
            </a:r>
            <a:br>
              <a:rPr lang="en-US" dirty="0"/>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b="1" dirty="0"/>
          </a:p>
          <a:p>
            <a:pPr marL="0" indent="0">
              <a:buNone/>
            </a:pPr>
            <a:endParaRPr lang="en-US" b="1" dirty="0"/>
          </a:p>
          <a:p>
            <a:pPr marL="0" indent="0">
              <a:buNone/>
            </a:pPr>
            <a:r>
              <a:rPr lang="en-US" b="1" dirty="0"/>
              <a:t>Children’s Rights</a:t>
            </a:r>
            <a:r>
              <a:rPr lang="en-US" dirty="0"/>
              <a:t> – for their inalienable right to enjoy a decent relationship with both parents.  </a:t>
            </a:r>
          </a:p>
          <a:p>
            <a:pPr marL="0" indent="0">
              <a:buNone/>
            </a:pPr>
            <a:endParaRPr lang="en-US" b="1" dirty="0"/>
          </a:p>
          <a:p>
            <a:pPr marL="0" indent="0">
              <a:buNone/>
            </a:pPr>
            <a:r>
              <a:rPr lang="en-US" b="1" dirty="0"/>
              <a:t>Children have the right to both parents</a:t>
            </a:r>
            <a:r>
              <a:rPr lang="en-US" dirty="0"/>
              <a:t>. </a:t>
            </a:r>
          </a:p>
          <a:p>
            <a:pPr marL="0" indent="0">
              <a:buNone/>
            </a:pPr>
            <a:endParaRPr lang="en-US" sz="4400" dirty="0"/>
          </a:p>
          <a:p>
            <a:pPr marL="0" indent="0">
              <a:buNone/>
            </a:pPr>
            <a:endParaRPr lang="en-US" sz="4400"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46</a:t>
            </a:fld>
            <a:endParaRPr lang="en-CA"/>
          </a:p>
        </p:txBody>
      </p:sp>
    </p:spTree>
    <p:extLst>
      <p:ext uri="{BB962C8B-B14F-4D97-AF65-F5344CB8AC3E}">
        <p14:creationId xmlns:p14="http://schemas.microsoft.com/office/powerpoint/2010/main" val="31171570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136525"/>
            <a:ext cx="10415954" cy="1558632"/>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dirty="0"/>
            </a:br>
            <a:br>
              <a:rPr lang="en-US" sz="3100"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545185" y="1890346"/>
            <a:ext cx="7281950" cy="3729698"/>
          </a:xfrm>
        </p:spPr>
        <p:txBody>
          <a:bodyPr>
            <a:normAutofit/>
          </a:bodyPr>
          <a:lstStyle/>
          <a:p>
            <a:pPr marL="0" indent="0">
              <a:buNone/>
            </a:pPr>
            <a:r>
              <a:rPr lang="en-CA" b="1" dirty="0">
                <a:latin typeface="Arial" panose="020B0604020202020204" pitchFamily="34" charset="0"/>
                <a:cs typeface="Arial" panose="020B0604020202020204" pitchFamily="34" charset="0"/>
                <a:hlinkClick r:id="" action="ppaction://noaction"/>
              </a:rPr>
              <a:t>PLEASE DONATE NOW TO:</a:t>
            </a:r>
          </a:p>
          <a:p>
            <a:pPr marL="0" indent="0" algn="ctr">
              <a:buNone/>
            </a:pPr>
            <a:r>
              <a:rPr lang="en-CA" b="1" dirty="0">
                <a:latin typeface="Arial" panose="020B0604020202020204" pitchFamily="34" charset="0"/>
                <a:cs typeface="Arial" panose="020B0604020202020204" pitchFamily="34" charset="0"/>
                <a:hlinkClick r:id="" action="ppaction://noaction"/>
              </a:rPr>
              <a:t>North York Harvest Food Bank</a:t>
            </a:r>
            <a:endParaRPr lang="en-CA" b="1" dirty="0">
              <a:latin typeface="Arial" panose="020B0604020202020204" pitchFamily="34" charset="0"/>
              <a:cs typeface="Arial" panose="020B0604020202020204" pitchFamily="34" charset="0"/>
            </a:endParaRPr>
          </a:p>
          <a:p>
            <a:pPr marL="0" indent="0" algn="ctr">
              <a:buNone/>
            </a:pPr>
            <a:r>
              <a:rPr lang="en-US" dirty="0">
                <a:hlinkClick r:id="rId2"/>
              </a:rPr>
              <a:t>https://northyorkharvest.com/gene-c-colman/</a:t>
            </a:r>
            <a:endParaRPr lang="en-US" dirty="0"/>
          </a:p>
          <a:p>
            <a:pPr marL="0" indent="0">
              <a:buNone/>
            </a:pPr>
            <a:endParaRPr lang="en-CA"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47</a:t>
            </a:fld>
            <a:endParaRPr lang="en-CA"/>
          </a:p>
        </p:txBody>
      </p:sp>
      <p:pic>
        <p:nvPicPr>
          <p:cNvPr id="6" name="Picture 5">
            <a:extLst>
              <a:ext uri="{FF2B5EF4-FFF2-40B4-BE49-F238E27FC236}">
                <a16:creationId xmlns:a16="http://schemas.microsoft.com/office/drawing/2014/main" id="{5AD23482-17D7-4D0D-8A8F-F99887A630B4}"/>
              </a:ext>
            </a:extLst>
          </p:cNvPr>
          <p:cNvPicPr>
            <a:picLocks noChangeAspect="1"/>
          </p:cNvPicPr>
          <p:nvPr/>
        </p:nvPicPr>
        <p:blipFill>
          <a:blip r:embed="rId3"/>
          <a:stretch>
            <a:fillRect/>
          </a:stretch>
        </p:blipFill>
        <p:spPr>
          <a:xfrm>
            <a:off x="2524125" y="2938409"/>
            <a:ext cx="7143750" cy="3513762"/>
          </a:xfrm>
          <a:prstGeom prst="rect">
            <a:avLst/>
          </a:prstGeom>
        </p:spPr>
      </p:pic>
    </p:spTree>
    <p:extLst>
      <p:ext uri="{BB962C8B-B14F-4D97-AF65-F5344CB8AC3E}">
        <p14:creationId xmlns:p14="http://schemas.microsoft.com/office/powerpoint/2010/main" val="29255833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136525"/>
            <a:ext cx="10415954" cy="1558632"/>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CA" b="1" dirty="0"/>
              <a:t>NEXT WEBINAR: </a:t>
            </a:r>
            <a:br>
              <a:rPr lang="en-US" dirty="0"/>
            </a:br>
            <a:br>
              <a:rPr lang="en-US" sz="3100"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545185" y="1934308"/>
            <a:ext cx="7873700" cy="3685736"/>
          </a:xfrm>
        </p:spPr>
        <p:txBody>
          <a:bodyPr>
            <a:normAutofit/>
          </a:bodyPr>
          <a:lstStyle/>
          <a:p>
            <a:pPr marL="0" indent="0">
              <a:buNone/>
            </a:pPr>
            <a:r>
              <a:rPr lang="en-CA" dirty="0"/>
              <a:t> </a:t>
            </a:r>
          </a:p>
          <a:p>
            <a:r>
              <a:rPr lang="en-CA" dirty="0"/>
              <a:t>Check out our Events page:</a:t>
            </a:r>
            <a:r>
              <a:rPr lang="en-CA" b="1" dirty="0"/>
              <a:t> </a:t>
            </a:r>
            <a:r>
              <a:rPr lang="en-CA" u="sng" dirty="0">
                <a:hlinkClick r:id="rId2"/>
              </a:rPr>
              <a:t>https://www.complexfamilylaw.com/Events.shtml</a:t>
            </a:r>
            <a:endParaRPr lang="en-US" dirty="0"/>
          </a:p>
          <a:p>
            <a:r>
              <a:rPr lang="en-CA" dirty="0"/>
              <a:t>In a while, we will open registration for our next webinar: </a:t>
            </a:r>
            <a:endParaRPr lang="en-US" dirty="0"/>
          </a:p>
          <a:p>
            <a:pPr marL="0" indent="0">
              <a:buNone/>
            </a:pPr>
            <a:r>
              <a:rPr lang="en-US" b="1" dirty="0"/>
              <a:t>June 25: Financial Disclosure in Ontario’s Courts: What’s the Big Fuss About?</a:t>
            </a:r>
            <a:endParaRPr lang="en-US" sz="4800" b="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48</a:t>
            </a:fld>
            <a:endParaRPr lang="en-CA"/>
          </a:p>
        </p:txBody>
      </p:sp>
    </p:spTree>
    <p:extLst>
      <p:ext uri="{BB962C8B-B14F-4D97-AF65-F5344CB8AC3E}">
        <p14:creationId xmlns:p14="http://schemas.microsoft.com/office/powerpoint/2010/main" val="37136200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136525"/>
            <a:ext cx="10415954" cy="1558632"/>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CA" b="1" dirty="0"/>
              <a:t>FINAL WEBINAR: </a:t>
            </a:r>
            <a:br>
              <a:rPr lang="en-US" dirty="0"/>
            </a:br>
            <a:br>
              <a:rPr lang="en-US" sz="3100"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545185" y="1934308"/>
            <a:ext cx="7873700" cy="3685736"/>
          </a:xfrm>
        </p:spPr>
        <p:txBody>
          <a:bodyPr>
            <a:normAutofit fontScale="92500" lnSpcReduction="20000"/>
          </a:bodyPr>
          <a:lstStyle/>
          <a:p>
            <a:r>
              <a:rPr lang="en-CA" dirty="0"/>
              <a:t> Check out our Events page:</a:t>
            </a:r>
            <a:r>
              <a:rPr lang="en-CA" b="1" dirty="0"/>
              <a:t> </a:t>
            </a:r>
            <a:r>
              <a:rPr lang="en-CA" u="sng" dirty="0">
                <a:hlinkClick r:id="rId2"/>
              </a:rPr>
              <a:t>https://www.complexfamilylaw.com/Events.shtml</a:t>
            </a:r>
            <a:endParaRPr lang="en-CA" u="sng" dirty="0"/>
          </a:p>
          <a:p>
            <a:pPr marL="0" indent="0">
              <a:buNone/>
            </a:pPr>
            <a:endParaRPr lang="en-US" dirty="0"/>
          </a:p>
          <a:p>
            <a:pPr marL="0" indent="0">
              <a:buNone/>
            </a:pPr>
            <a:endParaRPr lang="en-US" dirty="0"/>
          </a:p>
          <a:p>
            <a:r>
              <a:rPr lang="en-US" b="1" dirty="0"/>
              <a:t>July 16:</a:t>
            </a:r>
            <a:r>
              <a:rPr lang="en-US" dirty="0"/>
              <a:t> SPECIAL PROGRAM FOR GRANDPARENTS - GRANDPARENT ALIENATION: HOW DO WE ADDRESS IT?</a:t>
            </a:r>
          </a:p>
          <a:p>
            <a:pPr marL="0" indent="0">
              <a:buNone/>
            </a:pPr>
            <a:endParaRPr lang="en-US" sz="4800" b="1" dirty="0"/>
          </a:p>
          <a:p>
            <a:pPr marL="0" indent="0" algn="ctr">
              <a:buNone/>
            </a:pPr>
            <a:r>
              <a:rPr lang="en-CA" sz="4800" b="1" dirty="0"/>
              <a:t>QUESTIONS?</a:t>
            </a: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49</a:t>
            </a:fld>
            <a:endParaRPr lang="en-CA"/>
          </a:p>
        </p:txBody>
      </p:sp>
    </p:spTree>
    <p:extLst>
      <p:ext uri="{BB962C8B-B14F-4D97-AF65-F5344CB8AC3E}">
        <p14:creationId xmlns:p14="http://schemas.microsoft.com/office/powerpoint/2010/main" val="389919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mn-lt"/>
              </a:rPr>
              <a:t>FATHERS’ RIGHTS: ARE THERE ANY?</a:t>
            </a:r>
            <a:br>
              <a:rPr lang="en-US" sz="2000" b="1" dirty="0"/>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CA" sz="3100" b="1" dirty="0">
                <a:latin typeface="Arial" panose="020B0604020202020204" pitchFamily="34" charset="0"/>
                <a:cs typeface="Arial" panose="020B0604020202020204" pitchFamily="34" charset="0"/>
              </a:rPr>
              <a:t>INTRODUCTION</a:t>
            </a: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a:bodyPr>
          <a:lstStyle/>
          <a:p>
            <a:pPr marL="0" indent="0">
              <a:buNone/>
            </a:pPr>
            <a:r>
              <a:rPr lang="en-US" sz="2400" b="1" dirty="0">
                <a:latin typeface="Arial" panose="020B0604020202020204" pitchFamily="34" charset="0"/>
                <a:cs typeface="Arial" panose="020B0604020202020204" pitchFamily="34" charset="0"/>
              </a:rPr>
              <a:t>Our Partners</a:t>
            </a:r>
          </a:p>
          <a:p>
            <a:pPr marL="0" indent="0" algn="ctr">
              <a:buNone/>
            </a:pPr>
            <a:r>
              <a:rPr lang="en-US" sz="3600" dirty="0"/>
              <a:t>Brayden Supervision Services</a:t>
            </a:r>
          </a:p>
          <a:p>
            <a:pPr marL="0" indent="0" algn="ctr">
              <a:buNone/>
            </a:pPr>
            <a:r>
              <a:rPr lang="en-US" sz="3600" dirty="0"/>
              <a:t>Canadian Association for Equality (CAFE)</a:t>
            </a:r>
          </a:p>
          <a:p>
            <a:pPr marL="0" indent="0" algn="ctr">
              <a:buNone/>
            </a:pPr>
            <a:r>
              <a:rPr lang="en-US" sz="3600" dirty="0"/>
              <a:t>Canadian Equal Parenting Council</a:t>
            </a:r>
          </a:p>
          <a:p>
            <a:pPr marL="0" indent="0" algn="ctr">
              <a:buNone/>
            </a:pPr>
            <a:r>
              <a:rPr lang="en-US" sz="3600" dirty="0"/>
              <a:t>Equal Parenting for Children</a:t>
            </a:r>
          </a:p>
          <a:p>
            <a:pPr marL="0" indent="0" algn="ctr">
              <a:buNone/>
            </a:pPr>
            <a:r>
              <a:rPr lang="en-US" sz="3600" dirty="0"/>
              <a:t>Lawyers for Shared Parenting</a:t>
            </a:r>
          </a:p>
          <a:p>
            <a:pPr marL="0" indent="0" algn="ctr">
              <a:buNone/>
            </a:pPr>
            <a:r>
              <a:rPr lang="en-US" sz="3600" dirty="0"/>
              <a:t>Side by Side Supervised Access Services</a:t>
            </a:r>
          </a:p>
          <a:p>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5</a:t>
            </a:fld>
            <a:endParaRPr lang="en-CA"/>
          </a:p>
        </p:txBody>
      </p:sp>
    </p:spTree>
    <p:extLst>
      <p:ext uri="{BB962C8B-B14F-4D97-AF65-F5344CB8AC3E}">
        <p14:creationId xmlns:p14="http://schemas.microsoft.com/office/powerpoint/2010/main" val="24353759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CA" b="1" dirty="0"/>
              <a:t>THANKS AGAIN TO OUR PARTNERS</a:t>
            </a: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lnSpcReduction="10000"/>
          </a:bodyPr>
          <a:lstStyle/>
          <a:p>
            <a:pPr marL="0" indent="0" algn="ctr">
              <a:buNone/>
            </a:pPr>
            <a:r>
              <a:rPr lang="en-US" sz="3600" dirty="0"/>
              <a:t>Brayden Supervision Services</a:t>
            </a:r>
          </a:p>
          <a:p>
            <a:pPr marL="0" indent="0" algn="ctr">
              <a:buNone/>
            </a:pPr>
            <a:r>
              <a:rPr lang="en-US" sz="3600" dirty="0"/>
              <a:t>Canadian Association for Equality (CAFE)</a:t>
            </a:r>
          </a:p>
          <a:p>
            <a:pPr marL="0" indent="0" algn="ctr">
              <a:buNone/>
            </a:pPr>
            <a:r>
              <a:rPr lang="en-US" sz="3600" dirty="0"/>
              <a:t>Canadian Equal Parenting Council</a:t>
            </a:r>
          </a:p>
          <a:p>
            <a:pPr marL="0" indent="0" algn="ctr">
              <a:buNone/>
            </a:pPr>
            <a:r>
              <a:rPr lang="en-US" sz="3600" dirty="0"/>
              <a:t>Equal Parenting for Children</a:t>
            </a:r>
          </a:p>
          <a:p>
            <a:pPr marL="0" indent="0" algn="ctr">
              <a:buNone/>
            </a:pPr>
            <a:r>
              <a:rPr lang="en-US" sz="3600" dirty="0"/>
              <a:t>Lawyers for Shared Parenting</a:t>
            </a:r>
          </a:p>
          <a:p>
            <a:pPr marL="0" indent="0" algn="ctr">
              <a:buNone/>
            </a:pPr>
            <a:r>
              <a:rPr lang="en-US" sz="3600" dirty="0"/>
              <a:t>Side by Side Supervised Access Services</a:t>
            </a:r>
          </a:p>
          <a:p>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50</a:t>
            </a:fld>
            <a:endParaRPr lang="en-CA"/>
          </a:p>
        </p:txBody>
      </p:sp>
    </p:spTree>
    <p:extLst>
      <p:ext uri="{BB962C8B-B14F-4D97-AF65-F5344CB8AC3E}">
        <p14:creationId xmlns:p14="http://schemas.microsoft.com/office/powerpoint/2010/main" val="20513594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lgn="ctr">
              <a:buNone/>
            </a:pPr>
            <a:r>
              <a:rPr lang="en-CA" sz="3600" b="1" dirty="0"/>
              <a:t>AND A VERY SPECIAL THANKS TO OUR SPECIAL GUEST PANELISTS </a:t>
            </a:r>
          </a:p>
          <a:p>
            <a:pPr marL="0" indent="0" algn="ctr">
              <a:buNone/>
            </a:pPr>
            <a:r>
              <a:rPr lang="en-CA" sz="3600" b="1" dirty="0">
                <a:latin typeface="Arial" panose="020B0604020202020204" pitchFamily="34" charset="0"/>
                <a:cs typeface="Arial" panose="020B0604020202020204" pitchFamily="34" charset="0"/>
              </a:rPr>
              <a:t>GLENN CHERITON</a:t>
            </a:r>
          </a:p>
          <a:p>
            <a:pPr marL="0" indent="0" algn="ctr">
              <a:buNone/>
            </a:pPr>
            <a:r>
              <a:rPr lang="en-CA" sz="3600" b="1" dirty="0">
                <a:latin typeface="Arial" panose="020B0604020202020204" pitchFamily="34" charset="0"/>
                <a:cs typeface="Arial" panose="020B0604020202020204" pitchFamily="34" charset="0"/>
              </a:rPr>
              <a:t>GEORGE PISKOR</a:t>
            </a:r>
          </a:p>
          <a:p>
            <a:pPr marL="0" indent="0" algn="ctr">
              <a:buNone/>
            </a:pPr>
            <a:r>
              <a:rPr lang="en-CA" sz="3600" b="1" dirty="0">
                <a:latin typeface="Arial" panose="020B0604020202020204" pitchFamily="34" charset="0"/>
                <a:cs typeface="Arial" panose="020B0604020202020204" pitchFamily="34" charset="0"/>
              </a:rPr>
              <a:t>ROBERT SAMERY</a:t>
            </a: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51</a:t>
            </a:fld>
            <a:endParaRPr lang="en-CA"/>
          </a:p>
        </p:txBody>
      </p:sp>
    </p:spTree>
    <p:extLst>
      <p:ext uri="{BB962C8B-B14F-4D97-AF65-F5344CB8AC3E}">
        <p14:creationId xmlns:p14="http://schemas.microsoft.com/office/powerpoint/2010/main" val="24308902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136525"/>
            <a:ext cx="10415954" cy="1101431"/>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CA" b="1" dirty="0"/>
              <a:t>THANKS FOR ATTENDING</a:t>
            </a:r>
            <a:br>
              <a:rPr lang="en-CA" b="1" dirty="0"/>
            </a:br>
            <a:r>
              <a:rPr lang="en-CA" sz="2400" b="1" i="1" dirty="0"/>
              <a:t>Hope you enjoyed the presentation and found it useful and enlightening</a:t>
            </a:r>
            <a:br>
              <a:rPr lang="en-US" dirty="0"/>
            </a:br>
            <a:br>
              <a:rPr lang="en-US" sz="3100"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333897" y="1934308"/>
            <a:ext cx="8084988" cy="3151498"/>
          </a:xfrm>
        </p:spPr>
        <p:txBody>
          <a:bodyPr>
            <a:normAutofit fontScale="47500" lnSpcReduction="20000"/>
          </a:bodyPr>
          <a:lstStyle/>
          <a:p>
            <a:pPr marL="0" indent="0" algn="ctr">
              <a:buNone/>
            </a:pPr>
            <a:r>
              <a:rPr lang="en-CA" sz="3600" b="1" dirty="0"/>
              <a:t> </a:t>
            </a:r>
            <a:r>
              <a:rPr lang="en-CA" sz="4100" b="1" dirty="0"/>
              <a:t>GENE C. COLMAN FAMILY LAW CENTRE</a:t>
            </a:r>
          </a:p>
          <a:p>
            <a:pPr marL="0" indent="0" algn="ctr">
              <a:buNone/>
            </a:pPr>
            <a:r>
              <a:rPr lang="en-CA" dirty="0"/>
              <a:t>For further information, call or write:</a:t>
            </a:r>
          </a:p>
          <a:p>
            <a:pPr marL="0" indent="0" algn="ctr">
              <a:buNone/>
            </a:pPr>
            <a:r>
              <a:rPr lang="en-CA" dirty="0"/>
              <a:t>Tel: 416-635-9264</a:t>
            </a:r>
          </a:p>
          <a:p>
            <a:pPr marL="0" indent="0" algn="ctr">
              <a:buNone/>
            </a:pPr>
            <a:r>
              <a:rPr lang="en-CA" dirty="0"/>
              <a:t>Gene C. Colman, Ext 101</a:t>
            </a:r>
          </a:p>
          <a:p>
            <a:pPr marL="0" indent="0" algn="ctr">
              <a:buNone/>
            </a:pPr>
            <a:r>
              <a:rPr lang="en-CA" dirty="0"/>
              <a:t>Reception (Law Clerk, Kim Pitre), Ext. 100</a:t>
            </a:r>
          </a:p>
          <a:p>
            <a:pPr marL="0" indent="0" algn="ctr">
              <a:buNone/>
            </a:pPr>
            <a:r>
              <a:rPr lang="en-CA" b="1" i="1" dirty="0"/>
              <a:t>Email: </a:t>
            </a:r>
            <a:r>
              <a:rPr lang="en-CA" b="1" i="1" dirty="0">
                <a:hlinkClick r:id="rId2"/>
              </a:rPr>
              <a:t>reception@complexfamilylaw.com</a:t>
            </a:r>
            <a:endParaRPr lang="en-CA" b="1" i="1" dirty="0"/>
          </a:p>
          <a:p>
            <a:pPr marL="0" indent="0" algn="ctr">
              <a:buNone/>
            </a:pPr>
            <a:endParaRPr lang="en-CA" b="1" i="1" dirty="0"/>
          </a:p>
          <a:p>
            <a:pPr marL="0" indent="0" algn="ctr">
              <a:buNone/>
            </a:pPr>
            <a:r>
              <a:rPr lang="en-CA" b="1" dirty="0">
                <a:latin typeface="Arial" panose="020B0604020202020204" pitchFamily="34" charset="0"/>
                <a:cs typeface="Arial" panose="020B0604020202020204" pitchFamily="34" charset="0"/>
                <a:hlinkClick r:id="rId3"/>
              </a:rPr>
              <a:t>North York Harvest Food Bank</a:t>
            </a:r>
            <a:endParaRPr lang="en-CA" b="1" dirty="0">
              <a:latin typeface="Arial" panose="020B0604020202020204" pitchFamily="34" charset="0"/>
              <a:cs typeface="Arial" panose="020B0604020202020204" pitchFamily="34" charset="0"/>
            </a:endParaRPr>
          </a:p>
          <a:p>
            <a:pPr marL="0" indent="0" algn="ctr">
              <a:buNone/>
            </a:pPr>
            <a:r>
              <a:rPr lang="en-US" dirty="0">
                <a:hlinkClick r:id="rId3"/>
              </a:rPr>
              <a:t>https://northyorkharvest.com/gene-c-colman/</a:t>
            </a:r>
            <a:endParaRPr lang="en-US" dirty="0"/>
          </a:p>
          <a:p>
            <a:pPr marL="0" indent="0" algn="ctr">
              <a:buNone/>
            </a:pPr>
            <a:endParaRPr lang="en-US" dirty="0"/>
          </a:p>
          <a:p>
            <a:pPr marL="0" indent="0">
              <a:buNone/>
            </a:pPr>
            <a:r>
              <a:rPr lang="en-US" b="1" i="1" dirty="0"/>
              <a:t>Disclaimer: </a:t>
            </a:r>
            <a:r>
              <a:rPr lang="en-US" i="1" dirty="0"/>
              <a:t>This </a:t>
            </a:r>
            <a:r>
              <a:rPr lang="en-US" i="1" dirty="0" err="1"/>
              <a:t>powerpoint</a:t>
            </a:r>
            <a:r>
              <a:rPr lang="en-US" i="1" dirty="0"/>
              <a:t> and the webinar do not constitute legal advice.  Each situation is different.   Consult your lawyer to determine if and how any of the ideas discussed here would affect your own situation.</a:t>
            </a:r>
          </a:p>
          <a:p>
            <a:pPr marL="0" indent="0" algn="ctr">
              <a:buNone/>
            </a:pPr>
            <a:endParaRPr lang="en-CA" b="1" i="1" dirty="0"/>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52</a:t>
            </a:fld>
            <a:endParaRPr lang="en-CA"/>
          </a:p>
        </p:txBody>
      </p:sp>
    </p:spTree>
    <p:extLst>
      <p:ext uri="{BB962C8B-B14F-4D97-AF65-F5344CB8AC3E}">
        <p14:creationId xmlns:p14="http://schemas.microsoft.com/office/powerpoint/2010/main" val="1074575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mn-lt"/>
                <a:cs typeface="Arial" panose="020B0604020202020204" pitchFamily="34" charset="0"/>
              </a:rPr>
            </a:br>
            <a:br>
              <a:rPr lang="en-US" sz="2000" b="1" dirty="0">
                <a:latin typeface="+mn-lt"/>
                <a:cs typeface="Arial" panose="020B0604020202020204" pitchFamily="34" charset="0"/>
              </a:rPr>
            </a:br>
            <a:r>
              <a:rPr lang="en-US" sz="2000" b="1" dirty="0">
                <a:latin typeface="+mn-lt"/>
              </a:rPr>
              <a:t>FATHERS’ RIGHTS: ARE THERE ANY?</a:t>
            </a:r>
            <a:br>
              <a:rPr lang="en-US" sz="2000" b="1" dirty="0">
                <a:latin typeface="+mn-lt"/>
              </a:rPr>
            </a:br>
            <a:br>
              <a:rPr lang="en-US" sz="2000" b="1" dirty="0">
                <a:latin typeface="+mn-lt"/>
                <a:cs typeface="Arial" panose="020B0604020202020204" pitchFamily="34" charset="0"/>
              </a:rPr>
            </a:br>
            <a:br>
              <a:rPr lang="en-US" sz="2000" b="1" dirty="0">
                <a:latin typeface="+mn-lt"/>
                <a:cs typeface="Arial" panose="020B0604020202020204" pitchFamily="34" charset="0"/>
              </a:rPr>
            </a:br>
            <a:r>
              <a:rPr lang="en-CA" sz="3100" b="1" dirty="0">
                <a:latin typeface="+mn-lt"/>
                <a:cs typeface="Arial" panose="020B0604020202020204" pitchFamily="34" charset="0"/>
              </a:rPr>
              <a:t>INTRODUCTION</a:t>
            </a:r>
            <a:br>
              <a:rPr lang="en-US" b="1" dirty="0">
                <a:latin typeface="+mn-lt"/>
              </a:rPr>
            </a:br>
            <a:br>
              <a:rPr lang="en-US" b="1" dirty="0">
                <a:latin typeface="+mn-lt"/>
                <a:cs typeface="Arial" panose="020B0604020202020204" pitchFamily="34" charset="0"/>
              </a:rPr>
            </a:br>
            <a:br>
              <a:rPr lang="en-US" sz="2000" b="1" dirty="0">
                <a:latin typeface="+mn-lt"/>
                <a:cs typeface="Arial" panose="020B0604020202020204" pitchFamily="34" charset="0"/>
              </a:rPr>
            </a:br>
            <a:endParaRPr lang="en-CA" b="1" dirty="0">
              <a:latin typeface="+mn-lt"/>
            </a:endParaRPr>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sz="2400" b="1" dirty="0">
                <a:latin typeface="Arial" panose="020B0604020202020204" pitchFamily="34" charset="0"/>
                <a:cs typeface="Arial" panose="020B0604020202020204" pitchFamily="34" charset="0"/>
              </a:rPr>
              <a:t>Our Team   </a:t>
            </a:r>
          </a:p>
          <a:p>
            <a:pPr marL="0" indent="0">
              <a:buNone/>
            </a:pPr>
            <a:r>
              <a:rPr lang="en-US" sz="2400" dirty="0">
                <a:hlinkClick r:id="rId2"/>
              </a:rPr>
              <a:t>https://www.complexfamilylaw.com/Our-Team/</a:t>
            </a:r>
            <a:endParaRPr lang="en-US" sz="2400" b="1" dirty="0">
              <a:latin typeface="Arial" panose="020B0604020202020204" pitchFamily="34" charset="0"/>
              <a:cs typeface="Arial" panose="020B0604020202020204" pitchFamily="34" charset="0"/>
            </a:endParaRPr>
          </a:p>
          <a:p>
            <a:r>
              <a:rPr lang="en-CA" sz="2400" b="1" dirty="0">
                <a:latin typeface="Arial" panose="020B0604020202020204" pitchFamily="34" charset="0"/>
                <a:cs typeface="Arial" panose="020B0604020202020204" pitchFamily="34" charset="0"/>
              </a:rPr>
              <a:t>Gene C. Colman</a:t>
            </a:r>
          </a:p>
          <a:p>
            <a:r>
              <a:rPr lang="en-CA" sz="2400" b="1" dirty="0">
                <a:latin typeface="Arial" panose="020B0604020202020204" pitchFamily="34" charset="0"/>
                <a:cs typeface="Arial" panose="020B0604020202020204" pitchFamily="34" charset="0"/>
              </a:rPr>
              <a:t>Gloria Antwi</a:t>
            </a:r>
          </a:p>
          <a:p>
            <a:r>
              <a:rPr lang="en-CA" sz="2400" b="1" dirty="0">
                <a:latin typeface="Arial" panose="020B0604020202020204" pitchFamily="34" charset="0"/>
                <a:cs typeface="Arial" panose="020B0604020202020204" pitchFamily="34" charset="0"/>
              </a:rPr>
              <a:t>Jenny Kirshen</a:t>
            </a:r>
          </a:p>
          <a:p>
            <a:r>
              <a:rPr lang="en-CA" sz="2400" b="1" dirty="0">
                <a:latin typeface="Arial" panose="020B0604020202020204" pitchFamily="34" charset="0"/>
                <a:cs typeface="Arial" panose="020B0604020202020204" pitchFamily="34" charset="0"/>
              </a:rPr>
              <a:t>Robert McNeillie</a:t>
            </a:r>
          </a:p>
          <a:p>
            <a:r>
              <a:rPr lang="en-CA" sz="2400" b="1" dirty="0">
                <a:latin typeface="Arial" panose="020B0604020202020204" pitchFamily="34" charset="0"/>
                <a:cs typeface="Arial" panose="020B0604020202020204" pitchFamily="34" charset="0"/>
              </a:rPr>
              <a:t>Kulbir K. Rahal Vaid</a:t>
            </a:r>
          </a:p>
          <a:p>
            <a:r>
              <a:rPr lang="en-CA" sz="2400" b="1" dirty="0">
                <a:latin typeface="Arial" panose="020B0604020202020204" pitchFamily="34" charset="0"/>
                <a:cs typeface="Arial" panose="020B0604020202020204" pitchFamily="34" charset="0"/>
              </a:rPr>
              <a:t>Law Clerk: Kim Pitre</a:t>
            </a:r>
          </a:p>
          <a:p>
            <a:endParaRPr lang="en-CA" sz="2400" b="1" dirty="0">
              <a:latin typeface="Arial" panose="020B0604020202020204" pitchFamily="34" charset="0"/>
              <a:cs typeface="Arial" panose="020B0604020202020204" pitchFamily="34" charset="0"/>
            </a:endParaRPr>
          </a:p>
          <a:p>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6</a:t>
            </a:fld>
            <a:endParaRPr lang="en-CA"/>
          </a:p>
        </p:txBody>
      </p:sp>
    </p:spTree>
    <p:extLst>
      <p:ext uri="{BB962C8B-B14F-4D97-AF65-F5344CB8AC3E}">
        <p14:creationId xmlns:p14="http://schemas.microsoft.com/office/powerpoint/2010/main" val="1261917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mn-lt"/>
              </a:rPr>
              <a:t>FATHERS’ RIGHTS: ARE THERE ANY?</a:t>
            </a:r>
            <a:br>
              <a:rPr lang="en-US" sz="2000" b="1" dirty="0">
                <a:latin typeface="+mn-lt"/>
                <a:cs typeface="Arial" panose="020B0604020202020204" pitchFamily="34" charset="0"/>
              </a:rPr>
            </a:br>
            <a:br>
              <a:rPr lang="en-US" sz="2000" b="1" dirty="0">
                <a:latin typeface="Arial" panose="020B0604020202020204" pitchFamily="34" charset="0"/>
                <a:cs typeface="Arial" panose="020B0604020202020204" pitchFamily="34" charset="0"/>
              </a:rPr>
            </a:br>
            <a:r>
              <a:rPr lang="en-CA" sz="3100" b="1" dirty="0">
                <a:latin typeface="Arial" panose="020B0604020202020204" pitchFamily="34" charset="0"/>
                <a:cs typeface="Arial" panose="020B0604020202020204" pitchFamily="34" charset="0"/>
              </a:rPr>
              <a:t>INTRODUCTION</a:t>
            </a:r>
            <a:br>
              <a:rPr lang="en-US" b="1" dirty="0"/>
            </a:br>
            <a:br>
              <a:rPr lang="en-US"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endParaRPr lang="en-CA" b="1"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endParaRPr lang="en-CA" sz="3600" b="1" dirty="0">
              <a:latin typeface="Arial" panose="020B0604020202020204" pitchFamily="34" charset="0"/>
              <a:cs typeface="Arial" panose="020B0604020202020204" pitchFamily="34" charset="0"/>
            </a:endParaRPr>
          </a:p>
          <a:p>
            <a:pPr marL="0" indent="0" algn="ctr">
              <a:buNone/>
            </a:pPr>
            <a:r>
              <a:rPr lang="en-CA" b="1" dirty="0">
                <a:latin typeface="Arial" panose="020B0604020202020204" pitchFamily="34" charset="0"/>
                <a:cs typeface="Arial" panose="020B0604020202020204" pitchFamily="34" charset="0"/>
              </a:rPr>
              <a:t>WITH SPECIAL </a:t>
            </a:r>
          </a:p>
          <a:p>
            <a:pPr marL="0" indent="0" algn="ctr">
              <a:buNone/>
            </a:pPr>
            <a:r>
              <a:rPr lang="en-CA" b="1" dirty="0">
                <a:latin typeface="Arial" panose="020B0604020202020204" pitchFamily="34" charset="0"/>
                <a:cs typeface="Arial" panose="020B0604020202020204" pitchFamily="34" charset="0"/>
              </a:rPr>
              <a:t>GUEST PANELISTS </a:t>
            </a:r>
          </a:p>
          <a:p>
            <a:pPr marL="0" indent="0" algn="ctr">
              <a:buNone/>
            </a:pPr>
            <a:endParaRPr lang="en-CA" b="1" dirty="0">
              <a:latin typeface="Arial" panose="020B0604020202020204" pitchFamily="34" charset="0"/>
              <a:cs typeface="Arial" panose="020B0604020202020204" pitchFamily="34" charset="0"/>
            </a:endParaRPr>
          </a:p>
          <a:p>
            <a:pPr marL="0" indent="0" algn="ctr">
              <a:buNone/>
            </a:pPr>
            <a:r>
              <a:rPr lang="en-CA" b="1" dirty="0">
                <a:latin typeface="Arial" panose="020B0604020202020204" pitchFamily="34" charset="0"/>
                <a:cs typeface="Arial" panose="020B0604020202020204" pitchFamily="34" charset="0"/>
              </a:rPr>
              <a:t>GLENN CHERITON</a:t>
            </a:r>
          </a:p>
          <a:p>
            <a:pPr marL="0" indent="0" algn="ctr">
              <a:buNone/>
            </a:pPr>
            <a:r>
              <a:rPr lang="en-CA" b="1" dirty="0">
                <a:latin typeface="Arial" panose="020B0604020202020204" pitchFamily="34" charset="0"/>
                <a:cs typeface="Arial" panose="020B0604020202020204" pitchFamily="34" charset="0"/>
              </a:rPr>
              <a:t>GEORGE PISKOR</a:t>
            </a:r>
          </a:p>
          <a:p>
            <a:pPr marL="0" indent="0" algn="ctr">
              <a:buNone/>
            </a:pPr>
            <a:r>
              <a:rPr lang="en-CA" b="1" dirty="0">
                <a:latin typeface="Arial" panose="020B0604020202020204" pitchFamily="34" charset="0"/>
                <a:cs typeface="Arial" panose="020B0604020202020204" pitchFamily="34" charset="0"/>
              </a:rPr>
              <a:t>ROBERT SAMERY</a:t>
            </a:r>
          </a:p>
          <a:p>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7</a:t>
            </a:fld>
            <a:endParaRPr lang="en-CA"/>
          </a:p>
        </p:txBody>
      </p:sp>
    </p:spTree>
    <p:extLst>
      <p:ext uri="{BB962C8B-B14F-4D97-AF65-F5344CB8AC3E}">
        <p14:creationId xmlns:p14="http://schemas.microsoft.com/office/powerpoint/2010/main" val="277053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CA" sz="3100" b="1" dirty="0">
                <a:latin typeface="Arial" panose="020B0604020202020204" pitchFamily="34" charset="0"/>
                <a:cs typeface="Arial" panose="020B0604020202020204" pitchFamily="34" charset="0"/>
              </a:rPr>
              <a:t>INTRODUCTION</a:t>
            </a: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lvl="0" indent="0">
              <a:buNone/>
            </a:pPr>
            <a:endParaRPr lang="en-CA" b="1" dirty="0"/>
          </a:p>
          <a:p>
            <a:pPr marL="0" lvl="0" indent="0">
              <a:buNone/>
            </a:pPr>
            <a:endParaRPr lang="en-CA" b="1" dirty="0"/>
          </a:p>
          <a:p>
            <a:pPr marL="0" lvl="0" indent="0">
              <a:buNone/>
            </a:pPr>
            <a:r>
              <a:rPr lang="en-CA" b="1" dirty="0"/>
              <a:t>How to present questions: </a:t>
            </a:r>
            <a:endParaRPr lang="en-US" b="1" dirty="0"/>
          </a:p>
          <a:p>
            <a:pPr lvl="0"/>
            <a:r>
              <a:rPr lang="en-CA" dirty="0"/>
              <a:t>You can send your questions to Rob McNeillie in the Q &amp; A section of the ZOOM platform.</a:t>
            </a:r>
          </a:p>
          <a:p>
            <a:pPr marL="0" lvl="0" indent="0">
              <a:buNone/>
            </a:pPr>
            <a:endParaRPr lang="en-US" dirty="0"/>
          </a:p>
          <a:p>
            <a:pPr lvl="0"/>
            <a:r>
              <a:rPr lang="en-CA" dirty="0"/>
              <a:t>You can email Rob: </a:t>
            </a:r>
            <a:r>
              <a:rPr lang="en-CA" u="sng" dirty="0">
                <a:hlinkClick r:id="rId2"/>
              </a:rPr>
              <a:t>robert@complexfamilylaw.com</a:t>
            </a:r>
            <a:r>
              <a:rPr lang="en-CA" dirty="0"/>
              <a:t>  </a:t>
            </a:r>
          </a:p>
          <a:p>
            <a:pPr marL="0" lvl="0" indent="0">
              <a:buNone/>
            </a:pPr>
            <a:endParaRPr lang="en-US" dirty="0"/>
          </a:p>
          <a:p>
            <a:pPr marL="0" indent="0">
              <a:buNone/>
            </a:pPr>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8</a:t>
            </a:fld>
            <a:endParaRPr lang="en-CA"/>
          </a:p>
        </p:txBody>
      </p:sp>
    </p:spTree>
    <p:extLst>
      <p:ext uri="{BB962C8B-B14F-4D97-AF65-F5344CB8AC3E}">
        <p14:creationId xmlns:p14="http://schemas.microsoft.com/office/powerpoint/2010/main" val="340124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FATHERS’ RIGHTS: ARE THERE ANY?</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CA" sz="3100" b="1" dirty="0">
                <a:latin typeface="Arial" panose="020B0604020202020204" pitchFamily="34" charset="0"/>
                <a:cs typeface="Arial" panose="020B0604020202020204" pitchFamily="34" charset="0"/>
              </a:rPr>
              <a:t>INTRODUCTION</a:t>
            </a:r>
            <a:br>
              <a:rPr lang="en-US" dirty="0"/>
            </a:br>
            <a:br>
              <a:rPr lang="en-US"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lvl="0" indent="0">
              <a:buNone/>
            </a:pPr>
            <a:endParaRPr lang="en-CA" b="1" dirty="0"/>
          </a:p>
          <a:p>
            <a:pPr marL="0" indent="0">
              <a:buNone/>
            </a:pPr>
            <a:endParaRPr lang="en-US" b="1" i="1" dirty="0"/>
          </a:p>
          <a:p>
            <a:pPr marL="0" indent="0">
              <a:buNone/>
            </a:pPr>
            <a:endParaRPr lang="en-US" b="1" i="1" dirty="0"/>
          </a:p>
          <a:p>
            <a:pPr marL="0" indent="0">
              <a:buNone/>
            </a:pPr>
            <a:r>
              <a:rPr lang="en-US" b="1" i="1" dirty="0"/>
              <a:t>Fathers have no stand-alone rights in Canadian law whether by virtue of statue or by virtue of the common law.</a:t>
            </a:r>
            <a:endParaRPr lang="en-US" dirty="0"/>
          </a:p>
          <a:p>
            <a:pPr marL="0" lvl="0" indent="0">
              <a:buNone/>
            </a:pPr>
            <a:endParaRPr lang="en-CA" b="1" dirty="0"/>
          </a:p>
          <a:p>
            <a:pPr marL="0" indent="0">
              <a:buNone/>
            </a:pPr>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a:t>June 3, 2020</a:t>
            </a:r>
            <a:endParaRPr lang="en-CA" dirty="0"/>
          </a:p>
        </p:txBody>
      </p:sp>
      <p:sp>
        <p:nvSpPr>
          <p:cNvPr id="5" name="Slide Number Placeholder 4">
            <a:extLst>
              <a:ext uri="{FF2B5EF4-FFF2-40B4-BE49-F238E27FC236}">
                <a16:creationId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9</a:t>
            </a:fld>
            <a:endParaRPr lang="en-CA"/>
          </a:p>
        </p:txBody>
      </p:sp>
    </p:spTree>
    <p:extLst>
      <p:ext uri="{BB962C8B-B14F-4D97-AF65-F5344CB8AC3E}">
        <p14:creationId xmlns:p14="http://schemas.microsoft.com/office/powerpoint/2010/main" val="1362453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2775</TotalTime>
  <Words>4669</Words>
  <Application>Microsoft Office PowerPoint</Application>
  <PresentationFormat>Widescreen</PresentationFormat>
  <Paragraphs>442</Paragraphs>
  <Slides>52</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Calibri Light</vt:lpstr>
      <vt:lpstr>heebo</vt:lpstr>
      <vt:lpstr>Office Theme</vt:lpstr>
      <vt:lpstr>We will start the webinar shortly.   Thanks for joining in.</vt:lpstr>
      <vt:lpstr>GENE C. COLMAN FAMILY LAW CENTRE  4TH IN A SERIES OF PUBLIC WEBINARS</vt:lpstr>
      <vt:lpstr> In support of the North York Harvest Food Bank</vt:lpstr>
      <vt:lpstr>    INTRODUCTION   </vt:lpstr>
      <vt:lpstr>   FATHERS’ RIGHTS: ARE THERE ANY?   INTRODUCTION   </vt:lpstr>
      <vt:lpstr>  FATHERS’ RIGHTS: ARE THERE ANY?   INTRODUCTION   </vt:lpstr>
      <vt:lpstr>    FATHERS’ RIGHTS: ARE THERE ANY?  INTRODUCTION   </vt:lpstr>
      <vt:lpstr>    FATHERS’ RIGHTS: ARE THERE ANY?  INTRODUCTION   </vt:lpstr>
      <vt:lpstr>    FATHERS’ RIGHTS: ARE THERE ANY?  INTRODUCTION   </vt:lpstr>
      <vt:lpstr>    FATHERS’ RIGHTS: ARE THERE ANY?  INTRODUCTION   </vt:lpstr>
      <vt:lpstr>    FATHERS’ RIGHTS: ARE THERE ANY?   PART 1: SOME HISTORY    </vt:lpstr>
      <vt:lpstr>    FATHERS’ RIGHTS: ARE THERE ANY?   PART 1: SOME HISTORY    </vt:lpstr>
      <vt:lpstr>    FATHERS’ RIGHTS: ARE THERE ANY?   PART 1: SOME HISTORY    </vt:lpstr>
      <vt:lpstr>    FATHERS’ RIGHTS: ARE THERE ANY?   PART 1: SOME HISTORY    </vt:lpstr>
      <vt:lpstr>       FATHERS’ RIGHTS: ARE THERE ANY?  PART 2: CONVENTION ON THE RIGHTS OF THE CHILD  (“CRC”)    </vt:lpstr>
      <vt:lpstr>       FATHERS’ RIGHTS: ARE THERE ANY?  PART 2: CONVENTION ON THE RIGHTS OF THE CHILD  (“CRC”)    </vt:lpstr>
      <vt:lpstr>       FATHERS’ RIGHTS: ARE THERE ANY?  PART 2: CONVENTION ON THE RIGHTS OF THE CHILD  (“CRC”)    </vt:lpstr>
      <vt:lpstr>       FATHERS’ RIGHTS: ARE THERE ANY?  PART 2: CONVENTION ON THE RIGHTS OF THE CHILD  (“CRC”)    </vt:lpstr>
      <vt:lpstr>       FATHERS’ RIGHTS: ARE THERE ANY?  PART 2: CONVENTION ON THE RIGHTS OF THE CHILD  (“CRC”)    </vt:lpstr>
      <vt:lpstr>       FATHERS’ RIGHTS: ARE THERE ANY?  PART 2: CONVENTION ON THE RIGHTS OF THE CHILD  (“CRC”)    </vt:lpstr>
      <vt:lpstr>       FATHERS’ RIGHTS: ARE THERE ANY?  PART 2: CONVENTION ON THE RIGHTS OF THE CHILD  (“CRC”)    </vt:lpstr>
      <vt:lpstr>       FATHERS’ RIGHTS: ARE THERE ANY?  PART 2: CONVENTION ON THE RIGHTS OF THE CHILD  (“CRC”)    </vt:lpstr>
      <vt:lpstr>       FATHERS’ RIGHTS: ARE THERE ANY?  PART 2: CONVENTION ON THE RIGHTS OF THE CHILD  (“CRC”)    </vt:lpstr>
      <vt:lpstr>       FATHERS’ RIGHTS: ARE THERE ANY?  PART 2: CONVENTION ON THE RIGHTS OF THE CHILD  (“CRC”)    </vt:lpstr>
      <vt:lpstr>       FATHERS’ RIGHTS: ARE THERE ANY?  PART 2: CONVENTION ON THE RIGHTS OF THE CHILD  (“CRC”)    </vt:lpstr>
      <vt:lpstr>       FATHERS’ RIGHTS: ARE THERE ANY?  PART 3: CHARTER RIGHTS AS A FOUNDATION OF CHILDREN’S RIGHTS     </vt:lpstr>
      <vt:lpstr>       FATHERS’ RIGHTS: ARE THERE ANY?  PART 3: CHARTER RIGHTS AS A FOUNDATION OF CHILDREN’S RIGHTS     </vt:lpstr>
      <vt:lpstr>       FATHERS’ RIGHTS: ARE THERE ANY?  PART 3: CHARTER RIGHTS AS A FOUNDATION OF CHILDREN’S RIGHTS     </vt:lpstr>
      <vt:lpstr>       FATHERS’ RIGHTS: ARE THERE ANY?  PART 3: CHARTER RIGHTS AS A FOUNDATION OF CHILDREN’S RIGHTS     </vt:lpstr>
      <vt:lpstr>       FATHERS’ RIGHTS: ARE THERE ANY?  PART 4: APPLICATION OF PARENS PATRIAE PROTECTIVE JURISDICTION  (“PP)     </vt:lpstr>
      <vt:lpstr>       FATHERS’ RIGHTS: ARE THERE ANY?  PART 4: APPLICATION OF PARENS PATRIAE PROTECTIVE JURISDICTION  (“PP)     </vt:lpstr>
      <vt:lpstr>       FATHERS’ RIGHTS: ARE THERE ANY?  PART 5: EXISTING RIGHTS PREFERRED TO CREATING NEW RIGHTS    </vt:lpstr>
      <vt:lpstr>       FATHERS’ RIGHTS: ARE THERE ANY?  PART 6: ADDRESSING MISANDRY     </vt:lpstr>
      <vt:lpstr>       FATHERS’ RIGHTS: ARE THERE ANY?  PART 6: ADDRESSING MISANDRY     </vt:lpstr>
      <vt:lpstr>       FATHERS’ RIGHTS: ARE THERE ANY?  PART 6: ADDRESSING MISANDRY     </vt:lpstr>
      <vt:lpstr>       FATHERS’ RIGHTS: ARE THERE ANY?  PART 7: SUMMARIZING WHAT WE HAVE DISCUSSED    </vt:lpstr>
      <vt:lpstr>       FATHERS’ RIGHTS: ARE THERE ANY?  PART 7: SUMMARIZING WHAT WE HAVE DISCUSSED    </vt:lpstr>
      <vt:lpstr>       FATHERS’ RIGHTS: ARE THERE ANY?  PART 8:TOWARDS AN ENLIGHTENED CONCEPTUALIZATION OF FATHERS’ RIGHTS     </vt:lpstr>
      <vt:lpstr>       FATHERS’ RIGHTS: ARE THERE ANY?  PART 8:TOWARDS AN ENLIGHTENED CONCEPTUALIZATION OF FATHERS’ RIGHTS     </vt:lpstr>
      <vt:lpstr>       FATHERS’ RIGHTS: ARE THERE ANY?  PART 8:TOWARDS AN ENLIGHTENED CONCEPTUALIZATION OF FATHERS’ RIGHTS     </vt:lpstr>
      <vt:lpstr>       FATHERS’ RIGHTS: ARE THERE ANY?  PART 8:TOWARDS AN ENLIGHTENED CONCEPTUALIZATION OF FATHERS’ RIGHTS     </vt:lpstr>
      <vt:lpstr>       FATHERS’ RIGHTS: ARE THERE ANY?  PART 8:TOWARDS AN ENLIGHTENED CONCEPTUALIZATION OF FATHERS’ RIGHTS     </vt:lpstr>
      <vt:lpstr>       FATHERS’ RIGHTS: ARE THERE ANY?  PART 8:TOWARDS AN ENLIGHTENED CONCEPTUALIZATION OF FATHERS’ RIGHTS     </vt:lpstr>
      <vt:lpstr>       FATHERS’ RIGHTS: ARE THERE ANY?  PART 8:TOWARDS AN ENLIGHTENED CONCEPTUALIZATION OF FATHERS’ RIGHTS     </vt:lpstr>
      <vt:lpstr>       FATHERS’ RIGHTS: ARE THERE ANY?  PART 8:TOWARDS AN ENLIGHTENED CONCEPTUALIZATION OF FATHERS’ RIGHTS     </vt:lpstr>
      <vt:lpstr>       FATHERS’ RIGHTS: ARE THERE ANY?  PART 8:TOWARDS AN ENLIGHTENED CONCEPTUALIZATION OF FATHERS’ RIGHTS     </vt:lpstr>
      <vt:lpstr>        FATHERS’ RIGHTS: ARE THERE ANY?      </vt:lpstr>
      <vt:lpstr>      NEXT WEBINAR:     </vt:lpstr>
      <vt:lpstr>     FINAL WEBINAR:     </vt:lpstr>
      <vt:lpstr>    THANKS AGAIN TO OUR PARTNERS   </vt:lpstr>
      <vt:lpstr>       </vt:lpstr>
      <vt:lpstr>       THANKS FOR ATTENDING Hope you enjoyed the presentation and found it useful and enlightening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of Family and Conciliation Courts  AFCC 56th Annual Conference The Future of Family Justice: International Innovations May 29- June 1, 2019 (Toronto) </dc:title>
  <dc:creator>George Piskor</dc:creator>
  <cp:lastModifiedBy>Gene C. Colman</cp:lastModifiedBy>
  <cp:revision>76</cp:revision>
  <cp:lastPrinted>2020-05-03T15:19:16Z</cp:lastPrinted>
  <dcterms:created xsi:type="dcterms:W3CDTF">2019-04-27T20:55:45Z</dcterms:created>
  <dcterms:modified xsi:type="dcterms:W3CDTF">2020-06-03T12:49:56Z</dcterms:modified>
</cp:coreProperties>
</file>