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handoutMasterIdLst>
    <p:handoutMasterId r:id="rId52"/>
  </p:handoutMasterIdLst>
  <p:sldIdLst>
    <p:sldId id="310" r:id="rId2"/>
    <p:sldId id="256" r:id="rId3"/>
    <p:sldId id="311" r:id="rId4"/>
    <p:sldId id="312" r:id="rId5"/>
    <p:sldId id="320" r:id="rId6"/>
    <p:sldId id="385" r:id="rId7"/>
    <p:sldId id="386" r:id="rId8"/>
    <p:sldId id="395" r:id="rId9"/>
    <p:sldId id="398" r:id="rId10"/>
    <p:sldId id="404" r:id="rId11"/>
    <p:sldId id="416" r:id="rId12"/>
    <p:sldId id="417" r:id="rId13"/>
    <p:sldId id="453" r:id="rId14"/>
    <p:sldId id="454" r:id="rId15"/>
    <p:sldId id="455" r:id="rId16"/>
    <p:sldId id="456" r:id="rId17"/>
    <p:sldId id="466" r:id="rId18"/>
    <p:sldId id="418" r:id="rId19"/>
    <p:sldId id="433" r:id="rId20"/>
    <p:sldId id="434" r:id="rId21"/>
    <p:sldId id="457" r:id="rId22"/>
    <p:sldId id="435" r:id="rId23"/>
    <p:sldId id="436" r:id="rId24"/>
    <p:sldId id="437" r:id="rId25"/>
    <p:sldId id="438" r:id="rId26"/>
    <p:sldId id="458" r:id="rId27"/>
    <p:sldId id="459" r:id="rId28"/>
    <p:sldId id="465" r:id="rId29"/>
    <p:sldId id="469" r:id="rId30"/>
    <p:sldId id="439" r:id="rId31"/>
    <p:sldId id="440" r:id="rId32"/>
    <p:sldId id="441" r:id="rId33"/>
    <p:sldId id="442" r:id="rId34"/>
    <p:sldId id="443" r:id="rId35"/>
    <p:sldId id="467" r:id="rId36"/>
    <p:sldId id="468" r:id="rId37"/>
    <p:sldId id="444" r:id="rId38"/>
    <p:sldId id="445" r:id="rId39"/>
    <p:sldId id="446" r:id="rId40"/>
    <p:sldId id="447" r:id="rId41"/>
    <p:sldId id="448" r:id="rId42"/>
    <p:sldId id="449" r:id="rId43"/>
    <p:sldId id="450" r:id="rId44"/>
    <p:sldId id="451" r:id="rId45"/>
    <p:sldId id="378" r:id="rId46"/>
    <p:sldId id="383" r:id="rId47"/>
    <p:sldId id="388" r:id="rId48"/>
    <p:sldId id="394" r:id="rId49"/>
    <p:sldId id="384" r:id="rId50"/>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FF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73" autoAdjust="0"/>
    <p:restoredTop sz="91948" autoAdjust="0"/>
  </p:normalViewPr>
  <p:slideViewPr>
    <p:cSldViewPr snapToGrid="0">
      <p:cViewPr varScale="1">
        <p:scale>
          <a:sx n="107" d="100"/>
          <a:sy n="107" d="100"/>
        </p:scale>
        <p:origin x="-468" y="-96"/>
      </p:cViewPr>
      <p:guideLst>
        <p:guide orient="horz" pos="2160"/>
        <p:guide pos="3840"/>
      </p:guideLst>
    </p:cSldViewPr>
  </p:slideViewPr>
  <p:notesTextViewPr>
    <p:cViewPr>
      <p:scale>
        <a:sx n="1" d="1"/>
        <a:sy n="1" d="1"/>
      </p:scale>
      <p:origin x="0" y="0"/>
    </p:cViewPr>
  </p:notesTextViewPr>
  <p:sorterViewPr>
    <p:cViewPr>
      <p:scale>
        <a:sx n="100" d="100"/>
        <a:sy n="100" d="100"/>
      </p:scale>
      <p:origin x="0" y="-10997"/>
    </p:cViewPr>
  </p:sorterViewPr>
  <p:notesViewPr>
    <p:cSldViewPr snapToGrid="0">
      <p:cViewPr varScale="1">
        <p:scale>
          <a:sx n="73" d="100"/>
          <a:sy n="73" d="100"/>
        </p:scale>
        <p:origin x="2942" y="8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9E89B1F5-D860-4E9B-8382-DDC4472534C8}"/>
              </a:ext>
            </a:extLst>
          </p:cNvPr>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 xmlns:a16="http://schemas.microsoft.com/office/drawing/2014/main" id="{3B7DAD99-66B7-4B1D-8D14-9A5276006BB3}"/>
              </a:ext>
            </a:extLst>
          </p:cNvPr>
          <p:cNvSpPr>
            <a:spLocks noGrp="1"/>
          </p:cNvSpPr>
          <p:nvPr>
            <p:ph type="dt" sz="quarter" idx="1"/>
          </p:nvPr>
        </p:nvSpPr>
        <p:spPr>
          <a:xfrm>
            <a:off x="4008438" y="0"/>
            <a:ext cx="3067050" cy="469900"/>
          </a:xfrm>
          <a:prstGeom prst="rect">
            <a:avLst/>
          </a:prstGeom>
        </p:spPr>
        <p:txBody>
          <a:bodyPr vert="horz" lIns="91440" tIns="45720" rIns="91440" bIns="45720" rtlCol="0"/>
          <a:lstStyle>
            <a:lvl1pPr algn="r">
              <a:defRPr sz="1200"/>
            </a:lvl1pPr>
          </a:lstStyle>
          <a:p>
            <a:fld id="{66B49A8B-EA26-41EA-9D4E-247B5F9794E6}" type="datetimeFigureOut">
              <a:rPr lang="en-CA" smtClean="0"/>
              <a:t>24/06/2020</a:t>
            </a:fld>
            <a:endParaRPr lang="en-CA"/>
          </a:p>
        </p:txBody>
      </p:sp>
      <p:sp>
        <p:nvSpPr>
          <p:cNvPr id="4" name="Footer Placeholder 3">
            <a:extLst>
              <a:ext uri="{FF2B5EF4-FFF2-40B4-BE49-F238E27FC236}">
                <a16:creationId xmlns="" xmlns:a16="http://schemas.microsoft.com/office/drawing/2014/main" id="{BF2CC9FD-1FF3-499B-B49A-C77688980040}"/>
              </a:ext>
            </a:extLst>
          </p:cNvPr>
          <p:cNvSpPr>
            <a:spLocks noGrp="1"/>
          </p:cNvSpPr>
          <p:nvPr>
            <p:ph type="ftr" sz="quarter" idx="2"/>
          </p:nvPr>
        </p:nvSpPr>
        <p:spPr>
          <a:xfrm>
            <a:off x="0" y="8893175"/>
            <a:ext cx="3067050" cy="4699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 xmlns:a16="http://schemas.microsoft.com/office/drawing/2014/main" id="{72AC3409-4DE5-4D60-8BD3-BC3E65D17ECA}"/>
              </a:ext>
            </a:extLst>
          </p:cNvPr>
          <p:cNvSpPr>
            <a:spLocks noGrp="1"/>
          </p:cNvSpPr>
          <p:nvPr>
            <p:ph type="sldNum" sz="quarter" idx="3"/>
          </p:nvPr>
        </p:nvSpPr>
        <p:spPr>
          <a:xfrm>
            <a:off x="4008438" y="8893175"/>
            <a:ext cx="3067050" cy="469900"/>
          </a:xfrm>
          <a:prstGeom prst="rect">
            <a:avLst/>
          </a:prstGeom>
        </p:spPr>
        <p:txBody>
          <a:bodyPr vert="horz" lIns="91440" tIns="45720" rIns="91440" bIns="45720" rtlCol="0" anchor="b"/>
          <a:lstStyle>
            <a:lvl1pPr algn="r">
              <a:defRPr sz="1200"/>
            </a:lvl1pPr>
          </a:lstStyle>
          <a:p>
            <a:fld id="{539C47CD-0738-4247-8DCB-1907FE6B7506}" type="slidenum">
              <a:rPr lang="en-CA" smtClean="0"/>
              <a:t>‹#›</a:t>
            </a:fld>
            <a:endParaRPr lang="en-CA"/>
          </a:p>
        </p:txBody>
      </p:sp>
    </p:spTree>
    <p:extLst>
      <p:ext uri="{BB962C8B-B14F-4D97-AF65-F5344CB8AC3E}">
        <p14:creationId xmlns:p14="http://schemas.microsoft.com/office/powerpoint/2010/main" val="1093877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CA"/>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63491994-D6EF-4A1E-A33D-1DF8390FCBD5}" type="datetimeFigureOut">
              <a:rPr lang="en-CA" smtClean="0"/>
              <a:t>24/06/2020</a:t>
            </a:fld>
            <a:endParaRPr lang="en-CA"/>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CA"/>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CA"/>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B0E24C9D-749B-4666-A578-661298A52AB4}" type="slidenum">
              <a:rPr lang="en-CA" smtClean="0"/>
              <a:t>‹#›</a:t>
            </a:fld>
            <a:endParaRPr lang="en-CA"/>
          </a:p>
        </p:txBody>
      </p:sp>
    </p:spTree>
    <p:extLst>
      <p:ext uri="{BB962C8B-B14F-4D97-AF65-F5344CB8AC3E}">
        <p14:creationId xmlns:p14="http://schemas.microsoft.com/office/powerpoint/2010/main" val="1596655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10</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19</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20</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21</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22</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23</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24</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25</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26</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27</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28</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11</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29</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30</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31</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32</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33</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34</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35</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36</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37</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38</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12</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39</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40</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41</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42</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43</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44</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13</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14</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15</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16</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17</a:t>
            </a:fld>
            <a:endParaRPr lang="en-CA"/>
          </a:p>
        </p:txBody>
      </p:sp>
    </p:spTree>
    <p:extLst>
      <p:ext uri="{BB962C8B-B14F-4D97-AF65-F5344CB8AC3E}">
        <p14:creationId xmlns:p14="http://schemas.microsoft.com/office/powerpoint/2010/main" val="37796006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E24C9D-749B-4666-A578-661298A52AB4}" type="slidenum">
              <a:rPr lang="en-CA" smtClean="0"/>
              <a:t>18</a:t>
            </a:fld>
            <a:endParaRPr lang="en-CA"/>
          </a:p>
        </p:txBody>
      </p:sp>
    </p:spTree>
    <p:extLst>
      <p:ext uri="{BB962C8B-B14F-4D97-AF65-F5344CB8AC3E}">
        <p14:creationId xmlns:p14="http://schemas.microsoft.com/office/powerpoint/2010/main" val="3779600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12F4CA-CFB5-4622-8379-E2BFC8F636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 xmlns:a16="http://schemas.microsoft.com/office/drawing/2014/main" id="{FD095A00-AF7A-4719-90AC-A314CC4232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 xmlns:a16="http://schemas.microsoft.com/office/drawing/2014/main" id="{EBBD8C12-1304-47C1-8834-643755F8DE70}"/>
              </a:ext>
            </a:extLst>
          </p:cNvPr>
          <p:cNvSpPr>
            <a:spLocks noGrp="1"/>
          </p:cNvSpPr>
          <p:nvPr>
            <p:ph type="dt" sz="half" idx="10"/>
          </p:nvPr>
        </p:nvSpPr>
        <p:spPr/>
        <p:txBody>
          <a:bodyPr/>
          <a:lstStyle/>
          <a:p>
            <a:r>
              <a:rPr lang="en-US" smtClean="0"/>
              <a:t>June 25, 2020</a:t>
            </a:r>
            <a:endParaRPr lang="en-CA"/>
          </a:p>
        </p:txBody>
      </p:sp>
      <p:sp>
        <p:nvSpPr>
          <p:cNvPr id="5" name="Footer Placeholder 4">
            <a:extLst>
              <a:ext uri="{FF2B5EF4-FFF2-40B4-BE49-F238E27FC236}">
                <a16:creationId xmlns="" xmlns:a16="http://schemas.microsoft.com/office/drawing/2014/main" id="{65BAECB9-9725-4DBA-918A-9CE544F95DB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 xmlns:a16="http://schemas.microsoft.com/office/drawing/2014/main" id="{D17E60E1-FE2C-4E6C-9B88-9E10CD21186F}"/>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369708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257050-1987-475E-9422-9D010DC46E65}"/>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 xmlns:a16="http://schemas.microsoft.com/office/drawing/2014/main" id="{4977B4FF-C932-4DE2-A0D9-AAD3C08415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 xmlns:a16="http://schemas.microsoft.com/office/drawing/2014/main" id="{5DA36252-F2CA-421D-8853-C223DEAC5A49}"/>
              </a:ext>
            </a:extLst>
          </p:cNvPr>
          <p:cNvSpPr>
            <a:spLocks noGrp="1"/>
          </p:cNvSpPr>
          <p:nvPr>
            <p:ph type="dt" sz="half" idx="10"/>
          </p:nvPr>
        </p:nvSpPr>
        <p:spPr/>
        <p:txBody>
          <a:bodyPr/>
          <a:lstStyle/>
          <a:p>
            <a:r>
              <a:rPr lang="en-US" smtClean="0"/>
              <a:t>June 25, 2020</a:t>
            </a:r>
            <a:endParaRPr lang="en-CA"/>
          </a:p>
        </p:txBody>
      </p:sp>
      <p:sp>
        <p:nvSpPr>
          <p:cNvPr id="5" name="Footer Placeholder 4">
            <a:extLst>
              <a:ext uri="{FF2B5EF4-FFF2-40B4-BE49-F238E27FC236}">
                <a16:creationId xmlns="" xmlns:a16="http://schemas.microsoft.com/office/drawing/2014/main" id="{E33F9F0C-0C5E-4805-A874-D7BFD866AA7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 xmlns:a16="http://schemas.microsoft.com/office/drawing/2014/main" id="{6103306B-B84B-4FD3-AA40-72FFE91AA2D3}"/>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303057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016522C-961D-4504-890E-1D5FDE181C6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 xmlns:a16="http://schemas.microsoft.com/office/drawing/2014/main" id="{46FE6234-9247-43C7-9020-65A87E94C85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 xmlns:a16="http://schemas.microsoft.com/office/drawing/2014/main" id="{07AC8720-C2A8-4033-9479-D96BFE05FAE8}"/>
              </a:ext>
            </a:extLst>
          </p:cNvPr>
          <p:cNvSpPr>
            <a:spLocks noGrp="1"/>
          </p:cNvSpPr>
          <p:nvPr>
            <p:ph type="dt" sz="half" idx="10"/>
          </p:nvPr>
        </p:nvSpPr>
        <p:spPr/>
        <p:txBody>
          <a:bodyPr/>
          <a:lstStyle/>
          <a:p>
            <a:r>
              <a:rPr lang="en-US" smtClean="0"/>
              <a:t>June 25, 2020</a:t>
            </a:r>
            <a:endParaRPr lang="en-CA"/>
          </a:p>
        </p:txBody>
      </p:sp>
      <p:sp>
        <p:nvSpPr>
          <p:cNvPr id="5" name="Footer Placeholder 4">
            <a:extLst>
              <a:ext uri="{FF2B5EF4-FFF2-40B4-BE49-F238E27FC236}">
                <a16:creationId xmlns="" xmlns:a16="http://schemas.microsoft.com/office/drawing/2014/main" id="{FC7D3F9A-E2D4-4F8E-9F39-196D38CD75B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 xmlns:a16="http://schemas.microsoft.com/office/drawing/2014/main" id="{7B4378C1-5527-4302-A437-A2E85D351644}"/>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668494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05880A-5D76-45AE-8F64-F3414E2C414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 xmlns:a16="http://schemas.microsoft.com/office/drawing/2014/main" id="{1723858B-5F1E-4005-AFFF-48F83A91532B}"/>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 xmlns:a16="http://schemas.microsoft.com/office/drawing/2014/main" id="{CF5F4629-1BC7-4EF0-92E4-87AD6AD88284}"/>
              </a:ext>
            </a:extLst>
          </p:cNvPr>
          <p:cNvSpPr>
            <a:spLocks noGrp="1"/>
          </p:cNvSpPr>
          <p:nvPr>
            <p:ph type="dt" sz="half" idx="10"/>
          </p:nvPr>
        </p:nvSpPr>
        <p:spPr/>
        <p:txBody>
          <a:bodyPr/>
          <a:lstStyle/>
          <a:p>
            <a:r>
              <a:rPr lang="en-US" smtClean="0"/>
              <a:t>June 25, 2020</a:t>
            </a:r>
            <a:endParaRPr lang="en-CA"/>
          </a:p>
        </p:txBody>
      </p:sp>
      <p:sp>
        <p:nvSpPr>
          <p:cNvPr id="5" name="Footer Placeholder 4">
            <a:extLst>
              <a:ext uri="{FF2B5EF4-FFF2-40B4-BE49-F238E27FC236}">
                <a16:creationId xmlns="" xmlns:a16="http://schemas.microsoft.com/office/drawing/2014/main" id="{13CA7AAF-2E89-4F89-A12A-6B9417F4BB7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 xmlns:a16="http://schemas.microsoft.com/office/drawing/2014/main" id="{A8FE36EE-D247-41E5-8BD2-7A7351A4F3D2}"/>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117147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C0F37E-D4CE-46FE-A18D-A76C474962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 xmlns:a16="http://schemas.microsoft.com/office/drawing/2014/main" id="{74BCD5BE-CDCD-480A-8D0E-CF9974D2DF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6830C15B-795C-4325-A728-A7B7E25F0CC4}"/>
              </a:ext>
            </a:extLst>
          </p:cNvPr>
          <p:cNvSpPr>
            <a:spLocks noGrp="1"/>
          </p:cNvSpPr>
          <p:nvPr>
            <p:ph type="dt" sz="half" idx="10"/>
          </p:nvPr>
        </p:nvSpPr>
        <p:spPr/>
        <p:txBody>
          <a:bodyPr/>
          <a:lstStyle/>
          <a:p>
            <a:r>
              <a:rPr lang="en-US" smtClean="0"/>
              <a:t>June 25, 2020</a:t>
            </a:r>
            <a:endParaRPr lang="en-CA"/>
          </a:p>
        </p:txBody>
      </p:sp>
      <p:sp>
        <p:nvSpPr>
          <p:cNvPr id="5" name="Footer Placeholder 4">
            <a:extLst>
              <a:ext uri="{FF2B5EF4-FFF2-40B4-BE49-F238E27FC236}">
                <a16:creationId xmlns="" xmlns:a16="http://schemas.microsoft.com/office/drawing/2014/main" id="{2ECC6ADD-8D79-4E12-AB75-B7FCB6AE4C4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 xmlns:a16="http://schemas.microsoft.com/office/drawing/2014/main" id="{3ADE3341-8F3B-49B6-B091-B1A04C559873}"/>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2217521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E7F86C-3CB2-421C-B7FC-8062B47AA46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 xmlns:a16="http://schemas.microsoft.com/office/drawing/2014/main" id="{E0F983A2-9FCC-4B7C-ACE6-6625196A871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 xmlns:a16="http://schemas.microsoft.com/office/drawing/2014/main" id="{99BF3507-C6B0-4B77-A7EA-310D28A90D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 xmlns:a16="http://schemas.microsoft.com/office/drawing/2014/main" id="{F8F7F707-DA27-4792-841C-61C44700F6F0}"/>
              </a:ext>
            </a:extLst>
          </p:cNvPr>
          <p:cNvSpPr>
            <a:spLocks noGrp="1"/>
          </p:cNvSpPr>
          <p:nvPr>
            <p:ph type="dt" sz="half" idx="10"/>
          </p:nvPr>
        </p:nvSpPr>
        <p:spPr/>
        <p:txBody>
          <a:bodyPr/>
          <a:lstStyle/>
          <a:p>
            <a:r>
              <a:rPr lang="en-US" smtClean="0"/>
              <a:t>June 25, 2020</a:t>
            </a:r>
            <a:endParaRPr lang="en-CA"/>
          </a:p>
        </p:txBody>
      </p:sp>
      <p:sp>
        <p:nvSpPr>
          <p:cNvPr id="6" name="Footer Placeholder 5">
            <a:extLst>
              <a:ext uri="{FF2B5EF4-FFF2-40B4-BE49-F238E27FC236}">
                <a16:creationId xmlns="" xmlns:a16="http://schemas.microsoft.com/office/drawing/2014/main" id="{0A8E82CB-6880-4EA8-B8FA-4DE10320E2A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 xmlns:a16="http://schemas.microsoft.com/office/drawing/2014/main" id="{6463F07E-4B5C-41A3-B326-82340C7F329A}"/>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92512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300727-2107-4A90-BFB2-67790579F7E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 xmlns:a16="http://schemas.microsoft.com/office/drawing/2014/main" id="{F5DD095A-9BCB-4BFF-8251-D257B186E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EA87DCF-69FE-42D4-9DAF-05EA989E36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 xmlns:a16="http://schemas.microsoft.com/office/drawing/2014/main" id="{80FDA969-992D-487E-ABB7-358BDD6406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D96A167-875D-43F5-B608-0B5E1E6372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 xmlns:a16="http://schemas.microsoft.com/office/drawing/2014/main" id="{DC80EB7F-F1CE-4695-BC61-280B2D03F55F}"/>
              </a:ext>
            </a:extLst>
          </p:cNvPr>
          <p:cNvSpPr>
            <a:spLocks noGrp="1"/>
          </p:cNvSpPr>
          <p:nvPr>
            <p:ph type="dt" sz="half" idx="10"/>
          </p:nvPr>
        </p:nvSpPr>
        <p:spPr/>
        <p:txBody>
          <a:bodyPr/>
          <a:lstStyle/>
          <a:p>
            <a:r>
              <a:rPr lang="en-US" smtClean="0"/>
              <a:t>June 25, 2020</a:t>
            </a:r>
            <a:endParaRPr lang="en-CA"/>
          </a:p>
        </p:txBody>
      </p:sp>
      <p:sp>
        <p:nvSpPr>
          <p:cNvPr id="8" name="Footer Placeholder 7">
            <a:extLst>
              <a:ext uri="{FF2B5EF4-FFF2-40B4-BE49-F238E27FC236}">
                <a16:creationId xmlns="" xmlns:a16="http://schemas.microsoft.com/office/drawing/2014/main" id="{ABABF8B0-7D3C-4F91-81E2-9D2D3F6E18A9}"/>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 xmlns:a16="http://schemas.microsoft.com/office/drawing/2014/main" id="{DE6F5D2F-EFA7-421B-92CF-4F897122AC01}"/>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3192881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EDD8D4-1F5B-4AC1-B980-A269FD352B0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 xmlns:a16="http://schemas.microsoft.com/office/drawing/2014/main" id="{3F9A95B0-C783-47D0-8CD2-B830210F025C}"/>
              </a:ext>
            </a:extLst>
          </p:cNvPr>
          <p:cNvSpPr>
            <a:spLocks noGrp="1"/>
          </p:cNvSpPr>
          <p:nvPr>
            <p:ph type="dt" sz="half" idx="10"/>
          </p:nvPr>
        </p:nvSpPr>
        <p:spPr/>
        <p:txBody>
          <a:bodyPr/>
          <a:lstStyle/>
          <a:p>
            <a:r>
              <a:rPr lang="en-US" smtClean="0"/>
              <a:t>June 25, 2020</a:t>
            </a:r>
            <a:endParaRPr lang="en-CA"/>
          </a:p>
        </p:txBody>
      </p:sp>
      <p:sp>
        <p:nvSpPr>
          <p:cNvPr id="4" name="Footer Placeholder 3">
            <a:extLst>
              <a:ext uri="{FF2B5EF4-FFF2-40B4-BE49-F238E27FC236}">
                <a16:creationId xmlns="" xmlns:a16="http://schemas.microsoft.com/office/drawing/2014/main" id="{D00AE2A8-C79B-454E-964F-77FB4E0B16B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 xmlns:a16="http://schemas.microsoft.com/office/drawing/2014/main" id="{10BB187C-ED5C-4532-9E70-6B67B04FE265}"/>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67458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5FD2B18-B697-464E-B1A5-E664CBB981D2}"/>
              </a:ext>
            </a:extLst>
          </p:cNvPr>
          <p:cNvSpPr>
            <a:spLocks noGrp="1"/>
          </p:cNvSpPr>
          <p:nvPr>
            <p:ph type="dt" sz="half" idx="10"/>
          </p:nvPr>
        </p:nvSpPr>
        <p:spPr/>
        <p:txBody>
          <a:bodyPr/>
          <a:lstStyle/>
          <a:p>
            <a:r>
              <a:rPr lang="en-US" smtClean="0"/>
              <a:t>June 25, 2020</a:t>
            </a:r>
            <a:endParaRPr lang="en-CA"/>
          </a:p>
        </p:txBody>
      </p:sp>
      <p:sp>
        <p:nvSpPr>
          <p:cNvPr id="3" name="Footer Placeholder 2">
            <a:extLst>
              <a:ext uri="{FF2B5EF4-FFF2-40B4-BE49-F238E27FC236}">
                <a16:creationId xmlns="" xmlns:a16="http://schemas.microsoft.com/office/drawing/2014/main" id="{71AC6397-1BAC-455A-AA96-2DDCC2D51C0F}"/>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 xmlns:a16="http://schemas.microsoft.com/office/drawing/2014/main" id="{2E5D813F-2ED2-4151-9655-32D183106CE0}"/>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1169304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7FC4A8-BDA9-4301-A4EA-07051E6EF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 xmlns:a16="http://schemas.microsoft.com/office/drawing/2014/main" id="{E61DAC8E-8DF8-4536-901A-10F99ECE7E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 xmlns:a16="http://schemas.microsoft.com/office/drawing/2014/main" id="{E8ACBA94-5CD0-46EA-B3CB-22B9C76DB5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2FB3929-917C-4849-A781-9E2D39ED82F2}"/>
              </a:ext>
            </a:extLst>
          </p:cNvPr>
          <p:cNvSpPr>
            <a:spLocks noGrp="1"/>
          </p:cNvSpPr>
          <p:nvPr>
            <p:ph type="dt" sz="half" idx="10"/>
          </p:nvPr>
        </p:nvSpPr>
        <p:spPr/>
        <p:txBody>
          <a:bodyPr/>
          <a:lstStyle/>
          <a:p>
            <a:r>
              <a:rPr lang="en-US" smtClean="0"/>
              <a:t>June 25, 2020</a:t>
            </a:r>
            <a:endParaRPr lang="en-CA"/>
          </a:p>
        </p:txBody>
      </p:sp>
      <p:sp>
        <p:nvSpPr>
          <p:cNvPr id="6" name="Footer Placeholder 5">
            <a:extLst>
              <a:ext uri="{FF2B5EF4-FFF2-40B4-BE49-F238E27FC236}">
                <a16:creationId xmlns="" xmlns:a16="http://schemas.microsoft.com/office/drawing/2014/main" id="{740F1C07-5944-454A-9160-FF77C2BA19C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 xmlns:a16="http://schemas.microsoft.com/office/drawing/2014/main" id="{51CAB498-EEE6-4378-B507-E8A8D8BD368C}"/>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1926100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FA9A9F-44B2-43D4-BD6D-111982B377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 xmlns:a16="http://schemas.microsoft.com/office/drawing/2014/main" id="{56FBC178-D975-4037-AB21-094DED87DF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 xmlns:a16="http://schemas.microsoft.com/office/drawing/2014/main" id="{EF37E256-BD54-4295-8340-1E61E1AA74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57C605E-9FBA-4955-A481-F5E47598601A}"/>
              </a:ext>
            </a:extLst>
          </p:cNvPr>
          <p:cNvSpPr>
            <a:spLocks noGrp="1"/>
          </p:cNvSpPr>
          <p:nvPr>
            <p:ph type="dt" sz="half" idx="10"/>
          </p:nvPr>
        </p:nvSpPr>
        <p:spPr/>
        <p:txBody>
          <a:bodyPr/>
          <a:lstStyle/>
          <a:p>
            <a:r>
              <a:rPr lang="en-US" smtClean="0"/>
              <a:t>June 25, 2020</a:t>
            </a:r>
            <a:endParaRPr lang="en-CA"/>
          </a:p>
        </p:txBody>
      </p:sp>
      <p:sp>
        <p:nvSpPr>
          <p:cNvPr id="6" name="Footer Placeholder 5">
            <a:extLst>
              <a:ext uri="{FF2B5EF4-FFF2-40B4-BE49-F238E27FC236}">
                <a16:creationId xmlns="" xmlns:a16="http://schemas.microsoft.com/office/drawing/2014/main" id="{1D6D3E05-0B16-4CAD-87A5-34D9AE5487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 xmlns:a16="http://schemas.microsoft.com/office/drawing/2014/main" id="{20D8738C-0856-4B1B-8D1D-BB0C623CF60A}"/>
              </a:ext>
            </a:extLst>
          </p:cNvPr>
          <p:cNvSpPr>
            <a:spLocks noGrp="1"/>
          </p:cNvSpPr>
          <p:nvPr>
            <p:ph type="sldNum" sz="quarter" idx="12"/>
          </p:nvPr>
        </p:nvSpPr>
        <p:spPr/>
        <p:txBody>
          <a:bodyPr/>
          <a:lstStyle/>
          <a:p>
            <a:fld id="{12D0BCEA-8065-4A0E-8EA6-60F3C3D6559E}" type="slidenum">
              <a:rPr lang="en-CA" smtClean="0"/>
              <a:t>‹#›</a:t>
            </a:fld>
            <a:endParaRPr lang="en-CA"/>
          </a:p>
        </p:txBody>
      </p:sp>
    </p:spTree>
    <p:extLst>
      <p:ext uri="{BB962C8B-B14F-4D97-AF65-F5344CB8AC3E}">
        <p14:creationId xmlns:p14="http://schemas.microsoft.com/office/powerpoint/2010/main" val="3445342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8000">
              <a:schemeClr val="accent6">
                <a:lumMod val="60000"/>
                <a:lumOff val="40000"/>
                <a:alpha val="41000"/>
              </a:schemeClr>
            </a:gs>
            <a:gs pos="84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313D3B32-C630-4313-96A1-250D1D390D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 xmlns:a16="http://schemas.microsoft.com/office/drawing/2014/main" id="{F8A1942E-2DCE-4BBA-A9C8-CF0DCAD313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 xmlns:a16="http://schemas.microsoft.com/office/drawing/2014/main" id="{723DB7B9-6164-4EA4-B6DC-56E7571EC6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June 25, 2020</a:t>
            </a:r>
            <a:endParaRPr lang="en-CA"/>
          </a:p>
        </p:txBody>
      </p:sp>
      <p:sp>
        <p:nvSpPr>
          <p:cNvPr id="5" name="Footer Placeholder 4">
            <a:extLst>
              <a:ext uri="{FF2B5EF4-FFF2-40B4-BE49-F238E27FC236}">
                <a16:creationId xmlns="" xmlns:a16="http://schemas.microsoft.com/office/drawing/2014/main" id="{92F0F765-996D-4DC7-B1C4-80380E58E9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 xmlns:a16="http://schemas.microsoft.com/office/drawing/2014/main" id="{E1038955-84E0-4E14-9F3C-4BA62C9E50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0BCEA-8065-4A0E-8EA6-60F3C3D6559E}" type="slidenum">
              <a:rPr lang="en-CA" smtClean="0"/>
              <a:t>‹#›</a:t>
            </a:fld>
            <a:endParaRPr lang="en-CA"/>
          </a:p>
        </p:txBody>
      </p:sp>
    </p:spTree>
    <p:extLst>
      <p:ext uri="{BB962C8B-B14F-4D97-AF65-F5344CB8AC3E}">
        <p14:creationId xmlns:p14="http://schemas.microsoft.com/office/powerpoint/2010/main" val="1540603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anlii.ca/t/hwqr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nextcanada.westlaw.com/Link/RelatedInformation/Flag?documentGuid=I34e4dd8872934f20e0540021280d7cce&amp;transitionType=Document&amp;contextData=(sc.DocLink)"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canlii.ca/t/gs15j"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nextcanada.westlaw.com/Link/Document/FullText?findType=Y&amp;pubNum=6615&amp;serNum=2006304526&amp;originationContext=document&amp;transitionType=DocumentItem&amp;contextData=(sc.DocLi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canlii.ca/t/gjlc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fsco.gov.on.ca/en/pensions/Family-Law/Pages/familylawforms.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complexfamilylaw.com/blog/2019/10/timely-financial-disclosure-is-essential.s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ada.ca/en/revenue-agency/services/e-services/e-services-individuals/account-individuals.htm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divorcemate.com/article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divorcemate.com/assets/docs/articles/Ontario%20-%20Draft%2013.1%20Financial%20Statement%20with%20Instructions%20to%20Client%20-%20Updated%20July%202015.pdf"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attorneygeneral.jus.gov.on.ca/english/family/guides/fc/part_4.html"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s://stepstojustice.ca/questions/family-law/what-financial-statement-what-documents-do-i-have-give-my-partner"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lso.ca/lawyers/practice-supports-and-resources/practice-area/family-law/how-to-prepare-a-financial-statemen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s://www.mysupportcalculator.ca/" TargetMode="External"/><Relationship Id="rId4" Type="http://schemas.openxmlformats.org/officeDocument/2006/relationships/hyperlink" Target="https://www.familylawlss.ca/"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isclosureclinic.ca/"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protopage.com/corollaryrelief"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canlii.ca/t/j883b"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canlii.ca/t/hsd4t" TargetMode="External"/><Relationship Id="rId4" Type="http://schemas.openxmlformats.org/officeDocument/2006/relationships/hyperlink" Target="http://canlii.ca/t/g6wpp"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orthyorkharvest.com/gene-c-colman/"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canlii.ca/t/hwklc"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canlii.ca/t/j0q9v"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5" Type="http://schemas.openxmlformats.org/officeDocument/2006/relationships/hyperlink" Target="http://canlii.ca/t/gxjx9" TargetMode="External"/><Relationship Id="rId4" Type="http://schemas.openxmlformats.org/officeDocument/2006/relationships/hyperlink" Target="http://canlii.ca/t/hwvfz"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northyorkharvest.com/gene-c-colman/"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www.complexfamilylaw.com/Events.s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northyorkharvest.com/gene-c-colman/" TargetMode="External"/><Relationship Id="rId2" Type="http://schemas.openxmlformats.org/officeDocument/2006/relationships/hyperlink" Target="mailto:reception@complexfamily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complexfamilylaw.com/Our-Tea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robert@complexfamilylaw.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8EABF7-373A-4BE3-BC05-A314B882DEB6}"/>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i="1" dirty="0">
                <a:ln w="0"/>
                <a:effectLst>
                  <a:outerShdw blurRad="38100" dist="19050" dir="2700000" algn="tl" rotWithShape="0">
                    <a:schemeClr val="dk1">
                      <a:alpha val="40000"/>
                    </a:schemeClr>
                  </a:outerShdw>
                </a:effectLst>
              </a:rPr>
              <a:t>We will start the webinar shortly. </a:t>
            </a:r>
            <a:br>
              <a:rPr lang="en-US" sz="3600" i="1" dirty="0">
                <a:ln w="0"/>
                <a:effectLst>
                  <a:outerShdw blurRad="38100" dist="19050" dir="2700000" algn="tl" rotWithShape="0">
                    <a:schemeClr val="dk1">
                      <a:alpha val="40000"/>
                    </a:schemeClr>
                  </a:outerShdw>
                </a:effectLst>
              </a:rPr>
            </a:br>
            <a:r>
              <a:rPr lang="en-US" sz="3600" i="1" dirty="0">
                <a:ln w="0"/>
                <a:effectLst>
                  <a:outerShdw blurRad="38100" dist="19050" dir="2700000" algn="tl" rotWithShape="0">
                    <a:schemeClr val="dk1">
                      <a:alpha val="40000"/>
                    </a:schemeClr>
                  </a:outerShdw>
                </a:effectLst>
              </a:rPr>
              <a:t/>
            </a:r>
            <a:br>
              <a:rPr lang="en-US" sz="3600" i="1" dirty="0">
                <a:ln w="0"/>
                <a:effectLst>
                  <a:outerShdw blurRad="38100" dist="19050" dir="2700000" algn="tl" rotWithShape="0">
                    <a:schemeClr val="dk1">
                      <a:alpha val="40000"/>
                    </a:schemeClr>
                  </a:outerShdw>
                </a:effectLst>
              </a:rPr>
            </a:br>
            <a:r>
              <a:rPr lang="en-US" sz="3600" i="1" dirty="0">
                <a:ln w="0"/>
                <a:effectLst>
                  <a:outerShdw blurRad="38100" dist="19050" dir="2700000" algn="tl" rotWithShape="0">
                    <a:schemeClr val="dk1">
                      <a:alpha val="40000"/>
                    </a:schemeClr>
                  </a:outerShdw>
                </a:effectLst>
              </a:rPr>
              <a:t>Thanks for joining in.</a:t>
            </a:r>
          </a:p>
        </p:txBody>
      </p:sp>
      <p:pic>
        <p:nvPicPr>
          <p:cNvPr id="6" name="Picture 2">
            <a:extLst>
              <a:ext uri="{FF2B5EF4-FFF2-40B4-BE49-F238E27FC236}">
                <a16:creationId xmlns="" xmlns:a16="http://schemas.microsoft.com/office/drawing/2014/main" id="{FE924F04-C5B3-442D-A41D-6CBAC0FF2EBD}"/>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0093" r="-2" b="20668"/>
          <a:stretch/>
        </p:blipFill>
        <p:spPr bwMode="auto">
          <a:xfrm>
            <a:off x="1034866" y="960570"/>
            <a:ext cx="7171287" cy="5440230"/>
          </a:xfrm>
          <a:prstGeom prst="rect">
            <a:avLst/>
          </a:prstGeom>
          <a:noFill/>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ate Placeholder 3">
            <a:extLst>
              <a:ext uri="{FF2B5EF4-FFF2-40B4-BE49-F238E27FC236}">
                <a16:creationId xmlns="" xmlns:a16="http://schemas.microsoft.com/office/drawing/2014/main" id="{463590F2-EF48-4A9E-B407-C540B2608A29}"/>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defTabSz="457200">
              <a:spcAft>
                <a:spcPts val="600"/>
              </a:spcAft>
            </a:pPr>
            <a:r>
              <a:rPr lang="en-US" smtClean="0">
                <a:solidFill>
                  <a:schemeClr val="tx1"/>
                </a:solidFill>
              </a:rPr>
              <a:t>June 25, 2020</a:t>
            </a:r>
            <a:endParaRPr lang="en-US" dirty="0">
              <a:solidFill>
                <a:schemeClr val="tx1"/>
              </a:solidFill>
            </a:endParaRPr>
          </a:p>
        </p:txBody>
      </p:sp>
      <p:sp>
        <p:nvSpPr>
          <p:cNvPr id="5" name="Slide Number Placeholder 4">
            <a:extLst>
              <a:ext uri="{FF2B5EF4-FFF2-40B4-BE49-F238E27FC236}">
                <a16:creationId xmlns="" xmlns:a16="http://schemas.microsoft.com/office/drawing/2014/main" id="{18E2BBC1-F056-4A55-B707-DE9EDC5013A7}"/>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defTabSz="457200">
              <a:spcAft>
                <a:spcPts val="600"/>
              </a:spcAft>
            </a:pPr>
            <a:fld id="{12D0BCEA-8065-4A0E-8EA6-60F3C3D6559E}" type="slidenum">
              <a:rPr lang="en-US">
                <a:solidFill>
                  <a:srgbClr val="FFFFFF"/>
                </a:solidFill>
              </a:rPr>
              <a:pPr defTabSz="457200">
                <a:spcAft>
                  <a:spcPts val="600"/>
                </a:spcAft>
              </a:pPr>
              <a:t>1</a:t>
            </a:fld>
            <a:endParaRPr lang="en-US">
              <a:solidFill>
                <a:srgbClr val="FFFFFF"/>
              </a:solidFill>
            </a:endParaRPr>
          </a:p>
        </p:txBody>
      </p:sp>
      <p:sp>
        <p:nvSpPr>
          <p:cNvPr id="3" name="TextBox 2">
            <a:extLst>
              <a:ext uri="{FF2B5EF4-FFF2-40B4-BE49-F238E27FC236}">
                <a16:creationId xmlns="" xmlns:a16="http://schemas.microsoft.com/office/drawing/2014/main" id="{203B4B14-60F0-4289-B919-2DC6F8C7A54E}"/>
              </a:ext>
            </a:extLst>
          </p:cNvPr>
          <p:cNvSpPr txBox="1"/>
          <p:nvPr/>
        </p:nvSpPr>
        <p:spPr>
          <a:xfrm>
            <a:off x="2502006" y="455132"/>
            <a:ext cx="6967959" cy="1384995"/>
          </a:xfrm>
          <a:prstGeom prst="rect">
            <a:avLst/>
          </a:prstGeom>
          <a:noFill/>
        </p:spPr>
        <p:txBody>
          <a:bodyPr wrap="square" rtlCol="0">
            <a:spAutoFit/>
          </a:bodyPr>
          <a:lstStyle/>
          <a:p>
            <a:pPr algn="ctr"/>
            <a:r>
              <a:rPr lang="en-US" sz="2800" b="1" dirty="0"/>
              <a:t>FINANCIAL DISCLOSURE IN </a:t>
            </a:r>
            <a:endParaRPr lang="en-US" sz="2800" b="1" dirty="0" smtClean="0"/>
          </a:p>
          <a:p>
            <a:pPr algn="ctr"/>
            <a:r>
              <a:rPr lang="en-US" sz="2800" b="1" dirty="0" smtClean="0"/>
              <a:t>ONTARIO’S </a:t>
            </a:r>
            <a:r>
              <a:rPr lang="en-US" sz="2800" b="1" dirty="0"/>
              <a:t>COURTS: </a:t>
            </a:r>
            <a:endParaRPr lang="en-CA" sz="2800" dirty="0"/>
          </a:p>
          <a:p>
            <a:pPr algn="ctr"/>
            <a:r>
              <a:rPr lang="en-US" sz="2800" b="1" dirty="0"/>
              <a:t>WHAT’S THE BIG FUSS ABOUT?</a:t>
            </a:r>
            <a:endParaRPr lang="en-CA" sz="2800" dirty="0"/>
          </a:p>
        </p:txBody>
      </p:sp>
    </p:spTree>
    <p:extLst>
      <p:ext uri="{BB962C8B-B14F-4D97-AF65-F5344CB8AC3E}">
        <p14:creationId xmlns:p14="http://schemas.microsoft.com/office/powerpoint/2010/main" val="202649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indent="0">
              <a:buNone/>
            </a:pPr>
            <a:r>
              <a:rPr lang="en-US" sz="4400" dirty="0" smtClean="0">
                <a:latin typeface="Times New Roman"/>
                <a:ea typeface="Calibri"/>
              </a:rPr>
              <a:t>3 very </a:t>
            </a:r>
            <a:r>
              <a:rPr lang="en-US" sz="4400" dirty="0">
                <a:latin typeface="Times New Roman"/>
                <a:ea typeface="Calibri"/>
              </a:rPr>
              <a:t>good reasons to fully disclose</a:t>
            </a: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10</a:t>
            </a:fld>
            <a:endParaRPr lang="en-CA"/>
          </a:p>
        </p:txBody>
      </p:sp>
    </p:spTree>
    <p:extLst>
      <p:ext uri="{BB962C8B-B14F-4D97-AF65-F5344CB8AC3E}">
        <p14:creationId xmlns:p14="http://schemas.microsoft.com/office/powerpoint/2010/main" val="2546867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342900" lvl="0" indent="-342900" algn="ctr">
              <a:spcBef>
                <a:spcPts val="0"/>
              </a:spcBef>
              <a:spcAft>
                <a:spcPts val="1200"/>
              </a:spcAft>
              <a:buFont typeface="+mj-lt"/>
              <a:buAutoNum type="arabicPeriod"/>
            </a:pPr>
            <a:r>
              <a:rPr lang="en-US" b="1" dirty="0" smtClean="0">
                <a:ea typeface="Calibri"/>
              </a:rPr>
              <a:t>Understanding</a:t>
            </a:r>
          </a:p>
          <a:p>
            <a:pPr marL="342900" lvl="0" indent="-342900" algn="ctr">
              <a:spcBef>
                <a:spcPts val="0"/>
              </a:spcBef>
              <a:spcAft>
                <a:spcPts val="1200"/>
              </a:spcAft>
              <a:buFont typeface="+mj-lt"/>
              <a:buAutoNum type="arabicPeriod"/>
            </a:pPr>
            <a:endParaRPr lang="en-CA" dirty="0">
              <a:ea typeface="Calibri"/>
            </a:endParaRPr>
          </a:p>
          <a:p>
            <a:pPr marL="342900" marR="0" lvl="0" indent="-342900" algn="ctr">
              <a:spcBef>
                <a:spcPts val="0"/>
              </a:spcBef>
              <a:spcAft>
                <a:spcPts val="1200"/>
              </a:spcAft>
              <a:buFont typeface="+mj-lt"/>
              <a:buAutoNum type="arabicPeriod"/>
            </a:pPr>
            <a:r>
              <a:rPr lang="en-US" b="1" dirty="0">
                <a:ea typeface="Calibri"/>
              </a:rPr>
              <a:t>Increase Legal </a:t>
            </a:r>
            <a:r>
              <a:rPr lang="en-US" b="1" dirty="0" smtClean="0">
                <a:ea typeface="Calibri"/>
              </a:rPr>
              <a:t>Costs</a:t>
            </a:r>
          </a:p>
          <a:p>
            <a:pPr marL="342900" marR="0" lvl="0" indent="-342900" algn="ctr">
              <a:spcBef>
                <a:spcPts val="0"/>
              </a:spcBef>
              <a:spcAft>
                <a:spcPts val="1200"/>
              </a:spcAft>
              <a:buFont typeface="+mj-lt"/>
              <a:buAutoNum type="arabicPeriod"/>
            </a:pPr>
            <a:endParaRPr lang="en-CA" dirty="0">
              <a:ea typeface="Calibri"/>
            </a:endParaRPr>
          </a:p>
          <a:p>
            <a:pPr marL="342900" marR="0" lvl="0" indent="-342900" algn="ctr">
              <a:spcBef>
                <a:spcPts val="0"/>
              </a:spcBef>
              <a:spcAft>
                <a:spcPts val="1200"/>
              </a:spcAft>
              <a:buFont typeface="+mj-lt"/>
              <a:buAutoNum type="arabicPeriod"/>
            </a:pPr>
            <a:r>
              <a:rPr lang="en-US" b="1" dirty="0">
                <a:ea typeface="Calibri"/>
              </a:rPr>
              <a:t>Later Challenge to the Deal or </a:t>
            </a:r>
            <a:r>
              <a:rPr lang="en-US" b="1" dirty="0" smtClean="0">
                <a:ea typeface="Calibri"/>
              </a:rPr>
              <a:t>Order</a:t>
            </a:r>
            <a:endParaRPr lang="en-US"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11</a:t>
            </a:fld>
            <a:endParaRPr lang="en-CA"/>
          </a:p>
        </p:txBody>
      </p:sp>
    </p:spTree>
    <p:extLst>
      <p:ext uri="{BB962C8B-B14F-4D97-AF65-F5344CB8AC3E}">
        <p14:creationId xmlns:p14="http://schemas.microsoft.com/office/powerpoint/2010/main" val="164438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BASIC PRINCIPLES</a:t>
            </a:r>
            <a:br>
              <a:rPr lang="en-US" sz="2000" dirty="0" smtClean="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342900" lvl="0" indent="-342900" algn="just">
              <a:spcBef>
                <a:spcPts val="0"/>
              </a:spcBef>
              <a:spcAft>
                <a:spcPts val="1200"/>
              </a:spcAft>
              <a:buFont typeface="+mj-lt"/>
              <a:buAutoNum type="arabicPeriod"/>
            </a:pPr>
            <a:r>
              <a:rPr lang="en-US" dirty="0">
                <a:latin typeface="Times New Roman"/>
                <a:ea typeface="Calibri"/>
              </a:rPr>
              <a:t>The parties have an obligation to make </a:t>
            </a:r>
            <a:r>
              <a:rPr lang="en-US" b="1" dirty="0">
                <a:latin typeface="Times New Roman"/>
                <a:ea typeface="Calibri"/>
              </a:rPr>
              <a:t>full disclosure</a:t>
            </a:r>
            <a:r>
              <a:rPr lang="en-US" dirty="0">
                <a:latin typeface="Times New Roman"/>
                <a:ea typeface="Calibri"/>
              </a:rPr>
              <a:t> and to produce </a:t>
            </a:r>
            <a:r>
              <a:rPr lang="en-US" b="1" dirty="0">
                <a:latin typeface="Times New Roman"/>
                <a:ea typeface="Calibri"/>
              </a:rPr>
              <a:t>all relevant</a:t>
            </a:r>
            <a:r>
              <a:rPr lang="en-US" dirty="0">
                <a:latin typeface="Times New Roman"/>
                <a:ea typeface="Calibri"/>
              </a:rPr>
              <a:t> </a:t>
            </a:r>
            <a:r>
              <a:rPr lang="en-US" b="1" dirty="0">
                <a:latin typeface="Times New Roman"/>
                <a:ea typeface="Calibri"/>
              </a:rPr>
              <a:t>documents</a:t>
            </a:r>
            <a:r>
              <a:rPr lang="en-US" dirty="0">
                <a:latin typeface="Times New Roman"/>
                <a:ea typeface="Calibri"/>
              </a:rPr>
              <a:t>. </a:t>
            </a:r>
            <a:endParaRPr lang="en-US" dirty="0" smtClean="0">
              <a:latin typeface="Times New Roman"/>
              <a:ea typeface="Calibri"/>
            </a:endParaRPr>
          </a:p>
          <a:p>
            <a:pPr marL="342900" lvl="0" indent="-342900" algn="just">
              <a:spcBef>
                <a:spcPts val="0"/>
              </a:spcBef>
              <a:spcAft>
                <a:spcPts val="1200"/>
              </a:spcAft>
              <a:buFont typeface="+mj-lt"/>
              <a:buAutoNum type="arabicPeriod"/>
            </a:pPr>
            <a:r>
              <a:rPr lang="en-US" dirty="0">
                <a:latin typeface="Times New Roman"/>
                <a:ea typeface="Calibri"/>
              </a:rPr>
              <a:t>Disclosure should be full and </a:t>
            </a:r>
            <a:r>
              <a:rPr lang="en-US" b="1" dirty="0">
                <a:latin typeface="Times New Roman"/>
                <a:ea typeface="Calibri"/>
              </a:rPr>
              <a:t>frank</a:t>
            </a:r>
            <a:r>
              <a:rPr lang="en-US" dirty="0">
                <a:latin typeface="Times New Roman"/>
                <a:ea typeface="Calibri"/>
              </a:rPr>
              <a:t>, meaning complete, </a:t>
            </a:r>
            <a:r>
              <a:rPr lang="en-US" b="1" dirty="0">
                <a:latin typeface="Times New Roman"/>
                <a:ea typeface="Calibri"/>
              </a:rPr>
              <a:t>detailed and timely</a:t>
            </a:r>
            <a:r>
              <a:rPr lang="en-US" dirty="0">
                <a:latin typeface="Times New Roman"/>
                <a:ea typeface="Calibri"/>
              </a:rPr>
              <a:t>. Partial disclosure just might not “cut it”.</a:t>
            </a:r>
            <a:endParaRPr lang="en-CA" dirty="0">
              <a:latin typeface="Times New Roman"/>
              <a:ea typeface="Calibri"/>
            </a:endParaRPr>
          </a:p>
          <a:p>
            <a:pPr marL="0" lvl="0" indent="0" algn="just">
              <a:spcBef>
                <a:spcPts val="0"/>
              </a:spcBef>
              <a:spcAft>
                <a:spcPts val="1200"/>
              </a:spcAft>
              <a:buNone/>
            </a:pPr>
            <a:r>
              <a:rPr lang="en-CA" i="1" u="sng" dirty="0">
                <a:solidFill>
                  <a:srgbClr val="000000"/>
                </a:solidFill>
                <a:latin typeface="Times New Roman"/>
                <a:ea typeface="Times New Roman"/>
                <a:hlinkClick r:id="rId3"/>
              </a:rPr>
              <a:t>Mullin v. Sherlock</a:t>
            </a:r>
            <a:r>
              <a:rPr lang="en-CA" u="sng" dirty="0">
                <a:solidFill>
                  <a:srgbClr val="000000"/>
                </a:solidFill>
                <a:latin typeface="Times New Roman"/>
                <a:ea typeface="Times New Roman"/>
                <a:hlinkClick r:id="rId3"/>
              </a:rPr>
              <a:t>, 2018 CarswellOnt 21609, 2018 ONCA 1063 (Ont. C.A.)</a:t>
            </a:r>
            <a:endParaRPr lang="en-CA" dirty="0">
              <a:latin typeface="Times New Roman"/>
              <a:ea typeface="Calibri"/>
            </a:endParaRP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12</a:t>
            </a:fld>
            <a:endParaRPr lang="en-CA"/>
          </a:p>
        </p:txBody>
      </p:sp>
    </p:spTree>
    <p:extLst>
      <p:ext uri="{BB962C8B-B14F-4D97-AF65-F5344CB8AC3E}">
        <p14:creationId xmlns:p14="http://schemas.microsoft.com/office/powerpoint/2010/main" val="2444501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BASIC PRINCIPLES</a:t>
            </a:r>
            <a:br>
              <a:rPr lang="en-US" sz="2000" dirty="0" smtClean="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lnSpcReduction="10000"/>
          </a:bodyPr>
          <a:lstStyle/>
          <a:p>
            <a:pPr marL="0" indent="0">
              <a:buNone/>
            </a:pPr>
            <a:endParaRPr lang="en-US" dirty="0"/>
          </a:p>
          <a:p>
            <a:pPr marL="742950" lvl="0" indent="-742950" algn="just">
              <a:spcBef>
                <a:spcPts val="0"/>
              </a:spcBef>
              <a:spcAft>
                <a:spcPts val="1200"/>
              </a:spcAft>
              <a:buFont typeface="+mj-lt"/>
              <a:buAutoNum type="arabicPeriod" startAt="3"/>
            </a:pPr>
            <a:endParaRPr lang="en-US" sz="3300" dirty="0" smtClean="0">
              <a:latin typeface="Times New Roman"/>
              <a:ea typeface="Calibri"/>
            </a:endParaRPr>
          </a:p>
          <a:p>
            <a:pPr marL="742950" lvl="0" indent="-742950" algn="just">
              <a:spcBef>
                <a:spcPts val="0"/>
              </a:spcBef>
              <a:spcAft>
                <a:spcPts val="1200"/>
              </a:spcAft>
              <a:buFont typeface="+mj-lt"/>
              <a:buAutoNum type="arabicPeriod" startAt="3"/>
            </a:pPr>
            <a:r>
              <a:rPr lang="en-US" sz="3000" dirty="0" smtClean="0">
                <a:latin typeface="Times New Roman"/>
                <a:ea typeface="Calibri"/>
              </a:rPr>
              <a:t>The </a:t>
            </a:r>
            <a:r>
              <a:rPr lang="en-US" sz="3000" dirty="0">
                <a:latin typeface="Times New Roman"/>
                <a:ea typeface="Calibri"/>
              </a:rPr>
              <a:t>duty to disclose is </a:t>
            </a:r>
            <a:r>
              <a:rPr lang="en-US" sz="3000" b="1" dirty="0">
                <a:latin typeface="Times New Roman"/>
                <a:ea typeface="Calibri"/>
              </a:rPr>
              <a:t>immediate and ongoing</a:t>
            </a:r>
            <a:r>
              <a:rPr lang="en-US" sz="3000" dirty="0">
                <a:latin typeface="Times New Roman"/>
                <a:ea typeface="Calibri"/>
              </a:rPr>
              <a:t>. Ongoing means you must continue to disclose new and updated information at every stage of the litigation process. </a:t>
            </a:r>
            <a:endParaRPr lang="en-CA" sz="3000" dirty="0">
              <a:latin typeface="Times New Roman"/>
              <a:ea typeface="Calibri"/>
            </a:endParaRPr>
          </a:p>
          <a:p>
            <a:pPr marL="457200" marR="0" algn="just">
              <a:spcBef>
                <a:spcPts val="0"/>
              </a:spcBef>
              <a:spcAft>
                <a:spcPts val="1200"/>
              </a:spcAft>
            </a:pPr>
            <a:r>
              <a:rPr lang="en-CA" sz="3000" dirty="0" smtClean="0">
                <a:solidFill>
                  <a:srgbClr val="000000"/>
                </a:solidFill>
                <a:latin typeface="Times New Roman"/>
                <a:ea typeface="Calibri"/>
                <a:cs typeface="Times New Roman"/>
              </a:rPr>
              <a:t>See </a:t>
            </a:r>
            <a:r>
              <a:rPr lang="en-CA" sz="3000" dirty="0">
                <a:solidFill>
                  <a:srgbClr val="000000"/>
                </a:solidFill>
                <a:latin typeface="Times New Roman"/>
                <a:ea typeface="Calibri"/>
                <a:cs typeface="Times New Roman"/>
                <a:hlinkClick r:id="rId3"/>
              </a:rPr>
              <a:t>​</a:t>
            </a:r>
            <a:r>
              <a:rPr lang="en-CA" sz="3000" dirty="0">
                <a:solidFill>
                  <a:srgbClr val="000000"/>
                </a:solidFill>
                <a:latin typeface="Times New Roman"/>
                <a:ea typeface="Calibri"/>
                <a:cs typeface="Times New Roman"/>
              </a:rPr>
              <a:t> </a:t>
            </a:r>
            <a:r>
              <a:rPr lang="en-CA" sz="3000" i="1" dirty="0" err="1">
                <a:solidFill>
                  <a:srgbClr val="000000"/>
                </a:solidFill>
                <a:latin typeface="Times New Roman"/>
                <a:ea typeface="Calibri"/>
                <a:cs typeface="Times New Roman"/>
                <a:hlinkClick r:id="rId4"/>
              </a:rPr>
              <a:t>Manchanda</a:t>
            </a:r>
            <a:r>
              <a:rPr lang="en-CA" sz="3000" i="1" dirty="0">
                <a:solidFill>
                  <a:srgbClr val="000000"/>
                </a:solidFill>
                <a:latin typeface="Times New Roman"/>
                <a:ea typeface="Calibri"/>
                <a:cs typeface="Times New Roman"/>
                <a:hlinkClick r:id="rId4"/>
              </a:rPr>
              <a:t> v. </a:t>
            </a:r>
            <a:r>
              <a:rPr lang="en-CA" sz="3000" i="1" dirty="0" err="1">
                <a:solidFill>
                  <a:srgbClr val="000000"/>
                </a:solidFill>
                <a:latin typeface="Times New Roman"/>
                <a:ea typeface="Calibri"/>
                <a:cs typeface="Times New Roman"/>
                <a:hlinkClick r:id="rId4"/>
              </a:rPr>
              <a:t>Thethi</a:t>
            </a:r>
            <a:r>
              <a:rPr lang="en-CA" sz="3000" dirty="0">
                <a:solidFill>
                  <a:srgbClr val="000000"/>
                </a:solidFill>
                <a:latin typeface="Times New Roman"/>
                <a:ea typeface="Calibri"/>
                <a:cs typeface="Times New Roman"/>
                <a:hlinkClick r:id="rId4"/>
              </a:rPr>
              <a:t>, 2016 CarswellOnt 8951, 2016 ONSC 3776 (Ont. S.C.J.)</a:t>
            </a:r>
            <a:endParaRPr lang="en-CA" sz="3000" dirty="0">
              <a:latin typeface="Times New Roman"/>
              <a:ea typeface="Calibri"/>
            </a:endParaRP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13</a:t>
            </a:fld>
            <a:endParaRPr lang="en-CA"/>
          </a:p>
        </p:txBody>
      </p:sp>
    </p:spTree>
    <p:extLst>
      <p:ext uri="{BB962C8B-B14F-4D97-AF65-F5344CB8AC3E}">
        <p14:creationId xmlns:p14="http://schemas.microsoft.com/office/powerpoint/2010/main" val="197012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BASIC PRINCIPLES</a:t>
            </a:r>
            <a:br>
              <a:rPr lang="en-US" sz="2000" dirty="0" smtClean="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92500" lnSpcReduction="10000"/>
          </a:bodyPr>
          <a:lstStyle/>
          <a:p>
            <a:pPr marL="0" indent="0">
              <a:buNone/>
            </a:pPr>
            <a:endParaRPr lang="en-US" dirty="0"/>
          </a:p>
          <a:p>
            <a:pPr marL="742950" lvl="0" indent="-742950" algn="just">
              <a:spcBef>
                <a:spcPts val="0"/>
              </a:spcBef>
              <a:spcAft>
                <a:spcPts val="1200"/>
              </a:spcAft>
              <a:buFont typeface="+mj-lt"/>
              <a:buAutoNum type="arabicPeriod" startAt="3"/>
            </a:pPr>
            <a:endParaRPr lang="en-US" sz="4400" dirty="0" smtClean="0">
              <a:latin typeface="Times New Roman"/>
              <a:ea typeface="Calibri"/>
            </a:endParaRPr>
          </a:p>
          <a:p>
            <a:pPr marL="742950" marR="0" lvl="0" indent="-742950" algn="just">
              <a:spcBef>
                <a:spcPts val="0"/>
              </a:spcBef>
              <a:spcAft>
                <a:spcPts val="1200"/>
              </a:spcAft>
              <a:buFont typeface="+mj-lt"/>
              <a:buAutoNum type="arabicPeriod" startAt="4"/>
            </a:pPr>
            <a:r>
              <a:rPr lang="en-US" sz="4400" dirty="0" smtClean="0">
                <a:latin typeface="Times New Roman"/>
                <a:ea typeface="Calibri"/>
              </a:rPr>
              <a:t>You </a:t>
            </a:r>
            <a:r>
              <a:rPr lang="en-US" sz="4400" dirty="0">
                <a:latin typeface="Times New Roman"/>
                <a:ea typeface="Calibri"/>
              </a:rPr>
              <a:t>are the one who has the information.   You are the one who has the onus to provide the financial disclosure.  It’s not supposed to be a game of </a:t>
            </a:r>
            <a:r>
              <a:rPr lang="en-US" sz="4400" b="1" dirty="0">
                <a:latin typeface="Times New Roman"/>
                <a:ea typeface="Calibri"/>
              </a:rPr>
              <a:t>hide and seek</a:t>
            </a:r>
            <a:r>
              <a:rPr lang="en-US" sz="4400" dirty="0">
                <a:latin typeface="Times New Roman"/>
                <a:ea typeface="Calibri"/>
              </a:rPr>
              <a:t>.</a:t>
            </a:r>
            <a:endParaRPr lang="en-CA" sz="4400" dirty="0">
              <a:latin typeface="Times New Roman"/>
              <a:ea typeface="Calibri"/>
            </a:endParaRP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14</a:t>
            </a:fld>
            <a:endParaRPr lang="en-CA"/>
          </a:p>
        </p:txBody>
      </p:sp>
    </p:spTree>
    <p:extLst>
      <p:ext uri="{BB962C8B-B14F-4D97-AF65-F5344CB8AC3E}">
        <p14:creationId xmlns:p14="http://schemas.microsoft.com/office/powerpoint/2010/main" val="4203174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BASIC PRINCIPLES</a:t>
            </a:r>
            <a:br>
              <a:rPr lang="en-US" sz="2000" dirty="0" smtClean="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lvl="0" indent="0">
              <a:spcBef>
                <a:spcPts val="0"/>
              </a:spcBef>
              <a:spcAft>
                <a:spcPts val="1200"/>
              </a:spcAft>
              <a:buNone/>
            </a:pPr>
            <a:r>
              <a:rPr lang="en-CA" sz="2400" i="1" dirty="0" err="1">
                <a:solidFill>
                  <a:srgbClr val="0000FF"/>
                </a:solidFill>
                <a:latin typeface="Times New Roman"/>
                <a:ea typeface="Calibri"/>
                <a:hlinkClick r:id="rId3"/>
              </a:rPr>
              <a:t>Chernyakhovsky</a:t>
            </a:r>
            <a:r>
              <a:rPr lang="en-CA" sz="2400" i="1" dirty="0">
                <a:solidFill>
                  <a:srgbClr val="0000FF"/>
                </a:solidFill>
                <a:latin typeface="Times New Roman"/>
                <a:ea typeface="Calibri"/>
                <a:hlinkClick r:id="rId3"/>
              </a:rPr>
              <a:t> v. </a:t>
            </a:r>
            <a:r>
              <a:rPr lang="en-CA" sz="2400" i="1" dirty="0" err="1" smtClean="0">
                <a:solidFill>
                  <a:srgbClr val="0000FF"/>
                </a:solidFill>
                <a:latin typeface="Times New Roman"/>
                <a:ea typeface="Calibri"/>
                <a:hlinkClick r:id="rId3"/>
              </a:rPr>
              <a:t>Chernyakhovsky</a:t>
            </a:r>
            <a:endParaRPr lang="en-CA" sz="2400" i="1" dirty="0" smtClean="0">
              <a:solidFill>
                <a:srgbClr val="0000FF"/>
              </a:solidFill>
              <a:latin typeface="Times New Roman"/>
              <a:ea typeface="Calibri"/>
            </a:endParaRPr>
          </a:p>
          <a:p>
            <a:pPr marL="0" lvl="0" indent="0">
              <a:spcBef>
                <a:spcPts val="0"/>
              </a:spcBef>
              <a:spcAft>
                <a:spcPts val="1200"/>
              </a:spcAft>
              <a:buNone/>
            </a:pPr>
            <a:r>
              <a:rPr lang="en-CA" sz="2400" i="1" u="sng" dirty="0">
                <a:solidFill>
                  <a:srgbClr val="000000"/>
                </a:solidFill>
                <a:latin typeface="Times New Roman"/>
                <a:ea typeface="Times New Roman"/>
                <a:hlinkClick r:id="rId4"/>
              </a:rPr>
              <a:t>Roberts v. Roberts</a:t>
            </a:r>
            <a:r>
              <a:rPr lang="en-CA" sz="2400" u="sng" dirty="0">
                <a:solidFill>
                  <a:srgbClr val="000000"/>
                </a:solidFill>
                <a:latin typeface="Times New Roman"/>
                <a:ea typeface="Times New Roman"/>
                <a:hlinkClick r:id="rId4"/>
              </a:rPr>
              <a:t>, 2015 CarswellOnt 9247, 2015 ONCA 450 (Ont. C.A</a:t>
            </a:r>
            <a:r>
              <a:rPr lang="en-CA" sz="2400" dirty="0" smtClean="0">
                <a:solidFill>
                  <a:srgbClr val="000000"/>
                </a:solidFill>
                <a:latin typeface="Times New Roman"/>
                <a:ea typeface="Times New Roman"/>
              </a:rPr>
              <a:t>.):</a:t>
            </a:r>
          </a:p>
          <a:p>
            <a:pPr>
              <a:spcBef>
                <a:spcPts val="0"/>
              </a:spcBef>
              <a:spcAft>
                <a:spcPts val="1200"/>
              </a:spcAft>
            </a:pPr>
            <a:r>
              <a:rPr lang="en-US" sz="2400" dirty="0" smtClean="0">
                <a:solidFill>
                  <a:srgbClr val="000000"/>
                </a:solidFill>
                <a:latin typeface="Times New Roman"/>
                <a:ea typeface="Calibri"/>
              </a:rPr>
              <a:t>The most basic duty…</a:t>
            </a:r>
          </a:p>
          <a:p>
            <a:pPr>
              <a:spcBef>
                <a:spcPts val="0"/>
              </a:spcBef>
              <a:spcAft>
                <a:spcPts val="1200"/>
              </a:spcAft>
            </a:pPr>
            <a:r>
              <a:rPr lang="en-US" sz="2400" dirty="0" smtClean="0">
                <a:solidFill>
                  <a:srgbClr val="000000"/>
                </a:solidFill>
                <a:latin typeface="Times New Roman"/>
                <a:ea typeface="Calibri"/>
              </a:rPr>
              <a:t>Immediate and ongoing</a:t>
            </a:r>
          </a:p>
          <a:p>
            <a:pPr>
              <a:spcBef>
                <a:spcPts val="0"/>
              </a:spcBef>
              <a:spcAft>
                <a:spcPts val="1200"/>
              </a:spcAft>
            </a:pPr>
            <a:r>
              <a:rPr lang="en-US" sz="2400" dirty="0" smtClean="0">
                <a:solidFill>
                  <a:srgbClr val="000000"/>
                </a:solidFill>
                <a:latin typeface="Times New Roman"/>
                <a:ea typeface="Calibri"/>
              </a:rPr>
              <a:t>Administration of justice</a:t>
            </a:r>
          </a:p>
          <a:p>
            <a:pPr>
              <a:spcBef>
                <a:spcPts val="0"/>
              </a:spcBef>
              <a:spcAft>
                <a:spcPts val="1200"/>
              </a:spcAft>
            </a:pPr>
            <a:r>
              <a:rPr lang="en-US" sz="2400" dirty="0" smtClean="0">
                <a:solidFill>
                  <a:srgbClr val="000000"/>
                </a:solidFill>
                <a:latin typeface="Times New Roman"/>
                <a:ea typeface="Calibri"/>
              </a:rPr>
              <a:t>Automatic</a:t>
            </a:r>
          </a:p>
          <a:p>
            <a:pPr>
              <a:spcBef>
                <a:spcPts val="0"/>
              </a:spcBef>
              <a:spcAft>
                <a:spcPts val="1200"/>
              </a:spcAft>
            </a:pPr>
            <a:r>
              <a:rPr lang="en-US" sz="2400" dirty="0" smtClean="0">
                <a:solidFill>
                  <a:srgbClr val="000000"/>
                </a:solidFill>
                <a:latin typeface="Times New Roman"/>
                <a:ea typeface="Calibri"/>
              </a:rPr>
              <a:t>Should not require court orders</a:t>
            </a:r>
            <a:endParaRPr lang="en-US" sz="2400" dirty="0" smtClean="0">
              <a:latin typeface="Times New Roman"/>
              <a:ea typeface="Calibri"/>
            </a:endParaRP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15</a:t>
            </a:fld>
            <a:endParaRPr lang="en-CA"/>
          </a:p>
        </p:txBody>
      </p:sp>
    </p:spTree>
    <p:extLst>
      <p:ext uri="{BB962C8B-B14F-4D97-AF65-F5344CB8AC3E}">
        <p14:creationId xmlns:p14="http://schemas.microsoft.com/office/powerpoint/2010/main" val="2066385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dirty="0" smtClean="0">
                <a:latin typeface="Arial" panose="020B0604020202020204" pitchFamily="34" charset="0"/>
                <a:cs typeface="Arial" panose="020B0604020202020204" pitchFamily="34" charset="0"/>
              </a:rPr>
              <a:t>BASIC PRINCIPLES</a:t>
            </a:r>
            <a:br>
              <a:rPr lang="en-US" sz="2000" dirty="0" smtClean="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marR="0" algn="just">
              <a:spcBef>
                <a:spcPts val="0"/>
              </a:spcBef>
              <a:spcAft>
                <a:spcPts val="1200"/>
              </a:spcAft>
            </a:pPr>
            <a:r>
              <a:rPr lang="en-CA" sz="3600" i="1" dirty="0">
                <a:latin typeface="Times New Roman"/>
                <a:ea typeface="Calibri"/>
              </a:rPr>
              <a:t>If you take the position that these principles do not apply to you, then you run the very real risk that you will suffer very dire consequences at the hands of the court. (See Part 4.)</a:t>
            </a: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16</a:t>
            </a:fld>
            <a:endParaRPr lang="en-CA"/>
          </a:p>
        </p:txBody>
      </p:sp>
    </p:spTree>
    <p:extLst>
      <p:ext uri="{BB962C8B-B14F-4D97-AF65-F5344CB8AC3E}">
        <p14:creationId xmlns:p14="http://schemas.microsoft.com/office/powerpoint/2010/main" val="1142081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3200" dirty="0" smtClean="0"/>
              <a:t>To sum up this part of our talk:</a:t>
            </a:r>
          </a:p>
          <a:p>
            <a:r>
              <a:rPr lang="en-US" sz="3200" dirty="0" smtClean="0"/>
              <a:t>We have to understand what your financial situation is.</a:t>
            </a:r>
          </a:p>
          <a:p>
            <a:r>
              <a:rPr lang="en-US" sz="3200" dirty="0" smtClean="0"/>
              <a:t>We want to keep your legal costs down.  So let’s have your financial disclosure.</a:t>
            </a:r>
          </a:p>
          <a:p>
            <a:r>
              <a:rPr lang="en-US" sz="3200" dirty="0" smtClean="0"/>
              <a:t>We don’t want any deal or order challenged later.</a:t>
            </a:r>
          </a:p>
          <a:p>
            <a:pPr marL="0" lvl="0" indent="0">
              <a:buNone/>
            </a:pPr>
            <a:endParaRPr lang="en-CA" sz="2400"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17</a:t>
            </a:fld>
            <a:endParaRPr lang="en-CA"/>
          </a:p>
        </p:txBody>
      </p:sp>
    </p:spTree>
    <p:extLst>
      <p:ext uri="{BB962C8B-B14F-4D97-AF65-F5344CB8AC3E}">
        <p14:creationId xmlns:p14="http://schemas.microsoft.com/office/powerpoint/2010/main" val="3047691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1:</a:t>
            </a:r>
            <a:r>
              <a:rPr lang="en-US" sz="2700" b="1" dirty="0">
                <a:latin typeface="+mn-lt"/>
                <a:ea typeface="Calibri"/>
              </a:rPr>
              <a:t> WHY DO WE NEED TO DISCLOSE ASSETS, LIABILITIES AND INCOME? </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2400" b="1" dirty="0" smtClean="0"/>
              <a:t>What comes from these principles? </a:t>
            </a:r>
          </a:p>
          <a:p>
            <a:pPr marL="457200" indent="-457200">
              <a:buAutoNum type="arabicPeriod"/>
            </a:pPr>
            <a:r>
              <a:rPr lang="en-US" sz="2400" dirty="0" smtClean="0"/>
              <a:t>You have to make full disclosure.</a:t>
            </a:r>
          </a:p>
          <a:p>
            <a:pPr marL="457200" indent="-457200">
              <a:buAutoNum type="arabicPeriod"/>
            </a:pPr>
            <a:r>
              <a:rPr lang="en-US" sz="2400" dirty="0" smtClean="0"/>
              <a:t>Your disclosure has to be frank, detailed and timely.</a:t>
            </a:r>
          </a:p>
          <a:p>
            <a:pPr marL="457200" indent="-457200">
              <a:buAutoNum type="arabicPeriod"/>
            </a:pPr>
            <a:r>
              <a:rPr lang="en-US" sz="2400" dirty="0" smtClean="0"/>
              <a:t>Your obligation is immediate and it continues throughout the case.</a:t>
            </a:r>
          </a:p>
          <a:p>
            <a:pPr marL="457200" indent="-457200">
              <a:buAutoNum type="arabicPeriod"/>
            </a:pPr>
            <a:r>
              <a:rPr lang="en-US" sz="2400" dirty="0" smtClean="0"/>
              <a:t>You’re the one holding the cards.  Play them.  It’s not “hide and seek”.</a:t>
            </a:r>
          </a:p>
          <a:p>
            <a:pPr marL="457200" indent="-457200">
              <a:buAutoNum type="arabicPeriod"/>
            </a:pPr>
            <a:r>
              <a:rPr lang="en-US" sz="2400" dirty="0" smtClean="0"/>
              <a:t>There are very real consequences for the uncooperative.</a:t>
            </a:r>
            <a:endParaRPr lang="en-US" sz="2400" dirty="0"/>
          </a:p>
          <a:p>
            <a:pPr marL="0" lvl="0" indent="0">
              <a:buNone/>
            </a:pPr>
            <a:endParaRPr lang="en-CA" sz="2400"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18</a:t>
            </a:fld>
            <a:endParaRPr lang="en-CA"/>
          </a:p>
        </p:txBody>
      </p:sp>
    </p:spTree>
    <p:extLst>
      <p:ext uri="{BB962C8B-B14F-4D97-AF65-F5344CB8AC3E}">
        <p14:creationId xmlns:p14="http://schemas.microsoft.com/office/powerpoint/2010/main" val="1574840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3600" b="1" dirty="0"/>
              <a:t>Income is </a:t>
            </a:r>
            <a:r>
              <a:rPr lang="en-US" sz="3600" b="1" dirty="0" smtClean="0"/>
              <a:t>King.</a:t>
            </a:r>
          </a:p>
          <a:p>
            <a:pPr marL="0" indent="0">
              <a:buNone/>
            </a:pPr>
            <a:endParaRPr lang="en-US" sz="3600" b="1" dirty="0" smtClean="0"/>
          </a:p>
          <a:p>
            <a:pPr marL="0" indent="0">
              <a:buNone/>
            </a:pPr>
            <a:r>
              <a:rPr lang="en-US" sz="3600" b="1" dirty="0" smtClean="0"/>
              <a:t>Last </a:t>
            </a:r>
            <a:r>
              <a:rPr lang="en-US" sz="3600" b="1" dirty="0"/>
              <a:t>Three </a:t>
            </a:r>
            <a:r>
              <a:rPr lang="en-US" sz="3600" b="1" dirty="0" smtClean="0"/>
              <a:t>Years </a:t>
            </a:r>
            <a:r>
              <a:rPr lang="en-US" sz="3600" b="1" dirty="0"/>
              <a:t>income tax returns and notices of </a:t>
            </a:r>
            <a:r>
              <a:rPr lang="en-US" sz="3600" b="1" dirty="0" smtClean="0"/>
              <a:t>assessment</a:t>
            </a:r>
            <a:r>
              <a:rPr lang="en-US" sz="3600" dirty="0"/>
              <a:t> </a:t>
            </a:r>
            <a:r>
              <a:rPr lang="en-US" sz="3600" dirty="0" smtClean="0"/>
              <a:t>plus pay remittance advice(s).</a:t>
            </a:r>
          </a:p>
          <a:p>
            <a:pPr marL="0" indent="0">
              <a:buNone/>
            </a:pPr>
            <a:endParaRPr lang="en-US" sz="3600" dirty="0"/>
          </a:p>
          <a:p>
            <a:pPr marL="0" lvl="0" indent="0">
              <a:buNone/>
            </a:pPr>
            <a:r>
              <a:rPr lang="en-US" sz="3600" b="1" dirty="0"/>
              <a:t>Minor Adjustments</a:t>
            </a:r>
            <a:endParaRPr lang="en-CA" sz="3600"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19</a:t>
            </a:fld>
            <a:endParaRPr lang="en-CA"/>
          </a:p>
        </p:txBody>
      </p:sp>
    </p:spTree>
    <p:extLst>
      <p:ext uri="{BB962C8B-B14F-4D97-AF65-F5344CB8AC3E}">
        <p14:creationId xmlns:p14="http://schemas.microsoft.com/office/powerpoint/2010/main" val="140944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8D70B121-56F4-4848-B38B-182089D909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0B02CF65-9EA0-4C96-9CAC-788EB37636C3}"/>
              </a:ext>
            </a:extLst>
          </p:cNvPr>
          <p:cNvSpPr>
            <a:spLocks noGrp="1"/>
          </p:cNvSpPr>
          <p:nvPr>
            <p:ph type="ctrTitle"/>
          </p:nvPr>
        </p:nvSpPr>
        <p:spPr>
          <a:xfrm>
            <a:off x="838200" y="963877"/>
            <a:ext cx="3494362" cy="4930246"/>
          </a:xfrm>
        </p:spPr>
        <p:txBody>
          <a:bodyPr vert="horz" lIns="91440" tIns="45720" rIns="91440" bIns="45720" rtlCol="0" anchor="ctr">
            <a:normAutofit/>
          </a:bodyPr>
          <a:lstStyle/>
          <a:p>
            <a:pPr algn="r"/>
            <a:r>
              <a:rPr lang="en-US" sz="2800" b="1" kern="1200" dirty="0">
                <a:solidFill>
                  <a:schemeClr val="accent1"/>
                </a:solidFill>
                <a:latin typeface="+mj-lt"/>
                <a:ea typeface="+mj-ea"/>
                <a:cs typeface="+mj-cs"/>
              </a:rPr>
              <a:t>GENE C. COLMAN FAMILY LAW CENTRE</a:t>
            </a:r>
            <a:r>
              <a:rPr lang="en-US" sz="2800" kern="1200" dirty="0">
                <a:solidFill>
                  <a:schemeClr val="accent1"/>
                </a:solidFill>
                <a:latin typeface="+mj-lt"/>
                <a:ea typeface="+mj-ea"/>
                <a:cs typeface="+mj-cs"/>
              </a:rPr>
              <a:t/>
            </a:r>
            <a:br>
              <a:rPr lang="en-US" sz="2800" kern="1200" dirty="0">
                <a:solidFill>
                  <a:schemeClr val="accent1"/>
                </a:solidFill>
                <a:latin typeface="+mj-lt"/>
                <a:ea typeface="+mj-ea"/>
                <a:cs typeface="+mj-cs"/>
              </a:rPr>
            </a:br>
            <a:r>
              <a:rPr lang="en-US" sz="2800" kern="1200" dirty="0">
                <a:solidFill>
                  <a:schemeClr val="accent1"/>
                </a:solidFill>
                <a:latin typeface="+mj-lt"/>
                <a:ea typeface="+mj-ea"/>
                <a:cs typeface="+mj-cs"/>
              </a:rPr>
              <a:t/>
            </a:r>
            <a:br>
              <a:rPr lang="en-US" sz="2800" kern="1200" dirty="0">
                <a:solidFill>
                  <a:schemeClr val="accent1"/>
                </a:solidFill>
                <a:latin typeface="+mj-lt"/>
                <a:ea typeface="+mj-ea"/>
                <a:cs typeface="+mj-cs"/>
              </a:rPr>
            </a:br>
            <a:r>
              <a:rPr lang="en-US" sz="2800" kern="1200" dirty="0" smtClean="0">
                <a:solidFill>
                  <a:schemeClr val="accent1"/>
                </a:solidFill>
                <a:latin typeface="+mj-lt"/>
                <a:ea typeface="+mj-ea"/>
                <a:cs typeface="+mj-cs"/>
              </a:rPr>
              <a:t>5</a:t>
            </a:r>
            <a:r>
              <a:rPr lang="en-US" sz="2800" kern="1200" baseline="30000" dirty="0" smtClean="0">
                <a:solidFill>
                  <a:schemeClr val="accent1"/>
                </a:solidFill>
                <a:latin typeface="+mj-lt"/>
                <a:ea typeface="+mj-ea"/>
                <a:cs typeface="+mj-cs"/>
              </a:rPr>
              <a:t>TH</a:t>
            </a:r>
            <a:r>
              <a:rPr lang="en-US" sz="2800" kern="1200" dirty="0" smtClean="0">
                <a:solidFill>
                  <a:schemeClr val="accent1"/>
                </a:solidFill>
                <a:latin typeface="+mj-lt"/>
                <a:ea typeface="+mj-ea"/>
                <a:cs typeface="+mj-cs"/>
              </a:rPr>
              <a:t> </a:t>
            </a:r>
            <a:r>
              <a:rPr lang="en-US" sz="2800" kern="1200" dirty="0">
                <a:solidFill>
                  <a:schemeClr val="accent1"/>
                </a:solidFill>
                <a:latin typeface="+mj-lt"/>
                <a:ea typeface="+mj-ea"/>
                <a:cs typeface="+mj-cs"/>
              </a:rPr>
              <a:t>IN A SERIES OF PUBLIC WEBINARS</a:t>
            </a:r>
          </a:p>
        </p:txBody>
      </p:sp>
      <p:cxnSp>
        <p:nvCxnSpPr>
          <p:cNvPr id="10" name="Straight Connector 9">
            <a:extLst>
              <a:ext uri="{FF2B5EF4-FFF2-40B4-BE49-F238E27FC236}">
                <a16:creationId xmlns="" xmlns:a16="http://schemas.microsoft.com/office/drawing/2014/main" id="{2D72A2C9-F3CA-4216-8BAD-FA4C970C3C4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 xmlns:a16="http://schemas.microsoft.com/office/drawing/2014/main" id="{B61451DC-08AD-47FE-88D4-3BC940F74B25}"/>
              </a:ext>
            </a:extLst>
          </p:cNvPr>
          <p:cNvSpPr>
            <a:spLocks noGrp="1"/>
          </p:cNvSpPr>
          <p:nvPr>
            <p:ph type="subTitle" idx="1"/>
          </p:nvPr>
        </p:nvSpPr>
        <p:spPr>
          <a:xfrm>
            <a:off x="4976031" y="944081"/>
            <a:ext cx="6377769" cy="4930246"/>
          </a:xfrm>
        </p:spPr>
        <p:txBody>
          <a:bodyPr vert="horz" lIns="91440" tIns="45720" rIns="91440" bIns="45720" rtlCol="0" anchor="ctr">
            <a:normAutofit/>
          </a:bodyPr>
          <a:lstStyle/>
          <a:p>
            <a:r>
              <a:rPr lang="en-US" sz="3200" b="1" dirty="0"/>
              <a:t>FINANCIAL DISCLOSURE IN ONTARIO’S COURTS: </a:t>
            </a:r>
            <a:endParaRPr lang="en-CA" sz="3200" dirty="0"/>
          </a:p>
          <a:p>
            <a:r>
              <a:rPr lang="en-US" sz="3200" b="1" dirty="0"/>
              <a:t>WHAT’S THE BIG FUSS ABOUT?</a:t>
            </a:r>
            <a:endParaRPr lang="en-CA" sz="3200" dirty="0"/>
          </a:p>
          <a:p>
            <a:r>
              <a:rPr lang="en-US" sz="3200" b="1" dirty="0" smtClean="0"/>
              <a:t>June 25, </a:t>
            </a:r>
            <a:r>
              <a:rPr lang="en-US" sz="3200" b="1" dirty="0"/>
              <a:t>2020</a:t>
            </a:r>
          </a:p>
          <a:p>
            <a:pPr indent="-228600" algn="l">
              <a:buFont typeface="Arial" panose="020B0604020202020204" pitchFamily="34" charset="0"/>
              <a:buChar char="•"/>
            </a:pPr>
            <a:endParaRPr lang="en-US" dirty="0"/>
          </a:p>
          <a:p>
            <a:endParaRPr lang="en-CA" dirty="0"/>
          </a:p>
          <a:p>
            <a:r>
              <a:rPr lang="en-CA" dirty="0"/>
              <a:t> </a:t>
            </a:r>
            <a:r>
              <a:rPr lang="en-CA" sz="2200" b="1" dirty="0"/>
              <a:t>Gene C. Colman, B.A., LL.B. </a:t>
            </a:r>
          </a:p>
        </p:txBody>
      </p:sp>
      <p:sp>
        <p:nvSpPr>
          <p:cNvPr id="4" name="Date Placeholder 3"/>
          <p:cNvSpPr>
            <a:spLocks noGrp="1"/>
          </p:cNvSpPr>
          <p:nvPr>
            <p:ph type="dt" sz="half" idx="10"/>
          </p:nvPr>
        </p:nvSpPr>
        <p:spPr/>
        <p:txBody>
          <a:bodyPr/>
          <a:lstStyle/>
          <a:p>
            <a:r>
              <a:rPr lang="en-US" smtClean="0"/>
              <a:t>June 25, 2020</a:t>
            </a:r>
            <a:endParaRPr lang="en-CA"/>
          </a:p>
        </p:txBody>
      </p:sp>
      <p:sp>
        <p:nvSpPr>
          <p:cNvPr id="5" name="Slide Number Placeholder 4"/>
          <p:cNvSpPr>
            <a:spLocks noGrp="1"/>
          </p:cNvSpPr>
          <p:nvPr>
            <p:ph type="sldNum" sz="quarter" idx="12"/>
          </p:nvPr>
        </p:nvSpPr>
        <p:spPr/>
        <p:txBody>
          <a:bodyPr/>
          <a:lstStyle/>
          <a:p>
            <a:fld id="{12D0BCEA-8065-4A0E-8EA6-60F3C3D6559E}" type="slidenum">
              <a:rPr lang="en-CA" smtClean="0"/>
              <a:t>2</a:t>
            </a:fld>
            <a:endParaRPr lang="en-CA"/>
          </a:p>
        </p:txBody>
      </p:sp>
    </p:spTree>
    <p:extLst>
      <p:ext uri="{BB962C8B-B14F-4D97-AF65-F5344CB8AC3E}">
        <p14:creationId xmlns:p14="http://schemas.microsoft.com/office/powerpoint/2010/main" val="3050350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dirty="0" smtClean="0"/>
              <a:t>EXCEPTIONS</a:t>
            </a:r>
          </a:p>
          <a:p>
            <a:r>
              <a:rPr lang="en-US" sz="4000" b="1" dirty="0"/>
              <a:t>Shared Parenting </a:t>
            </a:r>
            <a:r>
              <a:rPr lang="en-US" sz="4000" b="1" dirty="0" smtClean="0"/>
              <a:t>Time</a:t>
            </a:r>
            <a:endParaRPr lang="en-US" sz="4000" b="1" dirty="0"/>
          </a:p>
          <a:p>
            <a:endParaRPr lang="en-US" sz="4000" b="1" dirty="0" smtClean="0"/>
          </a:p>
          <a:p>
            <a:r>
              <a:rPr lang="en-US" sz="4000" b="1" dirty="0"/>
              <a:t>The Children who are 18 and </a:t>
            </a:r>
            <a:r>
              <a:rPr lang="en-US" sz="4000" b="1" dirty="0" smtClean="0"/>
              <a:t>over</a:t>
            </a:r>
            <a:endParaRPr lang="en-US" sz="4000" b="1" dirty="0"/>
          </a:p>
          <a:p>
            <a:endParaRPr lang="en-US" sz="4000" dirty="0"/>
          </a:p>
          <a:p>
            <a:r>
              <a:rPr lang="en-US" sz="4000" b="1" dirty="0"/>
              <a:t>Section 7 </a:t>
            </a:r>
            <a:r>
              <a:rPr lang="en-US" sz="4000" b="1" dirty="0" smtClean="0"/>
              <a:t>Expenses</a:t>
            </a:r>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20</a:t>
            </a:fld>
            <a:endParaRPr lang="en-CA"/>
          </a:p>
        </p:txBody>
      </p:sp>
    </p:spTree>
    <p:extLst>
      <p:ext uri="{BB962C8B-B14F-4D97-AF65-F5344CB8AC3E}">
        <p14:creationId xmlns:p14="http://schemas.microsoft.com/office/powerpoint/2010/main" val="155054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85000" lnSpcReduction="10000"/>
          </a:bodyPr>
          <a:lstStyle/>
          <a:p>
            <a:pPr marL="0" indent="0">
              <a:buNone/>
            </a:pPr>
            <a:r>
              <a:rPr lang="en-US" dirty="0" smtClean="0"/>
              <a:t>EXCEPTIONS</a:t>
            </a:r>
          </a:p>
          <a:p>
            <a:r>
              <a:rPr lang="en-US" sz="4000" b="1" dirty="0"/>
              <a:t>Spousal </a:t>
            </a:r>
            <a:r>
              <a:rPr lang="en-US" sz="4000" b="1" dirty="0" smtClean="0"/>
              <a:t>Support [not a complete list]</a:t>
            </a:r>
            <a:endParaRPr lang="en-US" sz="4000" b="1" dirty="0"/>
          </a:p>
          <a:p>
            <a:r>
              <a:rPr lang="en-US" sz="4000" dirty="0"/>
              <a:t>history of earnings during the marriage, </a:t>
            </a:r>
            <a:endParaRPr lang="en-US" sz="4000" dirty="0" smtClean="0"/>
          </a:p>
          <a:p>
            <a:r>
              <a:rPr lang="en-US" sz="4000" dirty="0" smtClean="0"/>
              <a:t>the </a:t>
            </a:r>
            <a:r>
              <a:rPr lang="en-US" sz="4000" dirty="0"/>
              <a:t>economic and child care roles assumed during the marriage, </a:t>
            </a:r>
            <a:endParaRPr lang="en-US" sz="4000" dirty="0" smtClean="0"/>
          </a:p>
          <a:p>
            <a:r>
              <a:rPr lang="en-US" sz="4000" dirty="0" smtClean="0"/>
              <a:t>the </a:t>
            </a:r>
            <a:r>
              <a:rPr lang="en-US" sz="4000" dirty="0"/>
              <a:t>economic effects of the marriage </a:t>
            </a:r>
            <a:r>
              <a:rPr lang="en-US" sz="4000" dirty="0" smtClean="0"/>
              <a:t>and relationship </a:t>
            </a:r>
            <a:r>
              <a:rPr lang="en-US" sz="4000" dirty="0"/>
              <a:t>breakdown, </a:t>
            </a:r>
            <a:endParaRPr lang="en-US" sz="4000" dirty="0" smtClean="0"/>
          </a:p>
          <a:p>
            <a:r>
              <a:rPr lang="en-US" sz="4000" dirty="0" smtClean="0"/>
              <a:t>the </a:t>
            </a:r>
            <a:r>
              <a:rPr lang="en-US" sz="4000" dirty="0"/>
              <a:t>extent of assets gained and liabilities incurred during the marriage. </a:t>
            </a:r>
            <a:endParaRPr lang="en-US" sz="4000" b="1" dirty="0" smtClean="0"/>
          </a:p>
          <a:p>
            <a:endParaRPr lang="en-US" sz="4000"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21</a:t>
            </a:fld>
            <a:endParaRPr lang="en-CA"/>
          </a:p>
        </p:txBody>
      </p:sp>
    </p:spTree>
    <p:extLst>
      <p:ext uri="{BB962C8B-B14F-4D97-AF65-F5344CB8AC3E}">
        <p14:creationId xmlns:p14="http://schemas.microsoft.com/office/powerpoint/2010/main" val="449849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lvl="0"/>
            <a:r>
              <a:rPr lang="en-US" sz="3600" dirty="0"/>
              <a:t>Credit applications</a:t>
            </a:r>
            <a:endParaRPr lang="en-CA" sz="3600" dirty="0"/>
          </a:p>
          <a:p>
            <a:pPr lvl="0"/>
            <a:r>
              <a:rPr lang="en-US" sz="3600" dirty="0"/>
              <a:t>Credit card statements going back years</a:t>
            </a:r>
            <a:endParaRPr lang="en-CA" sz="3600" dirty="0"/>
          </a:p>
          <a:p>
            <a:pPr lvl="0"/>
            <a:r>
              <a:rPr lang="en-US" sz="3600" dirty="0"/>
              <a:t>Bank statements going back years</a:t>
            </a:r>
            <a:endParaRPr lang="en-CA" sz="3600" dirty="0"/>
          </a:p>
          <a:p>
            <a:pPr lvl="0"/>
            <a:r>
              <a:rPr lang="en-US" sz="3600" dirty="0"/>
              <a:t>Loan statements going back years</a:t>
            </a:r>
            <a:endParaRPr lang="en-CA" sz="3600" dirty="0"/>
          </a:p>
          <a:p>
            <a:pPr lvl="0"/>
            <a:r>
              <a:rPr lang="en-US" sz="3600" dirty="0"/>
              <a:t>Investment statements (</a:t>
            </a:r>
            <a:r>
              <a:rPr lang="en-US" sz="3600" dirty="0" err="1"/>
              <a:t>eg</a:t>
            </a:r>
            <a:r>
              <a:rPr lang="en-US" sz="3600" dirty="0"/>
              <a:t>. RRSP) going back years</a:t>
            </a:r>
            <a:endParaRPr lang="en-CA" sz="3600" dirty="0"/>
          </a:p>
          <a:p>
            <a:pPr marL="0" indent="0">
              <a:buNone/>
            </a:pPr>
            <a:endParaRPr lang="en-US"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22</a:t>
            </a:fld>
            <a:endParaRPr lang="en-CA"/>
          </a:p>
        </p:txBody>
      </p:sp>
    </p:spTree>
    <p:extLst>
      <p:ext uri="{BB962C8B-B14F-4D97-AF65-F5344CB8AC3E}">
        <p14:creationId xmlns:p14="http://schemas.microsoft.com/office/powerpoint/2010/main" val="159311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4000" b="1" dirty="0"/>
              <a:t>SSAG is not the be all and end </a:t>
            </a:r>
            <a:r>
              <a:rPr lang="en-US" sz="4000" b="1" dirty="0" smtClean="0"/>
              <a:t>all</a:t>
            </a:r>
          </a:p>
          <a:p>
            <a:r>
              <a:rPr lang="en-US" b="1" dirty="0" smtClean="0"/>
              <a:t>Entitlement</a:t>
            </a:r>
          </a:p>
          <a:p>
            <a:r>
              <a:rPr lang="en-US" b="1" dirty="0" smtClean="0"/>
              <a:t>Advisory only</a:t>
            </a:r>
            <a:endParaRPr lang="en-US" dirty="0"/>
          </a:p>
          <a:p>
            <a:pPr marL="0" indent="0">
              <a:buNone/>
            </a:pPr>
            <a:r>
              <a:rPr lang="en-US" sz="4000" b="1" dirty="0"/>
              <a:t>Assumption to produce</a:t>
            </a:r>
            <a:endParaRPr lang="en-US" sz="4000" dirty="0"/>
          </a:p>
          <a:p>
            <a:r>
              <a:rPr lang="en-US" b="1" dirty="0" smtClean="0"/>
              <a:t>Entirely irrelevant?</a:t>
            </a:r>
          </a:p>
          <a:p>
            <a:r>
              <a:rPr lang="en-US" b="1" dirty="0" smtClean="0"/>
              <a:t>Out of all proportion?</a:t>
            </a: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23</a:t>
            </a:fld>
            <a:endParaRPr lang="en-CA"/>
          </a:p>
        </p:txBody>
      </p:sp>
    </p:spTree>
    <p:extLst>
      <p:ext uri="{BB962C8B-B14F-4D97-AF65-F5344CB8AC3E}">
        <p14:creationId xmlns:p14="http://schemas.microsoft.com/office/powerpoint/2010/main" val="130256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r>
              <a:rPr lang="en-US" sz="4000" b="1" dirty="0" smtClean="0"/>
              <a:t>Property</a:t>
            </a:r>
            <a:endParaRPr lang="en-CA" sz="4000" dirty="0"/>
          </a:p>
          <a:p>
            <a:r>
              <a:rPr lang="en-US" sz="4000" b="1" dirty="0"/>
              <a:t>Net Family </a:t>
            </a:r>
            <a:r>
              <a:rPr lang="en-US" sz="4000" b="1" dirty="0" smtClean="0"/>
              <a:t>Property</a:t>
            </a:r>
          </a:p>
          <a:p>
            <a:r>
              <a:rPr lang="en-US" sz="4000" b="1" dirty="0"/>
              <a:t>Equalization of Net Family Property</a:t>
            </a:r>
            <a:endParaRPr lang="en-US" sz="40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24</a:t>
            </a:fld>
            <a:endParaRPr lang="en-CA"/>
          </a:p>
        </p:txBody>
      </p:sp>
    </p:spTree>
    <p:extLst>
      <p:ext uri="{BB962C8B-B14F-4D97-AF65-F5344CB8AC3E}">
        <p14:creationId xmlns:p14="http://schemas.microsoft.com/office/powerpoint/2010/main" val="2281696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b="1" dirty="0"/>
              <a:t>The Basics</a:t>
            </a:r>
            <a:endParaRPr lang="en-US" dirty="0"/>
          </a:p>
          <a:p>
            <a:pPr lvl="0"/>
            <a:r>
              <a:rPr lang="en-US" dirty="0" smtClean="0"/>
              <a:t>Identify </a:t>
            </a:r>
            <a:r>
              <a:rPr lang="en-US" dirty="0"/>
              <a:t>all assets and liabilities at the date of marriage.</a:t>
            </a:r>
            <a:endParaRPr lang="en-CA" dirty="0"/>
          </a:p>
          <a:p>
            <a:pPr lvl="0"/>
            <a:r>
              <a:rPr lang="en-US" dirty="0" smtClean="0"/>
              <a:t>Identify </a:t>
            </a:r>
            <a:r>
              <a:rPr lang="en-US" dirty="0"/>
              <a:t>all assets and liabilities at the date of separation.</a:t>
            </a:r>
            <a:endParaRPr lang="en-CA" dirty="0"/>
          </a:p>
          <a:p>
            <a:pPr lvl="0"/>
            <a:r>
              <a:rPr lang="en-US" dirty="0" smtClean="0"/>
              <a:t>“</a:t>
            </a:r>
            <a:r>
              <a:rPr lang="en-US" dirty="0"/>
              <a:t>fair value</a:t>
            </a:r>
            <a:r>
              <a:rPr lang="en-US" dirty="0" smtClean="0"/>
              <a:t>”</a:t>
            </a:r>
            <a:endParaRPr lang="en-CA" dirty="0"/>
          </a:p>
          <a:p>
            <a:r>
              <a:rPr lang="en-US" dirty="0" smtClean="0"/>
              <a:t>Gift </a:t>
            </a:r>
            <a:r>
              <a:rPr lang="en-US" dirty="0"/>
              <a:t>or </a:t>
            </a:r>
            <a:r>
              <a:rPr lang="en-US" dirty="0" smtClean="0"/>
              <a:t>Loan?”</a:t>
            </a: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25</a:t>
            </a:fld>
            <a:endParaRPr lang="en-CA"/>
          </a:p>
        </p:txBody>
      </p:sp>
    </p:spTree>
    <p:extLst>
      <p:ext uri="{BB962C8B-B14F-4D97-AF65-F5344CB8AC3E}">
        <p14:creationId xmlns:p14="http://schemas.microsoft.com/office/powerpoint/2010/main" val="3386293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b="1" dirty="0" smtClean="0"/>
              <a:t>Pensions</a:t>
            </a:r>
            <a:endParaRPr lang="en-US" dirty="0"/>
          </a:p>
          <a:p>
            <a:r>
              <a:rPr lang="en-US" dirty="0" smtClean="0"/>
              <a:t>Must be valued</a:t>
            </a:r>
          </a:p>
          <a:p>
            <a:r>
              <a:rPr lang="en-US" dirty="0" smtClean="0"/>
              <a:t>Forms to complete</a:t>
            </a:r>
          </a:p>
          <a:p>
            <a:r>
              <a:rPr lang="en-US" dirty="0" smtClean="0"/>
              <a:t>Pension Administrator</a:t>
            </a:r>
          </a:p>
          <a:p>
            <a:r>
              <a:rPr lang="en-US" dirty="0" smtClean="0"/>
              <a:t>We need the valuation to calculate Equalization.</a:t>
            </a:r>
          </a:p>
          <a:p>
            <a:r>
              <a:rPr lang="en-CA" u="sng" dirty="0">
                <a:hlinkClick r:id="rId3"/>
              </a:rPr>
              <a:t>https://www.fsco.gov.on.ca/en/pensions/Family-Law/Pages/familylawforms.aspx</a:t>
            </a:r>
            <a:endParaRPr lang="en-CA"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26</a:t>
            </a:fld>
            <a:endParaRPr lang="en-CA"/>
          </a:p>
        </p:txBody>
      </p:sp>
    </p:spTree>
    <p:extLst>
      <p:ext uri="{BB962C8B-B14F-4D97-AF65-F5344CB8AC3E}">
        <p14:creationId xmlns:p14="http://schemas.microsoft.com/office/powerpoint/2010/main" val="4146155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92500" lnSpcReduction="10000"/>
          </a:bodyPr>
          <a:lstStyle/>
          <a:p>
            <a:pPr marL="0" lvl="0" indent="0">
              <a:buNone/>
            </a:pPr>
            <a:r>
              <a:rPr lang="en-US" sz="3600" b="1" dirty="0" smtClean="0"/>
              <a:t>Onus: It’s on you!!!!</a:t>
            </a:r>
          </a:p>
          <a:p>
            <a:pPr marL="0" lvl="0" indent="0">
              <a:buNone/>
            </a:pPr>
            <a:r>
              <a:rPr lang="en-US" sz="3600" b="1" dirty="0" smtClean="0"/>
              <a:t>Businesses: </a:t>
            </a:r>
          </a:p>
          <a:p>
            <a:r>
              <a:rPr lang="en-US" sz="3600" dirty="0"/>
              <a:t>business financial statements, </a:t>
            </a:r>
            <a:endParaRPr lang="en-US" sz="3600" dirty="0" smtClean="0"/>
          </a:p>
          <a:p>
            <a:r>
              <a:rPr lang="en-US" sz="3600" dirty="0" smtClean="0"/>
              <a:t>business </a:t>
            </a:r>
            <a:r>
              <a:rPr lang="en-US" sz="3600" dirty="0"/>
              <a:t>tax returns and notices of assessment, </a:t>
            </a:r>
            <a:endParaRPr lang="en-US" sz="3600" dirty="0" smtClean="0"/>
          </a:p>
          <a:p>
            <a:r>
              <a:rPr lang="en-US" sz="3600" dirty="0" smtClean="0"/>
              <a:t>bank </a:t>
            </a:r>
            <a:r>
              <a:rPr lang="en-US" sz="3600" dirty="0"/>
              <a:t>statements, etc. etc</a:t>
            </a:r>
            <a:r>
              <a:rPr lang="en-US" sz="3600" dirty="0" smtClean="0"/>
              <a:t>.</a:t>
            </a:r>
          </a:p>
          <a:p>
            <a:r>
              <a:rPr lang="en-US" sz="3600" dirty="0" smtClean="0"/>
              <a:t>Internal documents</a:t>
            </a:r>
          </a:p>
          <a:p>
            <a:r>
              <a:rPr lang="en-US" sz="3600" dirty="0" smtClean="0"/>
              <a:t>Your income does not equal what you claim as your salary and/or dividend.</a:t>
            </a:r>
            <a:endParaRPr lang="en-CA" sz="36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27</a:t>
            </a:fld>
            <a:endParaRPr lang="en-CA"/>
          </a:p>
        </p:txBody>
      </p:sp>
    </p:spTree>
    <p:extLst>
      <p:ext uri="{BB962C8B-B14F-4D97-AF65-F5344CB8AC3E}">
        <p14:creationId xmlns:p14="http://schemas.microsoft.com/office/powerpoint/2010/main" val="4714450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lvl="0" indent="0">
              <a:buNone/>
            </a:pPr>
            <a:r>
              <a:rPr lang="en-US" sz="3600" b="1" dirty="0" smtClean="0"/>
              <a:t>Businesses: </a:t>
            </a:r>
          </a:p>
          <a:p>
            <a:r>
              <a:rPr lang="en-US" sz="3600" dirty="0"/>
              <a:t>what is your true income for support purposes. </a:t>
            </a:r>
            <a:endParaRPr lang="en-US" sz="3600" dirty="0" smtClean="0"/>
          </a:p>
          <a:p>
            <a:r>
              <a:rPr lang="en-US" sz="3600" dirty="0" smtClean="0"/>
              <a:t>value </a:t>
            </a:r>
            <a:r>
              <a:rPr lang="en-US" sz="3600" dirty="0"/>
              <a:t>of your business at marriage date and at separation date</a:t>
            </a:r>
            <a:r>
              <a:rPr lang="en-US" sz="3600" dirty="0" smtClean="0"/>
              <a:t>.</a:t>
            </a:r>
          </a:p>
          <a:p>
            <a:r>
              <a:rPr lang="en-US" sz="3600" dirty="0" smtClean="0"/>
              <a:t> </a:t>
            </a:r>
            <a:r>
              <a:rPr lang="en-US" sz="3600" dirty="0"/>
              <a:t>bad idea to represent yourself </a:t>
            </a:r>
            <a:endParaRPr lang="en-CA" sz="3600"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28</a:t>
            </a:fld>
            <a:endParaRPr lang="en-CA"/>
          </a:p>
        </p:txBody>
      </p:sp>
    </p:spTree>
    <p:extLst>
      <p:ext uri="{BB962C8B-B14F-4D97-AF65-F5344CB8AC3E}">
        <p14:creationId xmlns:p14="http://schemas.microsoft.com/office/powerpoint/2010/main" val="1693087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2:</a:t>
            </a:r>
            <a:r>
              <a:rPr lang="en-US" sz="2700" b="1" dirty="0" smtClean="0">
                <a:latin typeface="+mn-lt"/>
                <a:ea typeface="Calibri"/>
              </a:rPr>
              <a:t> </a:t>
            </a:r>
            <a:r>
              <a:rPr lang="en-US" sz="2800" b="1" dirty="0">
                <a:latin typeface="+mn-lt"/>
                <a:ea typeface="Calibri"/>
              </a:rPr>
              <a:t>WHAT DO WE NEED TO DISCLOSE IN A FAMILY LAW CASE?</a:t>
            </a:r>
            <a:r>
              <a:rPr lang="en-US" dirty="0">
                <a:latin typeface="+mn-lt"/>
              </a:rPr>
              <a:t/>
            </a:r>
            <a:br>
              <a:rPr lang="en-US" dirty="0">
                <a:latin typeface="+mn-lt"/>
              </a:rPr>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70000" lnSpcReduction="20000"/>
          </a:bodyPr>
          <a:lstStyle/>
          <a:p>
            <a:pPr marL="0" lvl="0" indent="0">
              <a:buNone/>
            </a:pPr>
            <a:r>
              <a:rPr lang="en-US" sz="3600" dirty="0" smtClean="0"/>
              <a:t>Let’s summarize:</a:t>
            </a:r>
          </a:p>
          <a:p>
            <a:pPr marL="742950" lvl="0" indent="-742950">
              <a:buAutoNum type="arabicPeriod"/>
            </a:pPr>
            <a:r>
              <a:rPr lang="en-US" sz="3600" dirty="0" smtClean="0"/>
              <a:t>Last 3 years …</a:t>
            </a:r>
          </a:p>
          <a:p>
            <a:pPr marL="742950" lvl="0" indent="-742950">
              <a:buAutoNum type="arabicPeriod"/>
            </a:pPr>
            <a:r>
              <a:rPr lang="en-US" sz="3600" dirty="0" smtClean="0"/>
              <a:t>Pay remittance advice</a:t>
            </a:r>
          </a:p>
          <a:p>
            <a:pPr marL="742950" lvl="0" indent="-742950">
              <a:buAutoNum type="arabicPeriod"/>
            </a:pPr>
            <a:r>
              <a:rPr lang="en-US" sz="3600" dirty="0" smtClean="0"/>
              <a:t>Calculate income</a:t>
            </a:r>
            <a:endParaRPr lang="en-CA" sz="3600" dirty="0"/>
          </a:p>
          <a:p>
            <a:pPr marL="742950" lvl="0" indent="-742950">
              <a:buAutoNum type="arabicPeriod"/>
            </a:pPr>
            <a:r>
              <a:rPr lang="en-US" sz="3600" dirty="0" smtClean="0"/>
              <a:t>  A. Shared parenting</a:t>
            </a:r>
          </a:p>
          <a:p>
            <a:pPr marL="0" lvl="0" indent="0">
              <a:buNone/>
            </a:pPr>
            <a:r>
              <a:rPr lang="en-US" sz="3600" dirty="0" smtClean="0"/>
              <a:t>	B. Children who are really adults</a:t>
            </a:r>
          </a:p>
          <a:p>
            <a:pPr marL="0" lvl="0" indent="0">
              <a:buNone/>
            </a:pPr>
            <a:r>
              <a:rPr lang="en-US" sz="3600" dirty="0" smtClean="0"/>
              <a:t>	C</a:t>
            </a:r>
            <a:r>
              <a:rPr lang="en-US" sz="3600" dirty="0"/>
              <a:t>. “Section 7” </a:t>
            </a:r>
            <a:r>
              <a:rPr lang="en-US" sz="3600" dirty="0" smtClean="0"/>
              <a:t>expenses</a:t>
            </a:r>
          </a:p>
          <a:p>
            <a:pPr marL="742950" lvl="0" indent="-742950">
              <a:buFont typeface="+mj-lt"/>
              <a:buAutoNum type="arabicPeriod" startAt="5"/>
            </a:pPr>
            <a:r>
              <a:rPr lang="en-US" sz="3600" dirty="0" smtClean="0"/>
              <a:t>Spousal</a:t>
            </a:r>
          </a:p>
          <a:p>
            <a:pPr marL="742950" lvl="0" indent="-742950">
              <a:buAutoNum type="arabicPeriod" startAt="5"/>
            </a:pPr>
            <a:r>
              <a:rPr lang="en-US" sz="3600" dirty="0" smtClean="0"/>
              <a:t>More docs for property cases</a:t>
            </a:r>
          </a:p>
          <a:p>
            <a:pPr marL="742950" lvl="0" indent="-742950">
              <a:buAutoNum type="arabicPeriod" startAt="5"/>
            </a:pPr>
            <a:r>
              <a:rPr lang="en-US" sz="3600" dirty="0" smtClean="0"/>
              <a:t>Pension valuation</a:t>
            </a:r>
          </a:p>
          <a:p>
            <a:pPr marL="742950" lvl="0" indent="-742950">
              <a:buAutoNum type="arabicPeriod" startAt="5"/>
            </a:pPr>
            <a:r>
              <a:rPr lang="en-US" sz="3600" dirty="0" smtClean="0"/>
              <a:t>Your Onus</a:t>
            </a:r>
          </a:p>
          <a:p>
            <a:pPr marL="742950" lvl="0" indent="-742950">
              <a:buAutoNum type="arabicPeriod" startAt="5"/>
            </a:pPr>
            <a:endParaRPr lang="en-US" sz="3600" dirty="0" smtClean="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29</a:t>
            </a:fld>
            <a:endParaRPr lang="en-CA"/>
          </a:p>
        </p:txBody>
      </p:sp>
    </p:spTree>
    <p:extLst>
      <p:ext uri="{BB962C8B-B14F-4D97-AF65-F5344CB8AC3E}">
        <p14:creationId xmlns:p14="http://schemas.microsoft.com/office/powerpoint/2010/main" val="1966819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02CF65-9EA0-4C96-9CAC-788EB37636C3}"/>
              </a:ext>
            </a:extLst>
          </p:cNvPr>
          <p:cNvSpPr>
            <a:spLocks noGrp="1"/>
          </p:cNvSpPr>
          <p:nvPr>
            <p:ph type="ctrTitle"/>
          </p:nvPr>
        </p:nvSpPr>
        <p:spPr>
          <a:xfrm>
            <a:off x="838200" y="963877"/>
            <a:ext cx="3494362" cy="4930246"/>
          </a:xfrm>
        </p:spPr>
        <p:txBody>
          <a:bodyPr vert="horz" lIns="91440" tIns="45720" rIns="91440" bIns="45720" rtlCol="0" anchor="t">
            <a:normAutofit/>
          </a:bodyPr>
          <a:lstStyle/>
          <a:p>
            <a:r>
              <a:rPr lang="en-US" sz="2800">
                <a:solidFill>
                  <a:srgbClr val="454545"/>
                </a:solidFill>
                <a:latin typeface="heebo"/>
              </a:rPr>
              <a:t/>
            </a:r>
            <a:br>
              <a:rPr lang="en-US" sz="2800">
                <a:solidFill>
                  <a:srgbClr val="454545"/>
                </a:solidFill>
                <a:latin typeface="heebo"/>
              </a:rPr>
            </a:br>
            <a:r>
              <a:rPr lang="en-US" sz="5400" b="1" i="1"/>
              <a:t>In </a:t>
            </a:r>
            <a:r>
              <a:rPr lang="en-US" sz="5400" b="1" i="1" dirty="0"/>
              <a:t>support of the North York Harvest Food Bank</a:t>
            </a:r>
            <a:endParaRPr lang="en-US" sz="5400" kern="1200" dirty="0">
              <a:solidFill>
                <a:schemeClr val="accent1"/>
              </a:solidFill>
              <a:latin typeface="+mj-lt"/>
              <a:ea typeface="+mj-ea"/>
              <a:cs typeface="+mj-cs"/>
            </a:endParaRPr>
          </a:p>
        </p:txBody>
      </p:sp>
      <p:sp>
        <p:nvSpPr>
          <p:cNvPr id="3" name="Subtitle 2">
            <a:extLst>
              <a:ext uri="{FF2B5EF4-FFF2-40B4-BE49-F238E27FC236}">
                <a16:creationId xmlns="" xmlns:a16="http://schemas.microsoft.com/office/drawing/2014/main" id="{B61451DC-08AD-47FE-88D4-3BC940F74B25}"/>
              </a:ext>
            </a:extLst>
          </p:cNvPr>
          <p:cNvSpPr>
            <a:spLocks noGrp="1"/>
          </p:cNvSpPr>
          <p:nvPr>
            <p:ph type="subTitle" idx="1"/>
          </p:nvPr>
        </p:nvSpPr>
        <p:spPr>
          <a:xfrm>
            <a:off x="4849197" y="963876"/>
            <a:ext cx="6486513" cy="5303359"/>
          </a:xfrm>
          <a:solidFill>
            <a:schemeClr val="accent5"/>
          </a:solidFill>
          <a:ln>
            <a:noFill/>
          </a:ln>
        </p:spPr>
        <p:style>
          <a:lnRef idx="0">
            <a:scrgbClr r="0" g="0" b="0"/>
          </a:lnRef>
          <a:fillRef idx="0">
            <a:scrgbClr r="0" g="0" b="0"/>
          </a:fillRef>
          <a:effectRef idx="0">
            <a:scrgbClr r="0" g="0" b="0"/>
          </a:effectRef>
          <a:fontRef idx="minor">
            <a:schemeClr val="lt1"/>
          </a:fontRef>
        </p:style>
        <p:txBody>
          <a:bodyPr vert="horz" lIns="91440" tIns="45720" rIns="91440" bIns="45720" rtlCol="0" anchor="t">
            <a:normAutofit/>
          </a:bodyPr>
          <a:lstStyle/>
          <a:p>
            <a:pPr algn="l"/>
            <a:endParaRPr lang="en-US" b="1" dirty="0"/>
          </a:p>
          <a:p>
            <a:endParaRPr lang="en-US" sz="3200" b="1" dirty="0">
              <a:solidFill>
                <a:schemeClr val="tx1"/>
              </a:solidFill>
            </a:endParaRPr>
          </a:p>
          <a:p>
            <a:endParaRPr lang="en-US" sz="3200" b="1" dirty="0">
              <a:solidFill>
                <a:schemeClr val="tx1"/>
              </a:solidFill>
            </a:endParaRPr>
          </a:p>
          <a:p>
            <a:r>
              <a:rPr lang="en-US" sz="3200" b="1" dirty="0">
                <a:solidFill>
                  <a:schemeClr val="tx1"/>
                </a:solidFill>
              </a:rPr>
              <a:t>FINANCIAL DISCLOSURE IN ONTARIO’S COURTS: </a:t>
            </a:r>
            <a:endParaRPr lang="en-CA" sz="3200" dirty="0">
              <a:solidFill>
                <a:schemeClr val="tx1"/>
              </a:solidFill>
            </a:endParaRPr>
          </a:p>
          <a:p>
            <a:r>
              <a:rPr lang="en-US" sz="3200" b="1" dirty="0">
                <a:solidFill>
                  <a:schemeClr val="tx1"/>
                </a:solidFill>
              </a:rPr>
              <a:t>WHAT’S THE BIG FUSS ABOUT?</a:t>
            </a:r>
            <a:endParaRPr lang="en-CA" sz="3200" dirty="0">
              <a:solidFill>
                <a:schemeClr val="tx1"/>
              </a:solidFill>
            </a:endParaRPr>
          </a:p>
          <a:p>
            <a:r>
              <a:rPr lang="en-US" sz="3200" b="1" dirty="0" smtClean="0">
                <a:solidFill>
                  <a:schemeClr val="tx1"/>
                </a:solidFill>
              </a:rPr>
              <a:t>June 25, </a:t>
            </a:r>
            <a:r>
              <a:rPr lang="en-US" sz="3200" b="1" dirty="0">
                <a:solidFill>
                  <a:schemeClr val="tx1"/>
                </a:solidFill>
              </a:rPr>
              <a:t>2020</a:t>
            </a:r>
          </a:p>
          <a:p>
            <a:r>
              <a:rPr lang="en-CA" dirty="0">
                <a:solidFill>
                  <a:schemeClr val="tx1"/>
                </a:solidFill>
              </a:rPr>
              <a:t> </a:t>
            </a:r>
            <a:r>
              <a:rPr lang="en-CA" sz="2200" b="1" dirty="0">
                <a:solidFill>
                  <a:schemeClr val="tx1"/>
                </a:solidFill>
              </a:rPr>
              <a:t>Gene C. Colman, B.A., LL.B</a:t>
            </a:r>
            <a:r>
              <a:rPr lang="en-CA" sz="2200" b="1" dirty="0"/>
              <a:t>. </a:t>
            </a:r>
          </a:p>
        </p:txBody>
      </p:sp>
      <p:sp>
        <p:nvSpPr>
          <p:cNvPr id="4" name="Date Placeholder 3"/>
          <p:cNvSpPr>
            <a:spLocks noGrp="1"/>
          </p:cNvSpPr>
          <p:nvPr>
            <p:ph type="dt" sz="half" idx="10"/>
          </p:nvPr>
        </p:nvSpPr>
        <p:spPr/>
        <p:txBody>
          <a:bodyPr/>
          <a:lstStyle/>
          <a:p>
            <a:r>
              <a:rPr lang="en-US" smtClean="0"/>
              <a:t>June 25, 2020</a:t>
            </a:r>
            <a:endParaRPr lang="en-CA"/>
          </a:p>
        </p:txBody>
      </p:sp>
      <p:sp>
        <p:nvSpPr>
          <p:cNvPr id="5" name="Slide Number Placeholder 4"/>
          <p:cNvSpPr>
            <a:spLocks noGrp="1"/>
          </p:cNvSpPr>
          <p:nvPr>
            <p:ph type="sldNum" sz="quarter" idx="12"/>
          </p:nvPr>
        </p:nvSpPr>
        <p:spPr/>
        <p:txBody>
          <a:bodyPr/>
          <a:lstStyle/>
          <a:p>
            <a:fld id="{12D0BCEA-8065-4A0E-8EA6-60F3C3D6559E}" type="slidenum">
              <a:rPr lang="en-CA" smtClean="0"/>
              <a:t>3</a:t>
            </a:fld>
            <a:endParaRPr lang="en-CA"/>
          </a:p>
        </p:txBody>
      </p:sp>
    </p:spTree>
    <p:extLst>
      <p:ext uri="{BB962C8B-B14F-4D97-AF65-F5344CB8AC3E}">
        <p14:creationId xmlns:p14="http://schemas.microsoft.com/office/powerpoint/2010/main" val="9034071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indent="0">
              <a:buNone/>
            </a:pPr>
            <a:r>
              <a:rPr lang="en-US" sz="3800" dirty="0" smtClean="0"/>
              <a:t>Gene C. Colman blog post on this topic:  “</a:t>
            </a:r>
            <a:r>
              <a:rPr lang="en-US" sz="3800" dirty="0"/>
              <a:t>Timely Financial Disclosure is Essential”</a:t>
            </a:r>
            <a:endParaRPr lang="en-CA" sz="3800" dirty="0"/>
          </a:p>
          <a:p>
            <a:pPr marL="0" indent="0">
              <a:buNone/>
            </a:pPr>
            <a:r>
              <a:rPr lang="en-CA" sz="3800" u="sng" dirty="0">
                <a:hlinkClick r:id="rId3"/>
              </a:rPr>
              <a:t>https://www.complexfamilylaw.com/blog/2019/10/timely-financial-disclosure-is-essential.shtml</a:t>
            </a:r>
            <a:endParaRPr lang="en-CA" sz="3800" dirty="0"/>
          </a:p>
          <a:p>
            <a:pPr marL="0" indent="0">
              <a:buNone/>
            </a:pPr>
            <a:endParaRPr lang="en-US" sz="4400" dirty="0" smtClean="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30</a:t>
            </a:fld>
            <a:endParaRPr lang="en-CA"/>
          </a:p>
        </p:txBody>
      </p:sp>
    </p:spTree>
    <p:extLst>
      <p:ext uri="{BB962C8B-B14F-4D97-AF65-F5344CB8AC3E}">
        <p14:creationId xmlns:p14="http://schemas.microsoft.com/office/powerpoint/2010/main" val="5743515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b="1" dirty="0"/>
              <a:t>CRA My Account</a:t>
            </a:r>
            <a:endParaRPr lang="en-US" dirty="0"/>
          </a:p>
          <a:p>
            <a:pPr marL="0" indent="0">
              <a:buNone/>
            </a:pPr>
            <a:r>
              <a:rPr lang="en-CA" sz="3600" u="sng" dirty="0">
                <a:hlinkClick r:id="rId3"/>
              </a:rPr>
              <a:t>https://www.canada.ca/en/revenue-agency/services/e-services/e-services-individuals/account-individuals.html</a:t>
            </a:r>
            <a:endParaRPr lang="en-CA" sz="3600"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31</a:t>
            </a:fld>
            <a:endParaRPr lang="en-CA"/>
          </a:p>
        </p:txBody>
      </p:sp>
    </p:spTree>
    <p:extLst>
      <p:ext uri="{BB962C8B-B14F-4D97-AF65-F5344CB8AC3E}">
        <p14:creationId xmlns:p14="http://schemas.microsoft.com/office/powerpoint/2010/main" val="55971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b="1" dirty="0" smtClean="0"/>
              <a:t>Divorcemate</a:t>
            </a:r>
            <a:endParaRPr lang="en-CA" dirty="0"/>
          </a:p>
          <a:p>
            <a:r>
              <a:rPr lang="en-CA" u="sng" dirty="0">
                <a:hlinkClick r:id="rId3"/>
              </a:rPr>
              <a:t>https://www.divorcemate.com/articles</a:t>
            </a:r>
            <a:endParaRPr lang="en-CA" dirty="0"/>
          </a:p>
          <a:p>
            <a:r>
              <a:rPr lang="en-CA" dirty="0" smtClean="0"/>
              <a:t>Fully </a:t>
            </a:r>
            <a:r>
              <a:rPr lang="en-CA" dirty="0"/>
              <a:t>annotated version of Form 13.1. </a:t>
            </a:r>
            <a:endParaRPr lang="en-CA" dirty="0" smtClean="0"/>
          </a:p>
          <a:p>
            <a:r>
              <a:rPr lang="en-CA" dirty="0" smtClean="0"/>
              <a:t>detailed </a:t>
            </a:r>
            <a:r>
              <a:rPr lang="en-CA" dirty="0"/>
              <a:t>instructions that target clients or self reps.  </a:t>
            </a:r>
            <a:r>
              <a:rPr lang="en-CA" u="sng" dirty="0">
                <a:hlinkClick r:id="rId4"/>
              </a:rPr>
              <a:t>Ontario - Draft 13.1 Financial Statement with Instructions to Client - Updated </a:t>
            </a:r>
            <a:r>
              <a:rPr lang="en-CA" u="sng" dirty="0" smtClean="0">
                <a:hlinkClick r:id="rId4"/>
              </a:rPr>
              <a:t>July</a:t>
            </a:r>
            <a:endParaRPr lang="en-CA" u="sng" dirty="0" smtClean="0"/>
          </a:p>
          <a:p>
            <a:r>
              <a:rPr lang="en-US" dirty="0" smtClean="0"/>
              <a:t>Many articles</a:t>
            </a:r>
            <a:endParaRPr lang="en-US"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32</a:t>
            </a:fld>
            <a:endParaRPr lang="en-CA"/>
          </a:p>
        </p:txBody>
      </p:sp>
    </p:spTree>
    <p:extLst>
      <p:ext uri="{BB962C8B-B14F-4D97-AF65-F5344CB8AC3E}">
        <p14:creationId xmlns:p14="http://schemas.microsoft.com/office/powerpoint/2010/main" val="3926867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b="1" dirty="0"/>
              <a:t>Ontario’s Ministry of the Attorney </a:t>
            </a:r>
            <a:r>
              <a:rPr lang="en-US" b="1" dirty="0" smtClean="0"/>
              <a:t>General</a:t>
            </a:r>
            <a:endParaRPr lang="en-CA" dirty="0"/>
          </a:p>
          <a:p>
            <a:r>
              <a:rPr lang="en-CA" u="sng" dirty="0">
                <a:hlinkClick r:id="rId3"/>
              </a:rPr>
              <a:t>https://www.attorneygeneral.jus.gov.on.ca/english/family/guides/fc/part_4.html#</a:t>
            </a:r>
            <a:endParaRPr lang="en-CA" dirty="0"/>
          </a:p>
          <a:p>
            <a:pPr marL="0" indent="0">
              <a:buNone/>
            </a:pPr>
            <a:endParaRPr lang="en-US" dirty="0"/>
          </a:p>
          <a:p>
            <a:pPr marL="0" indent="0">
              <a:buNone/>
            </a:pPr>
            <a:r>
              <a:rPr lang="en-CA" sz="2600" b="1" dirty="0"/>
              <a:t>Steps to </a:t>
            </a:r>
            <a:r>
              <a:rPr lang="en-CA" sz="2600" b="1" dirty="0" smtClean="0"/>
              <a:t>Justice</a:t>
            </a:r>
            <a:endParaRPr lang="en-CA" sz="2600" dirty="0"/>
          </a:p>
          <a:p>
            <a:r>
              <a:rPr lang="en-CA" sz="2600" u="sng" dirty="0">
                <a:hlinkClick r:id="rId4"/>
              </a:rPr>
              <a:t>https://stepstojustice.ca/questions/family-law/what-financial-statement-what-documents-do-i-have-give-my-partner</a:t>
            </a:r>
            <a:endParaRPr lang="en-CA" sz="2600"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33</a:t>
            </a:fld>
            <a:endParaRPr lang="en-CA"/>
          </a:p>
        </p:txBody>
      </p:sp>
    </p:spTree>
    <p:extLst>
      <p:ext uri="{BB962C8B-B14F-4D97-AF65-F5344CB8AC3E}">
        <p14:creationId xmlns:p14="http://schemas.microsoft.com/office/powerpoint/2010/main" val="13572692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92500"/>
          </a:bodyPr>
          <a:lstStyle/>
          <a:p>
            <a:pPr marL="0" indent="0">
              <a:buNone/>
            </a:pPr>
            <a:r>
              <a:rPr lang="en-CA" b="1" dirty="0"/>
              <a:t>Law Society of Ontario</a:t>
            </a:r>
            <a:r>
              <a:rPr lang="en-CA" dirty="0"/>
              <a:t> </a:t>
            </a:r>
            <a:endParaRPr lang="en-CA" dirty="0" smtClean="0"/>
          </a:p>
          <a:p>
            <a:r>
              <a:rPr lang="en-CA" u="sng" dirty="0" smtClean="0">
                <a:hlinkClick r:id="rId3"/>
              </a:rPr>
              <a:t>https</a:t>
            </a:r>
            <a:r>
              <a:rPr lang="en-CA" u="sng" dirty="0">
                <a:hlinkClick r:id="rId3"/>
              </a:rPr>
              <a:t>://</a:t>
            </a:r>
            <a:r>
              <a:rPr lang="en-CA" u="sng" dirty="0" smtClean="0">
                <a:hlinkClick r:id="rId3"/>
              </a:rPr>
              <a:t>lso.ca/lawyers/practice-supports-and-resources/practice-area/family-law/how-to-prepare-a-financial-statement</a:t>
            </a:r>
            <a:endParaRPr lang="en-CA" u="sng" dirty="0" smtClean="0"/>
          </a:p>
          <a:p>
            <a:endParaRPr lang="en-US" dirty="0"/>
          </a:p>
          <a:p>
            <a:pPr marL="0" indent="0">
              <a:buNone/>
            </a:pPr>
            <a:r>
              <a:rPr lang="en-US" b="1" dirty="0"/>
              <a:t>Limited Scope Services Project:  </a:t>
            </a:r>
            <a:r>
              <a:rPr lang="en-US" dirty="0" smtClean="0"/>
              <a:t>unbundled services</a:t>
            </a:r>
            <a:endParaRPr lang="en-CA" dirty="0"/>
          </a:p>
          <a:p>
            <a:r>
              <a:rPr lang="en-CA" u="sng" dirty="0">
                <a:hlinkClick r:id="rId4"/>
              </a:rPr>
              <a:t>https://www.familylawlss.ca</a:t>
            </a:r>
            <a:r>
              <a:rPr lang="en-CA" u="sng" dirty="0" smtClean="0">
                <a:hlinkClick r:id="rId4"/>
              </a:rPr>
              <a:t>/</a:t>
            </a:r>
            <a:endParaRPr lang="en-CA" u="sng" dirty="0" smtClean="0"/>
          </a:p>
          <a:p>
            <a:endParaRPr lang="en-CA" dirty="0"/>
          </a:p>
          <a:p>
            <a:r>
              <a:rPr lang="en-US" b="1" dirty="0"/>
              <a:t>My Support Calculator</a:t>
            </a:r>
            <a:r>
              <a:rPr lang="en-US" b="1" dirty="0" smtClean="0"/>
              <a:t>:</a:t>
            </a:r>
            <a:endParaRPr lang="en-CA" dirty="0"/>
          </a:p>
          <a:p>
            <a:r>
              <a:rPr lang="en-CA" u="sng" dirty="0">
                <a:hlinkClick r:id="rId5"/>
              </a:rPr>
              <a:t>https://www.mysupportcalculator.ca/</a:t>
            </a:r>
            <a:endParaRPr lang="en-CA"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34</a:t>
            </a:fld>
            <a:endParaRPr lang="en-CA"/>
          </a:p>
        </p:txBody>
      </p:sp>
    </p:spTree>
    <p:extLst>
      <p:ext uri="{BB962C8B-B14F-4D97-AF65-F5344CB8AC3E}">
        <p14:creationId xmlns:p14="http://schemas.microsoft.com/office/powerpoint/2010/main" val="3907512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4400" b="1" dirty="0"/>
              <a:t>Lawyer </a:t>
            </a:r>
            <a:r>
              <a:rPr lang="en-US" sz="4400" b="1" dirty="0" smtClean="0"/>
              <a:t>Assistance</a:t>
            </a:r>
          </a:p>
          <a:p>
            <a:r>
              <a:rPr lang="en-US" sz="4400" b="1" dirty="0" smtClean="0"/>
              <a:t>Your own lawyer</a:t>
            </a:r>
          </a:p>
          <a:p>
            <a:r>
              <a:rPr lang="en-US" sz="4400" b="1" dirty="0" smtClean="0"/>
              <a:t>Divorcemate annotated guide</a:t>
            </a:r>
          </a:p>
          <a:p>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35</a:t>
            </a:fld>
            <a:endParaRPr lang="en-CA"/>
          </a:p>
        </p:txBody>
      </p:sp>
    </p:spTree>
    <p:extLst>
      <p:ext uri="{BB962C8B-B14F-4D97-AF65-F5344CB8AC3E}">
        <p14:creationId xmlns:p14="http://schemas.microsoft.com/office/powerpoint/2010/main" val="725739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3:</a:t>
            </a:r>
            <a:r>
              <a:rPr lang="en-US" sz="2700" b="1" dirty="0" smtClean="0">
                <a:latin typeface="+mn-lt"/>
                <a:ea typeface="Calibri"/>
              </a:rPr>
              <a:t> </a:t>
            </a:r>
            <a:r>
              <a:rPr lang="en-US" sz="2800" b="1" dirty="0">
                <a:latin typeface="+mn-lt"/>
                <a:ea typeface="Calibri"/>
              </a:rPr>
              <a:t>RESOURCES: WHAT RESOURCES ARE AVAILABLE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TO </a:t>
            </a:r>
            <a:r>
              <a:rPr lang="en-US" sz="2800" b="1" dirty="0">
                <a:latin typeface="+mn-lt"/>
                <a:ea typeface="Calibri"/>
              </a:rPr>
              <a:t>HELP MAKE FULL DISCLOSURE?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77500" lnSpcReduction="20000"/>
          </a:bodyPr>
          <a:lstStyle/>
          <a:p>
            <a:pPr marL="0" indent="0">
              <a:buNone/>
            </a:pPr>
            <a:r>
              <a:rPr lang="en-US" sz="4200" b="1" dirty="0"/>
              <a:t>Shmuel Stern’s New Service:</a:t>
            </a:r>
            <a:r>
              <a:rPr lang="en-US" sz="4200" dirty="0"/>
              <a:t> </a:t>
            </a:r>
            <a:endParaRPr lang="en-US" sz="4200" dirty="0" smtClean="0"/>
          </a:p>
          <a:p>
            <a:r>
              <a:rPr lang="en-US" sz="4200" dirty="0"/>
              <a:t>H</a:t>
            </a:r>
            <a:r>
              <a:rPr lang="en-US" sz="4200" dirty="0" smtClean="0"/>
              <a:t>elps you to complete </a:t>
            </a:r>
            <a:r>
              <a:rPr lang="en-US" sz="4200" dirty="0"/>
              <a:t>their court form Financial </a:t>
            </a:r>
            <a:r>
              <a:rPr lang="en-US" sz="4200" dirty="0" smtClean="0"/>
              <a:t>Statement and organize your disclosure  </a:t>
            </a:r>
            <a:endParaRPr lang="en-CA" sz="4200" dirty="0"/>
          </a:p>
          <a:p>
            <a:pPr algn="ctr"/>
            <a:r>
              <a:rPr lang="en-CA" sz="4200" u="sng" dirty="0">
                <a:hlinkClick r:id="rId3"/>
              </a:rPr>
              <a:t>https://disclosureclinic.ca</a:t>
            </a:r>
            <a:r>
              <a:rPr lang="en-CA" sz="4200" u="sng" dirty="0" smtClean="0">
                <a:hlinkClick r:id="rId3"/>
              </a:rPr>
              <a:t>/</a:t>
            </a:r>
            <a:endParaRPr lang="en-CA" sz="4200" u="sng" dirty="0" smtClean="0"/>
          </a:p>
          <a:p>
            <a:pPr algn="ctr"/>
            <a:endParaRPr lang="en-CA" sz="4200" dirty="0"/>
          </a:p>
          <a:p>
            <a:r>
              <a:rPr lang="en-CA" sz="4200" dirty="0" smtClean="0"/>
              <a:t>Shmuel’s other resource page: “Corollary </a:t>
            </a:r>
            <a:r>
              <a:rPr lang="en-CA" sz="4200" dirty="0"/>
              <a:t>Relief Matrimonial Home Page</a:t>
            </a:r>
            <a:r>
              <a:rPr lang="en-CA" sz="4400" dirty="0"/>
              <a:t>” </a:t>
            </a:r>
            <a:endParaRPr lang="en-US" sz="4400" dirty="0"/>
          </a:p>
          <a:p>
            <a:pPr algn="ctr"/>
            <a:r>
              <a:rPr lang="en-CA" sz="4200" u="sng" dirty="0" smtClean="0">
                <a:hlinkClick r:id="rId4"/>
              </a:rPr>
              <a:t>http</a:t>
            </a:r>
            <a:r>
              <a:rPr lang="en-CA" sz="4200" u="sng" dirty="0">
                <a:hlinkClick r:id="rId4"/>
              </a:rPr>
              <a:t>://</a:t>
            </a:r>
            <a:r>
              <a:rPr lang="en-CA" sz="4200" u="sng" dirty="0" smtClean="0">
                <a:hlinkClick r:id="rId4"/>
              </a:rPr>
              <a:t>protopage.com/corollaryrelief</a:t>
            </a: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36</a:t>
            </a:fld>
            <a:endParaRPr lang="en-CA"/>
          </a:p>
        </p:txBody>
      </p:sp>
    </p:spTree>
    <p:extLst>
      <p:ext uri="{BB962C8B-B14F-4D97-AF65-F5344CB8AC3E}">
        <p14:creationId xmlns:p14="http://schemas.microsoft.com/office/powerpoint/2010/main" val="23011737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r>
              <a:rPr lang="en-CA" b="1" i="1" dirty="0"/>
              <a:t>Family Law </a:t>
            </a:r>
            <a:r>
              <a:rPr lang="en-CA" b="1" i="1" dirty="0" smtClean="0"/>
              <a:t>Rules:</a:t>
            </a:r>
            <a:endParaRPr lang="en-CA" dirty="0" smtClean="0"/>
          </a:p>
          <a:p>
            <a:r>
              <a:rPr lang="en-CA" b="1" dirty="0"/>
              <a:t>Rule </a:t>
            </a:r>
            <a:r>
              <a:rPr lang="en-CA" b="1" dirty="0" smtClean="0"/>
              <a:t>19:</a:t>
            </a:r>
            <a:r>
              <a:rPr lang="en-CA" dirty="0" smtClean="0"/>
              <a:t> “</a:t>
            </a:r>
            <a:r>
              <a:rPr lang="en-CA" dirty="0"/>
              <a:t>Document </a:t>
            </a:r>
            <a:r>
              <a:rPr lang="en-CA" dirty="0" smtClean="0"/>
              <a:t>Disclosure  </a:t>
            </a:r>
            <a:r>
              <a:rPr lang="en-CA" dirty="0" err="1" smtClean="0"/>
              <a:t>nb.</a:t>
            </a:r>
            <a:r>
              <a:rPr lang="en-CA" dirty="0" smtClean="0"/>
              <a:t> R. 19(10)</a:t>
            </a:r>
            <a:endParaRPr lang="en-US" dirty="0"/>
          </a:p>
          <a:p>
            <a:r>
              <a:rPr lang="en-CA" b="1" dirty="0"/>
              <a:t>Rule </a:t>
            </a:r>
            <a:r>
              <a:rPr lang="en-CA" b="1" dirty="0" smtClean="0"/>
              <a:t>20:</a:t>
            </a:r>
            <a:r>
              <a:rPr lang="en-CA" dirty="0" smtClean="0"/>
              <a:t> “</a:t>
            </a:r>
            <a:r>
              <a:rPr lang="en-CA" dirty="0"/>
              <a:t>Questioning a Witness and Disclosure</a:t>
            </a:r>
            <a:r>
              <a:rPr lang="en-CA" dirty="0" smtClean="0"/>
              <a:t>”.</a:t>
            </a:r>
          </a:p>
          <a:p>
            <a:r>
              <a:rPr lang="en-CA" b="1" dirty="0" smtClean="0"/>
              <a:t>Rule 13(13): </a:t>
            </a:r>
            <a:r>
              <a:rPr lang="en-CA" dirty="0" smtClean="0"/>
              <a:t>Questioning </a:t>
            </a:r>
          </a:p>
          <a:p>
            <a:r>
              <a:rPr lang="en-US" b="1" dirty="0" smtClean="0"/>
              <a:t>Effective Sanctions: </a:t>
            </a:r>
            <a:r>
              <a:rPr lang="en-CA" dirty="0"/>
              <a:t>Rules 1(7.1), 1(7.2), 1(8), 1(8.1), 1(8.2), 1(8.4)</a:t>
            </a:r>
          </a:p>
          <a:p>
            <a:endParaRPr lang="en-US"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37</a:t>
            </a:fld>
            <a:endParaRPr lang="en-CA"/>
          </a:p>
        </p:txBody>
      </p:sp>
    </p:spTree>
    <p:extLst>
      <p:ext uri="{BB962C8B-B14F-4D97-AF65-F5344CB8AC3E}">
        <p14:creationId xmlns:p14="http://schemas.microsoft.com/office/powerpoint/2010/main" val="3267301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lnSpcReduction="10000"/>
          </a:bodyPr>
          <a:lstStyle/>
          <a:p>
            <a:pPr marL="0" indent="0">
              <a:buNone/>
            </a:pPr>
            <a:r>
              <a:rPr lang="en-CA" b="1" dirty="0" smtClean="0"/>
              <a:t>1. INCOME IMPUTATION </a:t>
            </a:r>
            <a:endParaRPr lang="en-US" dirty="0"/>
          </a:p>
          <a:p>
            <a:pPr marL="0" indent="0">
              <a:buNone/>
            </a:pPr>
            <a:r>
              <a:rPr lang="en-CA" sz="3000" b="1" dirty="0"/>
              <a:t>Cash </a:t>
            </a:r>
            <a:r>
              <a:rPr lang="en-CA" sz="3000" b="1" dirty="0" smtClean="0"/>
              <a:t>Income</a:t>
            </a:r>
          </a:p>
          <a:p>
            <a:r>
              <a:rPr lang="en-CA" sz="3000" i="1" u="sng" dirty="0" err="1">
                <a:hlinkClick r:id="rId3"/>
              </a:rPr>
              <a:t>Iacobelli</a:t>
            </a:r>
            <a:r>
              <a:rPr lang="en-CA" sz="3000" i="1" u="sng" dirty="0">
                <a:hlinkClick r:id="rId3"/>
              </a:rPr>
              <a:t> v. </a:t>
            </a:r>
            <a:r>
              <a:rPr lang="en-CA" sz="3000" i="1" u="sng" dirty="0" err="1">
                <a:hlinkClick r:id="rId3"/>
              </a:rPr>
              <a:t>Iacobelli</a:t>
            </a:r>
            <a:r>
              <a:rPr lang="en-CA" sz="3000" u="sng" dirty="0">
                <a:hlinkClick r:id="rId3"/>
              </a:rPr>
              <a:t>, 2020 CarswellOnt 8126</a:t>
            </a:r>
            <a:r>
              <a:rPr lang="en-CA" sz="3000" dirty="0"/>
              <a:t>, at para 45 (Ont. S.C.J. – </a:t>
            </a:r>
            <a:r>
              <a:rPr lang="en-CA" sz="3000" b="1" dirty="0"/>
              <a:t>10 June </a:t>
            </a:r>
            <a:r>
              <a:rPr lang="en-CA" sz="3000" b="1" dirty="0" smtClean="0"/>
              <a:t>2020</a:t>
            </a:r>
          </a:p>
          <a:p>
            <a:r>
              <a:rPr lang="en-CA" sz="3000" dirty="0"/>
              <a:t>inadequate disclosure—</a:t>
            </a:r>
            <a:r>
              <a:rPr lang="en-CA" sz="3000" i="1" u="sng" dirty="0">
                <a:hlinkClick r:id="rId4"/>
              </a:rPr>
              <a:t>Bodine-Shah v. Shah</a:t>
            </a:r>
            <a:r>
              <a:rPr lang="en-CA" sz="3000" u="sng" dirty="0">
                <a:hlinkClick r:id="rId4"/>
              </a:rPr>
              <a:t>, 2014 </a:t>
            </a:r>
            <a:r>
              <a:rPr lang="en-CA" sz="3000" u="sng" dirty="0" err="1">
                <a:hlinkClick r:id="rId4"/>
              </a:rPr>
              <a:t>CarswellBC</a:t>
            </a:r>
            <a:r>
              <a:rPr lang="en-CA" sz="3000" u="sng" dirty="0">
                <a:hlinkClick r:id="rId4"/>
              </a:rPr>
              <a:t> 1354, 2014 BCCA 191 (B.C. C.A</a:t>
            </a:r>
            <a:r>
              <a:rPr lang="en-CA" sz="3000" u="sng" dirty="0" smtClean="0">
                <a:hlinkClick r:id="rId4"/>
              </a:rPr>
              <a:t>.).</a:t>
            </a:r>
            <a:endParaRPr lang="en-CA" sz="3000" u="sng" dirty="0" smtClean="0"/>
          </a:p>
          <a:p>
            <a:r>
              <a:rPr lang="en-CA" i="1" u="sng" dirty="0">
                <a:hlinkClick r:id="rId5"/>
              </a:rPr>
              <a:t>Sabeeh v </a:t>
            </a:r>
            <a:r>
              <a:rPr lang="en-CA" i="1" u="sng" dirty="0" smtClean="0">
                <a:hlinkClick r:id="rId5"/>
              </a:rPr>
              <a:t>Syed</a:t>
            </a:r>
            <a:r>
              <a:rPr lang="en-CA" i="1" u="sng" dirty="0" smtClean="0"/>
              <a:t> – sole shareholder; $90,000+; </a:t>
            </a:r>
          </a:p>
          <a:p>
            <a:r>
              <a:rPr lang="en-US" i="1" u="sng" dirty="0" smtClean="0"/>
              <a:t>S. v. P. </a:t>
            </a:r>
            <a:r>
              <a:rPr lang="en-US" i="1" dirty="0" smtClean="0"/>
              <a:t>(Ont. S.C.J. – 19 May 2020) – Salaried employee fixed with extra imputed income</a:t>
            </a:r>
            <a:endParaRPr lang="en-CA" dirty="0" smtClean="0"/>
          </a:p>
          <a:p>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dirty="0"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38</a:t>
            </a:fld>
            <a:endParaRPr lang="en-CA"/>
          </a:p>
        </p:txBody>
      </p:sp>
    </p:spTree>
    <p:extLst>
      <p:ext uri="{BB962C8B-B14F-4D97-AF65-F5344CB8AC3E}">
        <p14:creationId xmlns:p14="http://schemas.microsoft.com/office/powerpoint/2010/main" val="26142268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indent="0">
              <a:buNone/>
            </a:pPr>
            <a:r>
              <a:rPr lang="en-CA" sz="4400" b="1" i="1" dirty="0" smtClean="0"/>
              <a:t>“Parties </a:t>
            </a:r>
            <a:r>
              <a:rPr lang="en-CA" sz="4400" b="1" i="1" dirty="0"/>
              <a:t>are not free to disregard court orders. Court orders are to be obeyed. Non-compliance with court orders must have </a:t>
            </a:r>
            <a:r>
              <a:rPr lang="en-CA" sz="4400" b="1" i="1" dirty="0" smtClean="0"/>
              <a:t>consequences.”</a:t>
            </a: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39</a:t>
            </a:fld>
            <a:endParaRPr lang="en-CA"/>
          </a:p>
        </p:txBody>
      </p:sp>
    </p:spTree>
    <p:extLst>
      <p:ext uri="{BB962C8B-B14F-4D97-AF65-F5344CB8AC3E}">
        <p14:creationId xmlns:p14="http://schemas.microsoft.com/office/powerpoint/2010/main" val="2086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Autofit/>
          </a:bodyPr>
          <a:lstStyle/>
          <a:p>
            <a:pPr algn="ct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US" sz="2800" b="1" dirty="0">
                <a:latin typeface="Arial" panose="020B0604020202020204" pitchFamily="34" charset="0"/>
                <a:cs typeface="Arial" panose="020B0604020202020204" pitchFamily="34" charset="0"/>
              </a:rPr>
              <a:t/>
            </a:r>
            <a:br>
              <a:rPr lang="en-US" sz="2800" b="1" dirty="0">
                <a:latin typeface="Arial" panose="020B0604020202020204" pitchFamily="34" charset="0"/>
                <a:cs typeface="Arial" panose="020B0604020202020204" pitchFamily="34" charset="0"/>
              </a:rPr>
            </a:br>
            <a:r>
              <a:rPr lang="en-CA" sz="2800" b="1" dirty="0">
                <a:latin typeface="Arial" panose="020B0604020202020204" pitchFamily="34" charset="0"/>
                <a:cs typeface="Arial" panose="020B0604020202020204" pitchFamily="34" charset="0"/>
              </a:rPr>
              <a:t>INTRODUCTION</a:t>
            </a: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endParaRPr lang="en-CA"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545185" y="1890346"/>
            <a:ext cx="7281950" cy="3729698"/>
          </a:xfrm>
        </p:spPr>
        <p:txBody>
          <a:bodyPr>
            <a:normAutofit/>
          </a:bodyPr>
          <a:lstStyle/>
          <a:p>
            <a:r>
              <a:rPr lang="en-CA" sz="2400" b="1" dirty="0">
                <a:latin typeface="Arial" panose="020B0604020202020204" pitchFamily="34" charset="0"/>
                <a:cs typeface="Arial" panose="020B0604020202020204" pitchFamily="34" charset="0"/>
                <a:hlinkClick r:id="rId2"/>
              </a:rPr>
              <a:t>North York Harvest Food Bank</a:t>
            </a:r>
            <a:endParaRPr lang="en-CA" sz="2400" b="1" dirty="0">
              <a:latin typeface="Arial" panose="020B0604020202020204" pitchFamily="34" charset="0"/>
              <a:cs typeface="Arial" panose="020B0604020202020204" pitchFamily="34" charset="0"/>
            </a:endParaRPr>
          </a:p>
          <a:p>
            <a:r>
              <a:rPr lang="en-US" sz="2400" dirty="0">
                <a:hlinkClick r:id="rId2"/>
              </a:rPr>
              <a:t>https://northyorkharvest.com/gene-c-colman/</a:t>
            </a:r>
            <a:endParaRPr lang="en-US" sz="2400" dirty="0"/>
          </a:p>
          <a:p>
            <a:pPr marL="0" indent="0">
              <a:buNone/>
            </a:pPr>
            <a:endParaRPr lang="en-US" sz="24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a:p>
            <a:endParaRPr lang="en-US"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a:t>
            </a:fld>
            <a:endParaRPr lang="en-CA"/>
          </a:p>
        </p:txBody>
      </p:sp>
      <p:pic>
        <p:nvPicPr>
          <p:cNvPr id="6" name="Picture 5">
            <a:extLst>
              <a:ext uri="{FF2B5EF4-FFF2-40B4-BE49-F238E27FC236}">
                <a16:creationId xmlns="" xmlns:a16="http://schemas.microsoft.com/office/drawing/2014/main" id="{0E9A5D73-5AD4-4B35-A4A4-8EE1BEF26503}"/>
              </a:ext>
            </a:extLst>
          </p:cNvPr>
          <p:cNvPicPr>
            <a:picLocks noChangeAspect="1"/>
          </p:cNvPicPr>
          <p:nvPr/>
        </p:nvPicPr>
        <p:blipFill>
          <a:blip r:embed="rId3"/>
          <a:stretch>
            <a:fillRect/>
          </a:stretch>
        </p:blipFill>
        <p:spPr>
          <a:xfrm>
            <a:off x="2524125" y="2938409"/>
            <a:ext cx="7143750" cy="3513762"/>
          </a:xfrm>
          <a:prstGeom prst="rect">
            <a:avLst/>
          </a:prstGeom>
        </p:spPr>
      </p:pic>
    </p:spTree>
    <p:extLst>
      <p:ext uri="{BB962C8B-B14F-4D97-AF65-F5344CB8AC3E}">
        <p14:creationId xmlns:p14="http://schemas.microsoft.com/office/powerpoint/2010/main" val="905764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CA" b="1" dirty="0" smtClean="0"/>
              <a:t>2. STRIKE </a:t>
            </a:r>
            <a:r>
              <a:rPr lang="en-CA" b="1" dirty="0"/>
              <a:t>PLEADINGS</a:t>
            </a:r>
            <a:endParaRPr lang="en-US" dirty="0"/>
          </a:p>
          <a:p>
            <a:r>
              <a:rPr lang="en-CA" sz="3600" dirty="0"/>
              <a:t>no further right to participate in the proceedings </a:t>
            </a:r>
            <a:endParaRPr lang="en-CA" sz="3600" dirty="0" smtClean="0"/>
          </a:p>
          <a:p>
            <a:r>
              <a:rPr lang="en-CA" sz="3600" i="1" u="sng" dirty="0">
                <a:hlinkClick r:id="rId3"/>
              </a:rPr>
              <a:t>Burke v. </a:t>
            </a:r>
            <a:r>
              <a:rPr lang="en-CA" sz="3600" i="1" u="sng" dirty="0" err="1">
                <a:hlinkClick r:id="rId3"/>
              </a:rPr>
              <a:t>Poitras</a:t>
            </a:r>
            <a:r>
              <a:rPr lang="en-CA" sz="3600" u="sng" dirty="0">
                <a:hlinkClick r:id="rId3"/>
              </a:rPr>
              <a:t>, 2018 CarswellOnt 21167, 2018 ONCA 1025 (Ont. C.A</a:t>
            </a:r>
            <a:r>
              <a:rPr lang="en-CA" sz="3600" dirty="0"/>
              <a:t>.).</a:t>
            </a:r>
          </a:p>
          <a:p>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40</a:t>
            </a:fld>
            <a:endParaRPr lang="en-CA"/>
          </a:p>
        </p:txBody>
      </p:sp>
    </p:spTree>
    <p:extLst>
      <p:ext uri="{BB962C8B-B14F-4D97-AF65-F5344CB8AC3E}">
        <p14:creationId xmlns:p14="http://schemas.microsoft.com/office/powerpoint/2010/main" val="31237794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70000" lnSpcReduction="20000"/>
          </a:bodyPr>
          <a:lstStyle/>
          <a:p>
            <a:pPr marL="0" indent="0">
              <a:buNone/>
            </a:pPr>
            <a:r>
              <a:rPr lang="en-CA" b="1" dirty="0" smtClean="0"/>
              <a:t>3. PENALTY</a:t>
            </a:r>
          </a:p>
          <a:p>
            <a:r>
              <a:rPr lang="en-CA" sz="4100" i="1" u="sng" dirty="0" err="1">
                <a:hlinkClick r:id="rId3"/>
              </a:rPr>
              <a:t>Granofsky</a:t>
            </a:r>
            <a:r>
              <a:rPr lang="en-CA" sz="4100" i="1" u="sng" dirty="0">
                <a:hlinkClick r:id="rId3"/>
              </a:rPr>
              <a:t> v. </a:t>
            </a:r>
            <a:r>
              <a:rPr lang="en-CA" sz="4100" i="1" u="sng" dirty="0" err="1">
                <a:hlinkClick r:id="rId3"/>
              </a:rPr>
              <a:t>Lambersky</a:t>
            </a:r>
            <a:r>
              <a:rPr lang="en-CA" sz="4100" u="sng" dirty="0">
                <a:hlinkClick r:id="rId3"/>
              </a:rPr>
              <a:t>, 2019 CarswellOnt 8706, 2019 ONSC 3251 (Ont. S.C.J</a:t>
            </a:r>
            <a:r>
              <a:rPr lang="en-CA" sz="4100" u="sng" dirty="0" smtClean="0">
                <a:hlinkClick r:id="rId3"/>
              </a:rPr>
              <a:t>.)</a:t>
            </a:r>
            <a:r>
              <a:rPr lang="en-CA" sz="4100" dirty="0"/>
              <a:t> </a:t>
            </a:r>
            <a:r>
              <a:rPr lang="en-CA" sz="4100" dirty="0" smtClean="0"/>
              <a:t>- </a:t>
            </a:r>
            <a:r>
              <a:rPr lang="en-CA" sz="4100" b="1" dirty="0"/>
              <a:t>$500 per day</a:t>
            </a:r>
            <a:r>
              <a:rPr lang="en-CA" sz="4100" dirty="0"/>
              <a:t> for non-compliance </a:t>
            </a:r>
            <a:endParaRPr lang="en-CA" sz="4100" dirty="0" smtClean="0"/>
          </a:p>
          <a:p>
            <a:r>
              <a:rPr lang="en-CA" sz="4100" i="1" dirty="0" err="1" smtClean="0"/>
              <a:t>Palkowski</a:t>
            </a:r>
            <a:r>
              <a:rPr lang="en-CA" sz="4100" i="1" dirty="0" smtClean="0"/>
              <a:t> </a:t>
            </a:r>
            <a:r>
              <a:rPr lang="en-CA" sz="4100" i="1" dirty="0"/>
              <a:t>v. </a:t>
            </a:r>
            <a:r>
              <a:rPr lang="en-CA" sz="4100" i="1" dirty="0" err="1"/>
              <a:t>Palkowski</a:t>
            </a:r>
            <a:r>
              <a:rPr lang="en-CA" sz="4100" dirty="0"/>
              <a:t>, 2019 CarswellOnt 21277, 2020 ONSC 24 (Ont. S.C.J</a:t>
            </a:r>
            <a:r>
              <a:rPr lang="en-CA" sz="4100" dirty="0" smtClean="0"/>
              <a:t>.) - </a:t>
            </a:r>
            <a:r>
              <a:rPr lang="en-CA" sz="4100" b="1" dirty="0"/>
              <a:t>$300 per day</a:t>
            </a:r>
            <a:r>
              <a:rPr lang="en-CA" sz="4100" dirty="0"/>
              <a:t> </a:t>
            </a:r>
            <a:endParaRPr lang="en-CA" sz="4100" dirty="0" smtClean="0"/>
          </a:p>
          <a:p>
            <a:r>
              <a:rPr lang="en-CA" sz="4100" i="1" u="sng" dirty="0">
                <a:hlinkClick r:id="rId4"/>
              </a:rPr>
              <a:t>Malik v Malik</a:t>
            </a:r>
            <a:r>
              <a:rPr lang="en-CA" sz="4100" dirty="0"/>
              <a:t> </a:t>
            </a:r>
            <a:r>
              <a:rPr lang="en-CA" sz="4100" dirty="0" smtClean="0"/>
              <a:t>- </a:t>
            </a:r>
            <a:r>
              <a:rPr lang="en-CA" sz="4100" b="1" dirty="0"/>
              <a:t>$5,000 per month </a:t>
            </a:r>
            <a:r>
              <a:rPr lang="en-CA" sz="4100" dirty="0"/>
              <a:t>for each month of non-disclosure back to the date that the order was made </a:t>
            </a:r>
            <a:endParaRPr lang="en-CA" sz="4100" dirty="0" smtClean="0"/>
          </a:p>
          <a:p>
            <a:r>
              <a:rPr lang="en-CA" sz="4100" i="1" u="sng" dirty="0">
                <a:hlinkClick r:id="rId5"/>
              </a:rPr>
              <a:t>Hutcheon v </a:t>
            </a:r>
            <a:r>
              <a:rPr lang="en-CA" sz="4100" i="1" u="sng" dirty="0" err="1" smtClean="0">
                <a:hlinkClick r:id="rId5"/>
              </a:rPr>
              <a:t>Bissonnette</a:t>
            </a:r>
            <a:r>
              <a:rPr lang="en-CA" sz="4100" i="1" u="sng" dirty="0" smtClean="0"/>
              <a:t> - </a:t>
            </a:r>
            <a:r>
              <a:rPr lang="en-CA" sz="4100" b="1" dirty="0" smtClean="0"/>
              <a:t>$</a:t>
            </a:r>
            <a:r>
              <a:rPr lang="en-CA" sz="4100" b="1" dirty="0"/>
              <a:t>100 per day </a:t>
            </a:r>
            <a:r>
              <a:rPr lang="en-CA" sz="4100" dirty="0"/>
              <a:t>back to </a:t>
            </a:r>
            <a:r>
              <a:rPr lang="en-CA" sz="4000" dirty="0"/>
              <a:t>the date of the order </a:t>
            </a: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41</a:t>
            </a:fld>
            <a:endParaRPr lang="en-CA"/>
          </a:p>
        </p:txBody>
      </p:sp>
    </p:spTree>
    <p:extLst>
      <p:ext uri="{BB962C8B-B14F-4D97-AF65-F5344CB8AC3E}">
        <p14:creationId xmlns:p14="http://schemas.microsoft.com/office/powerpoint/2010/main" val="4642346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31127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smtClean="0">
                <a:solidFill>
                  <a:prstClr val="black"/>
                </a:solidFill>
                <a:latin typeface="Calibri" panose="020F0502020204030204"/>
              </a:rPr>
              <a:t>FINANCIAL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700" b="1" dirty="0">
                <a:latin typeface="+mn-lt"/>
              </a:rPr>
              <a:t>PART </a:t>
            </a:r>
            <a:r>
              <a:rPr lang="en-US" sz="2700" b="1" dirty="0" smtClean="0">
                <a:latin typeface="+mn-lt"/>
              </a:rPr>
              <a:t>4:</a:t>
            </a:r>
            <a:r>
              <a:rPr lang="en-US" sz="2700" b="1" dirty="0" smtClean="0">
                <a:latin typeface="+mn-lt"/>
                <a:ea typeface="Calibri"/>
              </a:rPr>
              <a:t> </a:t>
            </a:r>
            <a:r>
              <a:rPr lang="en-US" sz="2800" b="1" dirty="0">
                <a:latin typeface="+mn-lt"/>
                <a:ea typeface="Calibri"/>
              </a:rPr>
              <a:t>CONSEQUENCES: WHAT CONSEQUENCES CAN WE FACE </a:t>
            </a:r>
            <a:r>
              <a:rPr lang="en-US" sz="2800" b="1" dirty="0" smtClean="0">
                <a:latin typeface="+mn-lt"/>
                <a:ea typeface="Calibri"/>
              </a:rPr>
              <a:t/>
            </a:r>
            <a:br>
              <a:rPr lang="en-US" sz="2800" b="1" dirty="0" smtClean="0">
                <a:latin typeface="+mn-lt"/>
                <a:ea typeface="Calibri"/>
              </a:rPr>
            </a:br>
            <a:r>
              <a:rPr lang="en-US" sz="2800" b="1" dirty="0" smtClean="0">
                <a:latin typeface="+mn-lt"/>
                <a:ea typeface="Calibri"/>
              </a:rPr>
              <a:t>IF </a:t>
            </a:r>
            <a:r>
              <a:rPr lang="en-US" sz="2800" b="1" dirty="0">
                <a:latin typeface="+mn-lt"/>
                <a:ea typeface="Calibri"/>
              </a:rPr>
              <a:t>WE FAIL TO DISCLOSE?</a:t>
            </a:r>
            <a:r>
              <a:rPr lang="en-US" sz="2800" b="1" dirty="0">
                <a:highlight>
                  <a:srgbClr val="FFFF00"/>
                </a:highlight>
                <a:latin typeface="+mn-lt"/>
                <a:ea typeface="Calibri"/>
              </a:rPr>
              <a:t> </a:t>
            </a:r>
            <a:r>
              <a:rPr lang="en-US" sz="2000" dirty="0">
                <a:latin typeface="+mn-lt"/>
                <a:cs typeface="Arial" panose="020B0604020202020204" pitchFamily="34" charset="0"/>
              </a:rPr>
              <a:t/>
            </a:r>
            <a:br>
              <a:rPr lang="en-US" sz="2000" dirty="0">
                <a:latin typeface="+mn-lt"/>
                <a:cs typeface="Arial" panose="020B0604020202020204" pitchFamily="34" charset="0"/>
              </a:rPr>
            </a:b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dirty="0" smtClean="0"/>
              <a:t>4. </a:t>
            </a:r>
            <a:r>
              <a:rPr lang="en-US" b="1" dirty="0" smtClean="0"/>
              <a:t>CONTEMPT</a:t>
            </a:r>
          </a:p>
          <a:p>
            <a:pPr marL="0" indent="0">
              <a:buNone/>
            </a:pPr>
            <a:r>
              <a:rPr lang="en-US" dirty="0" smtClean="0"/>
              <a:t>5. </a:t>
            </a:r>
            <a:r>
              <a:rPr lang="en-US" b="1" dirty="0" smtClean="0"/>
              <a:t>SET AGREEMENT OR ORDER ASIDE</a:t>
            </a:r>
          </a:p>
          <a:p>
            <a:pPr marL="0" indent="0">
              <a:buNone/>
            </a:pPr>
            <a:r>
              <a:rPr lang="en-US" b="1" dirty="0" smtClean="0"/>
              <a:t>6. OTHER CONSEQUENCES</a:t>
            </a:r>
            <a:endParaRPr lang="en-US" b="1"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42</a:t>
            </a:fld>
            <a:endParaRPr lang="en-CA"/>
          </a:p>
        </p:txBody>
      </p:sp>
    </p:spTree>
    <p:extLst>
      <p:ext uri="{BB962C8B-B14F-4D97-AF65-F5344CB8AC3E}">
        <p14:creationId xmlns:p14="http://schemas.microsoft.com/office/powerpoint/2010/main" val="24088223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779584" y="540973"/>
            <a:ext cx="10515600" cy="1311274"/>
          </a:xfrm>
        </p:spPr>
        <p:txBody>
          <a:bodyPr>
            <a:normAutofit/>
          </a:bodyPr>
          <a:lstStyle/>
          <a:p>
            <a:pPr algn="ctr"/>
            <a:r>
              <a:rPr lang="en-US" sz="2000" b="1" dirty="0">
                <a:solidFill>
                  <a:prstClr val="black"/>
                </a:solidFill>
                <a:latin typeface="Calibri" panose="020F0502020204030204"/>
              </a:rPr>
              <a:t>F</a:t>
            </a:r>
            <a:r>
              <a:rPr lang="en-US" sz="2000" b="1" dirty="0" smtClean="0">
                <a:solidFill>
                  <a:prstClr val="black"/>
                </a:solidFill>
                <a:latin typeface="Calibri" panose="020F0502020204030204"/>
              </a:rPr>
              <a:t>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400" b="1" dirty="0">
                <a:latin typeface="+mn-lt"/>
              </a:rPr>
              <a:t>PART </a:t>
            </a:r>
            <a:r>
              <a:rPr lang="en-US" sz="2400" b="1" dirty="0" smtClean="0">
                <a:latin typeface="+mn-lt"/>
              </a:rPr>
              <a:t>5:</a:t>
            </a:r>
            <a:r>
              <a:rPr lang="en-US" sz="2400" b="1" dirty="0" smtClean="0">
                <a:latin typeface="+mn-lt"/>
                <a:ea typeface="Calibri"/>
              </a:rPr>
              <a:t> </a:t>
            </a:r>
            <a:r>
              <a:rPr lang="en-US" sz="2400" b="1" dirty="0">
                <a:latin typeface="+mn-lt"/>
                <a:ea typeface="Calibri"/>
              </a:rPr>
              <a:t>SUMMARY AND CONCLUSIONS </a:t>
            </a:r>
            <a:endParaRPr lang="en-CA" sz="2400"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514350" lvl="0" indent="-514350">
              <a:buFont typeface="+mj-lt"/>
              <a:buAutoNum type="arabicPeriod"/>
            </a:pPr>
            <a:r>
              <a:rPr lang="en-US" b="1" dirty="0"/>
              <a:t>Optional</a:t>
            </a:r>
            <a:r>
              <a:rPr lang="en-US" b="1" dirty="0" smtClean="0"/>
              <a:t>?</a:t>
            </a:r>
          </a:p>
          <a:p>
            <a:pPr marL="514350" lvl="0" indent="-514350">
              <a:buFont typeface="+mj-lt"/>
              <a:buAutoNum type="arabicPeriod"/>
            </a:pPr>
            <a:r>
              <a:rPr lang="en-US" b="1" dirty="0" smtClean="0"/>
              <a:t>Yes</a:t>
            </a:r>
            <a:r>
              <a:rPr lang="en-US" b="1" dirty="0"/>
              <a:t>, it’s relevant and necessary</a:t>
            </a:r>
            <a:r>
              <a:rPr lang="en-US" b="1" dirty="0" smtClean="0"/>
              <a:t>!</a:t>
            </a:r>
          </a:p>
          <a:p>
            <a:pPr marL="514350" lvl="0" indent="-514350">
              <a:buFont typeface="+mj-lt"/>
              <a:buAutoNum type="arabicPeriod"/>
            </a:pPr>
            <a:r>
              <a:rPr lang="en-US" b="1" dirty="0" smtClean="0"/>
              <a:t>Come Clean</a:t>
            </a:r>
            <a:endParaRPr lang="en-CA" dirty="0"/>
          </a:p>
          <a:p>
            <a:pPr marL="514350" lvl="0" indent="-514350">
              <a:buFont typeface="+mj-lt"/>
              <a:buAutoNum type="arabicPeriod"/>
            </a:pPr>
            <a:r>
              <a:rPr lang="en-US" b="1" dirty="0"/>
              <a:t>Early bird </a:t>
            </a:r>
            <a:r>
              <a:rPr lang="en-US" b="1" dirty="0" smtClean="0"/>
              <a:t>gets</a:t>
            </a:r>
            <a:r>
              <a:rPr lang="en-US" dirty="0" smtClean="0"/>
              <a:t>…</a:t>
            </a:r>
            <a:endParaRPr lang="en-CA" dirty="0"/>
          </a:p>
          <a:p>
            <a:pPr marL="514350" lvl="0" indent="-514350">
              <a:buFont typeface="+mj-lt"/>
              <a:buAutoNum type="arabicPeriod"/>
            </a:pPr>
            <a:r>
              <a:rPr lang="en-US" b="1" dirty="0"/>
              <a:t>Keep </a:t>
            </a:r>
            <a:r>
              <a:rPr lang="en-US" b="1" dirty="0" smtClean="0"/>
              <a:t>Going!</a:t>
            </a:r>
          </a:p>
          <a:p>
            <a:pPr marL="514350" lvl="0" indent="-514350">
              <a:buFont typeface="+mj-lt"/>
              <a:buAutoNum type="arabicPeriod"/>
            </a:pPr>
            <a:r>
              <a:rPr lang="en-US" b="1" dirty="0" smtClean="0"/>
              <a:t>Save Money </a:t>
            </a:r>
          </a:p>
          <a:p>
            <a:pPr marL="514350" lvl="0" indent="-514350">
              <a:buFont typeface="+mj-lt"/>
              <a:buAutoNum type="arabicPeriod"/>
            </a:pPr>
            <a:r>
              <a:rPr lang="en-US" b="1" dirty="0" smtClean="0"/>
              <a:t>But </a:t>
            </a:r>
            <a:r>
              <a:rPr lang="en-US" b="1" dirty="0"/>
              <a:t>she knows what I have </a:t>
            </a:r>
            <a:r>
              <a:rPr lang="en-US" b="1" dirty="0" smtClean="0"/>
              <a:t>already!</a:t>
            </a:r>
          </a:p>
          <a:p>
            <a:pPr marL="514350" lvl="0" indent="-514350">
              <a:buFont typeface="+mj-lt"/>
              <a:buAutoNum type="arabicPeriod"/>
            </a:pPr>
            <a:r>
              <a:rPr lang="en-US" b="1" dirty="0" smtClean="0"/>
              <a:t>Don’t </a:t>
            </a:r>
            <a:r>
              <a:rPr lang="en-US" b="1" dirty="0"/>
              <a:t>let the judge kill you</a:t>
            </a:r>
            <a:r>
              <a:rPr lang="en-US" b="1" dirty="0" smtClean="0"/>
              <a:t>:</a:t>
            </a:r>
            <a:endParaRPr lang="en-CA" dirty="0"/>
          </a:p>
          <a:p>
            <a:pPr marL="514350" lvl="0" indent="-514350">
              <a:buFont typeface="+mj-lt"/>
              <a:buAutoNum type="arabicPeriod"/>
            </a:pPr>
            <a:r>
              <a:rPr lang="en-US" b="1" dirty="0"/>
              <a:t>Great </a:t>
            </a:r>
            <a:r>
              <a:rPr lang="en-US" b="1" dirty="0" smtClean="0"/>
              <a:t>resources</a:t>
            </a:r>
            <a:endParaRPr lang="en-US"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43</a:t>
            </a:fld>
            <a:endParaRPr lang="en-CA"/>
          </a:p>
        </p:txBody>
      </p:sp>
    </p:spTree>
    <p:extLst>
      <p:ext uri="{BB962C8B-B14F-4D97-AF65-F5344CB8AC3E}">
        <p14:creationId xmlns:p14="http://schemas.microsoft.com/office/powerpoint/2010/main" val="8112672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779584" y="540973"/>
            <a:ext cx="10515600" cy="1311274"/>
          </a:xfrm>
        </p:spPr>
        <p:txBody>
          <a:bodyPr>
            <a:normAutofit/>
          </a:bodyPr>
          <a:lstStyle/>
          <a:p>
            <a:pPr algn="ctr"/>
            <a:r>
              <a:rPr lang="en-US" sz="2000" b="1" dirty="0">
                <a:solidFill>
                  <a:prstClr val="black"/>
                </a:solidFill>
                <a:latin typeface="Calibri" panose="020F0502020204030204"/>
              </a:rPr>
              <a:t>F</a:t>
            </a:r>
            <a:r>
              <a:rPr lang="en-US" sz="2000" b="1" dirty="0" smtClean="0">
                <a:solidFill>
                  <a:prstClr val="black"/>
                </a:solidFill>
                <a:latin typeface="Calibri" panose="020F0502020204030204"/>
              </a:rPr>
              <a:t>INANCIAL </a:t>
            </a:r>
            <a:r>
              <a:rPr lang="en-US" sz="2000" b="1" dirty="0">
                <a:solidFill>
                  <a:prstClr val="black"/>
                </a:solidFill>
                <a:latin typeface="Calibri" panose="020F0502020204030204"/>
              </a:rPr>
              <a:t>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b="1" dirty="0">
                <a:latin typeface="+mn-lt"/>
              </a:rPr>
              <a:t>PART </a:t>
            </a:r>
            <a:r>
              <a:rPr lang="en-US" b="1" dirty="0" smtClean="0">
                <a:latin typeface="+mn-lt"/>
              </a:rPr>
              <a:t>6:</a:t>
            </a:r>
            <a:r>
              <a:rPr lang="en-US" b="1" dirty="0" smtClean="0">
                <a:latin typeface="+mn-lt"/>
                <a:ea typeface="Calibri"/>
              </a:rPr>
              <a:t> QUESTIONS AND DISCUSSION</a:t>
            </a:r>
            <a:endParaRPr lang="en-CA"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endParaRPr lang="en-US" dirty="0"/>
          </a:p>
          <a:p>
            <a:pPr marL="0" indent="0">
              <a:buNone/>
            </a:pPr>
            <a:endParaRPr lang="en-US" sz="4400" dirty="0"/>
          </a:p>
          <a:p>
            <a:pPr marL="0" lvl="0" indent="0">
              <a:buNone/>
            </a:pPr>
            <a:endParaRPr lang="en-CA"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44</a:t>
            </a:fld>
            <a:endParaRPr lang="en-CA"/>
          </a:p>
        </p:txBody>
      </p:sp>
    </p:spTree>
    <p:extLst>
      <p:ext uri="{BB962C8B-B14F-4D97-AF65-F5344CB8AC3E}">
        <p14:creationId xmlns:p14="http://schemas.microsoft.com/office/powerpoint/2010/main" val="32999783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136525"/>
            <a:ext cx="10415954" cy="1558632"/>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3100" b="1" dirty="0" smtClean="0">
                <a:solidFill>
                  <a:prstClr val="black"/>
                </a:solidFill>
                <a:latin typeface="Calibri" panose="020F0502020204030204"/>
              </a:rPr>
              <a:t>FINANCIAL DISCLOSURE</a:t>
            </a:r>
            <a:r>
              <a:rPr lang="en-US" dirty="0"/>
              <a:t/>
            </a:r>
            <a:br>
              <a:rPr lang="en-US" dirty="0"/>
            </a:br>
            <a:r>
              <a:rPr lang="en-US" sz="3100" dirty="0"/>
              <a:t/>
            </a:r>
            <a:br>
              <a:rPr lang="en-US" sz="3100"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545185" y="1890346"/>
            <a:ext cx="7281950" cy="3729698"/>
          </a:xfrm>
        </p:spPr>
        <p:txBody>
          <a:bodyPr>
            <a:normAutofit/>
          </a:bodyPr>
          <a:lstStyle/>
          <a:p>
            <a:pPr marL="0" indent="0">
              <a:buNone/>
            </a:pPr>
            <a:r>
              <a:rPr lang="en-CA" b="1" dirty="0">
                <a:latin typeface="Arial" panose="020B0604020202020204" pitchFamily="34" charset="0"/>
                <a:cs typeface="Arial" panose="020B0604020202020204" pitchFamily="34" charset="0"/>
                <a:hlinkClick r:id="" action="ppaction://noaction"/>
              </a:rPr>
              <a:t>PLEASE DONATE NOW TO:</a:t>
            </a:r>
          </a:p>
          <a:p>
            <a:pPr marL="0" indent="0" algn="ctr">
              <a:buNone/>
            </a:pPr>
            <a:r>
              <a:rPr lang="en-CA" b="1" dirty="0">
                <a:latin typeface="Arial" panose="020B0604020202020204" pitchFamily="34" charset="0"/>
                <a:cs typeface="Arial" panose="020B0604020202020204" pitchFamily="34" charset="0"/>
                <a:hlinkClick r:id="" action="ppaction://noaction"/>
              </a:rPr>
              <a:t>North York Harvest Food Bank</a:t>
            </a:r>
            <a:endParaRPr lang="en-CA" b="1" dirty="0">
              <a:latin typeface="Arial" panose="020B0604020202020204" pitchFamily="34" charset="0"/>
              <a:cs typeface="Arial" panose="020B0604020202020204" pitchFamily="34" charset="0"/>
            </a:endParaRPr>
          </a:p>
          <a:p>
            <a:pPr marL="0" indent="0" algn="ctr">
              <a:buNone/>
            </a:pPr>
            <a:r>
              <a:rPr lang="en-US" dirty="0">
                <a:hlinkClick r:id="rId2"/>
              </a:rPr>
              <a:t>https://northyorkharvest.com/gene-c-colman/</a:t>
            </a:r>
            <a:endParaRPr lang="en-US" dirty="0"/>
          </a:p>
          <a:p>
            <a:pPr marL="0" indent="0">
              <a:buNone/>
            </a:pPr>
            <a:endParaRPr lang="en-CA"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45</a:t>
            </a:fld>
            <a:endParaRPr lang="en-CA"/>
          </a:p>
        </p:txBody>
      </p:sp>
      <p:pic>
        <p:nvPicPr>
          <p:cNvPr id="6" name="Picture 5">
            <a:extLst>
              <a:ext uri="{FF2B5EF4-FFF2-40B4-BE49-F238E27FC236}">
                <a16:creationId xmlns="" xmlns:a16="http://schemas.microsoft.com/office/drawing/2014/main" id="{5AD23482-17D7-4D0D-8A8F-F99887A630B4}"/>
              </a:ext>
            </a:extLst>
          </p:cNvPr>
          <p:cNvPicPr>
            <a:picLocks noChangeAspect="1"/>
          </p:cNvPicPr>
          <p:nvPr/>
        </p:nvPicPr>
        <p:blipFill>
          <a:blip r:embed="rId3"/>
          <a:stretch>
            <a:fillRect/>
          </a:stretch>
        </p:blipFill>
        <p:spPr>
          <a:xfrm>
            <a:off x="2524125" y="2938409"/>
            <a:ext cx="7143750" cy="3513762"/>
          </a:xfrm>
          <a:prstGeom prst="rect">
            <a:avLst/>
          </a:prstGeom>
        </p:spPr>
      </p:pic>
    </p:spTree>
    <p:extLst>
      <p:ext uri="{BB962C8B-B14F-4D97-AF65-F5344CB8AC3E}">
        <p14:creationId xmlns:p14="http://schemas.microsoft.com/office/powerpoint/2010/main" val="2925583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136525"/>
            <a:ext cx="10415954" cy="1558632"/>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b="1" dirty="0"/>
              <a:t>NEXT WEBINAR: </a:t>
            </a:r>
            <a:r>
              <a:rPr lang="en-US" dirty="0"/>
              <a:t/>
            </a:r>
            <a:br>
              <a:rPr lang="en-US" dirty="0"/>
            </a:br>
            <a:r>
              <a:rPr lang="en-US" sz="3100" dirty="0"/>
              <a:t/>
            </a:r>
            <a:br>
              <a:rPr lang="en-US" sz="3100"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545185" y="1934308"/>
            <a:ext cx="7873700" cy="3685736"/>
          </a:xfrm>
        </p:spPr>
        <p:txBody>
          <a:bodyPr>
            <a:normAutofit/>
          </a:bodyPr>
          <a:lstStyle/>
          <a:p>
            <a:pPr marL="0" indent="0">
              <a:buNone/>
            </a:pPr>
            <a:r>
              <a:rPr lang="en-CA" dirty="0"/>
              <a:t> </a:t>
            </a:r>
          </a:p>
          <a:p>
            <a:r>
              <a:rPr lang="en-CA" dirty="0"/>
              <a:t>Check out our Events page:</a:t>
            </a:r>
            <a:r>
              <a:rPr lang="en-CA" b="1" dirty="0"/>
              <a:t> </a:t>
            </a:r>
            <a:r>
              <a:rPr lang="en-CA" u="sng" dirty="0">
                <a:hlinkClick r:id="rId2"/>
              </a:rPr>
              <a:t>https://www.complexfamilylaw.com/Events.shtml</a:t>
            </a:r>
            <a:endParaRPr lang="en-US" dirty="0"/>
          </a:p>
          <a:p>
            <a:r>
              <a:rPr lang="en-CA" dirty="0"/>
              <a:t>In a while, we will open registration for our next webinar: </a:t>
            </a:r>
            <a:endParaRPr lang="en-US" dirty="0"/>
          </a:p>
          <a:p>
            <a:pPr marL="0" indent="0">
              <a:buNone/>
            </a:pPr>
            <a:r>
              <a:rPr lang="en-US" b="1" dirty="0" smtClean="0"/>
              <a:t>July 16:</a:t>
            </a:r>
            <a:r>
              <a:rPr lang="en-US" b="1" dirty="0"/>
              <a:t> SPECIAL PROGRAM FOR GRANDPARENTS - GRANDPARENT ALIENATION: HOW DO WE ADDRESS IT?</a:t>
            </a:r>
            <a:endParaRPr lang="en-US" sz="4800" b="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46</a:t>
            </a:fld>
            <a:endParaRPr lang="en-CA"/>
          </a:p>
        </p:txBody>
      </p:sp>
    </p:spTree>
    <p:extLst>
      <p:ext uri="{BB962C8B-B14F-4D97-AF65-F5344CB8AC3E}">
        <p14:creationId xmlns:p14="http://schemas.microsoft.com/office/powerpoint/2010/main" val="37136200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b="1" dirty="0"/>
              <a:t>THANKS AGAIN TO OUR PARTNERS</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lnSpcReduction="10000"/>
          </a:bodyPr>
          <a:lstStyle/>
          <a:p>
            <a:pPr marL="0" indent="0" algn="ctr">
              <a:buNone/>
            </a:pPr>
            <a:r>
              <a:rPr lang="en-US" sz="3600" dirty="0"/>
              <a:t>Brayden Supervision Services</a:t>
            </a:r>
          </a:p>
          <a:p>
            <a:pPr marL="0" indent="0" algn="ctr">
              <a:buNone/>
            </a:pPr>
            <a:r>
              <a:rPr lang="en-US" sz="3600" dirty="0"/>
              <a:t>Canadian Association for Equality (CAFE)</a:t>
            </a:r>
          </a:p>
          <a:p>
            <a:pPr marL="0" indent="0" algn="ctr">
              <a:buNone/>
            </a:pPr>
            <a:r>
              <a:rPr lang="en-US" sz="3600" dirty="0"/>
              <a:t>Canadian Equal Parenting Council</a:t>
            </a:r>
          </a:p>
          <a:p>
            <a:pPr marL="0" indent="0" algn="ctr">
              <a:buNone/>
            </a:pPr>
            <a:r>
              <a:rPr lang="en-US" sz="3600" dirty="0"/>
              <a:t>Equal Parenting for Children</a:t>
            </a:r>
          </a:p>
          <a:p>
            <a:pPr marL="0" indent="0" algn="ctr">
              <a:buNone/>
            </a:pPr>
            <a:r>
              <a:rPr lang="en-US" sz="3600" dirty="0"/>
              <a:t>Lawyers for Shared Parenting</a:t>
            </a:r>
          </a:p>
          <a:p>
            <a:pPr marL="0" indent="0" algn="ctr">
              <a:buNone/>
            </a:pPr>
            <a:r>
              <a:rPr lang="en-US" sz="3600" dirty="0"/>
              <a:t>Side by Side Supervised Access Services</a:t>
            </a:r>
          </a:p>
          <a:p>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47</a:t>
            </a:fld>
            <a:endParaRPr lang="en-CA"/>
          </a:p>
        </p:txBody>
      </p:sp>
    </p:spTree>
    <p:extLst>
      <p:ext uri="{BB962C8B-B14F-4D97-AF65-F5344CB8AC3E}">
        <p14:creationId xmlns:p14="http://schemas.microsoft.com/office/powerpoint/2010/main" val="20513594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lgn="ctr">
              <a:buNone/>
            </a:pPr>
            <a:r>
              <a:rPr lang="en-CA" sz="3600" b="1" dirty="0"/>
              <a:t>AND A VERY SPECIAL THANKS TO OUR SPECIAL GUEST </a:t>
            </a:r>
            <a:r>
              <a:rPr lang="en-CA" sz="3600" b="1" dirty="0" smtClean="0"/>
              <a:t>PANELIST </a:t>
            </a:r>
            <a:endParaRPr lang="en-CA" sz="3600" b="1" dirty="0"/>
          </a:p>
          <a:p>
            <a:pPr marL="0" indent="0" algn="ctr">
              <a:buNone/>
            </a:pPr>
            <a:r>
              <a:rPr lang="en-CA" sz="3600" b="1" dirty="0" smtClean="0">
                <a:latin typeface="Arial" panose="020B0604020202020204" pitchFamily="34" charset="0"/>
                <a:cs typeface="Arial" panose="020B0604020202020204" pitchFamily="34" charset="0"/>
              </a:rPr>
              <a:t>SHMUEL STERN</a:t>
            </a:r>
            <a:endParaRPr lang="en-CA" sz="36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48</a:t>
            </a:fld>
            <a:endParaRPr lang="en-CA"/>
          </a:p>
        </p:txBody>
      </p:sp>
    </p:spTree>
    <p:extLst>
      <p:ext uri="{BB962C8B-B14F-4D97-AF65-F5344CB8AC3E}">
        <p14:creationId xmlns:p14="http://schemas.microsoft.com/office/powerpoint/2010/main" val="24308902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136525"/>
            <a:ext cx="10415954" cy="1101431"/>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b="1" dirty="0"/>
              <a:t>THANKS FOR ATTENDING</a:t>
            </a:r>
            <a:br>
              <a:rPr lang="en-CA" b="1" dirty="0"/>
            </a:br>
            <a:r>
              <a:rPr lang="en-CA" sz="2400" b="1" i="1" dirty="0"/>
              <a:t>Hope you enjoyed the presentation and found it useful and enlightening</a:t>
            </a:r>
            <a:r>
              <a:rPr lang="en-US" dirty="0"/>
              <a:t/>
            </a:r>
            <a:br>
              <a:rPr lang="en-US" dirty="0"/>
            </a:br>
            <a:r>
              <a:rPr lang="en-US" sz="3100" dirty="0"/>
              <a:t/>
            </a:r>
            <a:br>
              <a:rPr lang="en-US" sz="3100"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333897" y="1934308"/>
            <a:ext cx="8084988" cy="3151498"/>
          </a:xfrm>
        </p:spPr>
        <p:txBody>
          <a:bodyPr>
            <a:normAutofit fontScale="47500" lnSpcReduction="20000"/>
          </a:bodyPr>
          <a:lstStyle/>
          <a:p>
            <a:pPr marL="0" indent="0" algn="ctr">
              <a:buNone/>
            </a:pPr>
            <a:r>
              <a:rPr lang="en-CA" sz="3600" b="1" dirty="0"/>
              <a:t> </a:t>
            </a:r>
            <a:r>
              <a:rPr lang="en-CA" sz="4100" b="1" dirty="0"/>
              <a:t>GENE C. COLMAN FAMILY LAW CENTRE</a:t>
            </a:r>
          </a:p>
          <a:p>
            <a:pPr marL="0" indent="0" algn="ctr">
              <a:buNone/>
            </a:pPr>
            <a:r>
              <a:rPr lang="en-CA" dirty="0"/>
              <a:t>For further information, call or write:</a:t>
            </a:r>
          </a:p>
          <a:p>
            <a:pPr marL="0" indent="0" algn="ctr">
              <a:buNone/>
            </a:pPr>
            <a:r>
              <a:rPr lang="en-CA" dirty="0"/>
              <a:t>Tel: 416-635-9264</a:t>
            </a:r>
          </a:p>
          <a:p>
            <a:pPr marL="0" indent="0" algn="ctr">
              <a:buNone/>
            </a:pPr>
            <a:r>
              <a:rPr lang="en-CA" dirty="0"/>
              <a:t>Gene C. Colman, Ext 101</a:t>
            </a:r>
          </a:p>
          <a:p>
            <a:pPr marL="0" indent="0" algn="ctr">
              <a:buNone/>
            </a:pPr>
            <a:r>
              <a:rPr lang="en-CA" dirty="0"/>
              <a:t>Reception (Law Clerk, Kim Pitre), Ext. 100</a:t>
            </a:r>
          </a:p>
          <a:p>
            <a:pPr marL="0" indent="0" algn="ctr">
              <a:buNone/>
            </a:pPr>
            <a:r>
              <a:rPr lang="en-CA" b="1" i="1" dirty="0"/>
              <a:t>Email: </a:t>
            </a:r>
            <a:r>
              <a:rPr lang="en-CA" b="1" i="1" dirty="0">
                <a:hlinkClick r:id="rId2"/>
              </a:rPr>
              <a:t>reception@complexfamilylaw.com</a:t>
            </a:r>
            <a:endParaRPr lang="en-CA" b="1" i="1" dirty="0"/>
          </a:p>
          <a:p>
            <a:pPr marL="0" indent="0" algn="ctr">
              <a:buNone/>
            </a:pPr>
            <a:endParaRPr lang="en-CA" b="1" i="1" dirty="0"/>
          </a:p>
          <a:p>
            <a:pPr marL="0" indent="0" algn="ctr">
              <a:buNone/>
            </a:pPr>
            <a:r>
              <a:rPr lang="en-CA" b="1" dirty="0">
                <a:latin typeface="Arial" panose="020B0604020202020204" pitchFamily="34" charset="0"/>
                <a:cs typeface="Arial" panose="020B0604020202020204" pitchFamily="34" charset="0"/>
                <a:hlinkClick r:id="rId3"/>
              </a:rPr>
              <a:t>North York Harvest Food Bank</a:t>
            </a:r>
            <a:endParaRPr lang="en-CA" b="1" dirty="0">
              <a:latin typeface="Arial" panose="020B0604020202020204" pitchFamily="34" charset="0"/>
              <a:cs typeface="Arial" panose="020B0604020202020204" pitchFamily="34" charset="0"/>
            </a:endParaRPr>
          </a:p>
          <a:p>
            <a:pPr marL="0" indent="0" algn="ctr">
              <a:buNone/>
            </a:pPr>
            <a:r>
              <a:rPr lang="en-US" dirty="0">
                <a:hlinkClick r:id="rId3"/>
              </a:rPr>
              <a:t>https://northyorkharvest.com/gene-c-colman/</a:t>
            </a:r>
            <a:endParaRPr lang="en-US" dirty="0"/>
          </a:p>
          <a:p>
            <a:pPr marL="0" indent="0" algn="ctr">
              <a:buNone/>
            </a:pPr>
            <a:endParaRPr lang="en-US" dirty="0"/>
          </a:p>
          <a:p>
            <a:pPr marL="0" indent="0">
              <a:buNone/>
            </a:pPr>
            <a:r>
              <a:rPr lang="en-US" b="1" i="1" dirty="0"/>
              <a:t>Disclaimer: </a:t>
            </a:r>
            <a:r>
              <a:rPr lang="en-US" i="1" dirty="0"/>
              <a:t>This </a:t>
            </a:r>
            <a:r>
              <a:rPr lang="en-US" i="1" dirty="0" err="1"/>
              <a:t>powerpoint</a:t>
            </a:r>
            <a:r>
              <a:rPr lang="en-US" i="1" dirty="0"/>
              <a:t> and the webinar do not constitute legal advice.  Each situation is different.   Consult your lawyer to determine if and how any of the ideas discussed here would affect your own situation.</a:t>
            </a:r>
          </a:p>
          <a:p>
            <a:pPr marL="0" indent="0" algn="ctr">
              <a:buNone/>
            </a:pPr>
            <a:endParaRPr lang="en-CA" b="1" i="1" dirty="0"/>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49</a:t>
            </a:fld>
            <a:endParaRPr lang="en-CA"/>
          </a:p>
        </p:txBody>
      </p:sp>
    </p:spTree>
    <p:extLst>
      <p:ext uri="{BB962C8B-B14F-4D97-AF65-F5344CB8AC3E}">
        <p14:creationId xmlns:p14="http://schemas.microsoft.com/office/powerpoint/2010/main" val="107457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solidFill>
                  <a:prstClr val="black"/>
                </a:solidFill>
                <a:latin typeface="Calibri" panose="020F0502020204030204"/>
              </a:rPr>
              <a:t>FINANCIAL 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sz="3100" b="1" dirty="0">
                <a:latin typeface="Arial" panose="020B0604020202020204" pitchFamily="34" charset="0"/>
                <a:cs typeface="Arial" panose="020B0604020202020204" pitchFamily="34" charset="0"/>
              </a:rPr>
              <a:t>INTRODUCTION</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92500"/>
          </a:bodyPr>
          <a:lstStyle/>
          <a:p>
            <a:pPr marL="0" indent="0">
              <a:buNone/>
            </a:pPr>
            <a:r>
              <a:rPr lang="en-US" sz="2400" b="1" dirty="0">
                <a:latin typeface="Arial" panose="020B0604020202020204" pitchFamily="34" charset="0"/>
                <a:cs typeface="Arial" panose="020B0604020202020204" pitchFamily="34" charset="0"/>
              </a:rPr>
              <a:t>Our Partners</a:t>
            </a:r>
          </a:p>
          <a:p>
            <a:pPr marL="0" indent="0" algn="ctr">
              <a:buNone/>
            </a:pPr>
            <a:r>
              <a:rPr lang="en-US" sz="3600" dirty="0"/>
              <a:t>Brayden Supervision Services</a:t>
            </a:r>
          </a:p>
          <a:p>
            <a:pPr marL="0" indent="0" algn="ctr">
              <a:buNone/>
            </a:pPr>
            <a:r>
              <a:rPr lang="en-US" sz="3600" dirty="0"/>
              <a:t>Canadian Association for Equality (CAFE)</a:t>
            </a:r>
          </a:p>
          <a:p>
            <a:pPr marL="0" indent="0" algn="ctr">
              <a:buNone/>
            </a:pPr>
            <a:r>
              <a:rPr lang="en-US" sz="3600" dirty="0"/>
              <a:t>Canadian Equal Parenting Council</a:t>
            </a:r>
          </a:p>
          <a:p>
            <a:pPr marL="0" indent="0" algn="ctr">
              <a:buNone/>
            </a:pPr>
            <a:r>
              <a:rPr lang="en-US" sz="3600" dirty="0"/>
              <a:t>Equal Parenting for Children</a:t>
            </a:r>
          </a:p>
          <a:p>
            <a:pPr marL="0" indent="0" algn="ctr">
              <a:buNone/>
            </a:pPr>
            <a:r>
              <a:rPr lang="en-US" sz="3600" dirty="0"/>
              <a:t>Lawyers for Shared Parenting</a:t>
            </a:r>
          </a:p>
          <a:p>
            <a:pPr marL="0" indent="0" algn="ctr">
              <a:buNone/>
            </a:pPr>
            <a:r>
              <a:rPr lang="en-US" sz="3600" dirty="0"/>
              <a:t>Side by Side Supervised Access Services</a:t>
            </a:r>
          </a:p>
          <a:p>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5</a:t>
            </a:fld>
            <a:endParaRPr lang="en-CA"/>
          </a:p>
        </p:txBody>
      </p:sp>
    </p:spTree>
    <p:extLst>
      <p:ext uri="{BB962C8B-B14F-4D97-AF65-F5344CB8AC3E}">
        <p14:creationId xmlns:p14="http://schemas.microsoft.com/office/powerpoint/2010/main" val="24353759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mn-lt"/>
                <a:cs typeface="Arial" panose="020B0604020202020204" pitchFamily="34" charset="0"/>
              </a:rPr>
              <a:t/>
            </a:r>
            <a:br>
              <a:rPr lang="en-US" sz="2000" b="1" dirty="0">
                <a:latin typeface="+mn-lt"/>
                <a:cs typeface="Arial" panose="020B0604020202020204" pitchFamily="34" charset="0"/>
              </a:rPr>
            </a:br>
            <a:r>
              <a:rPr lang="en-US" sz="2000" b="1" dirty="0">
                <a:latin typeface="+mn-lt"/>
                <a:cs typeface="Arial" panose="020B0604020202020204" pitchFamily="34" charset="0"/>
              </a:rPr>
              <a:t/>
            </a:r>
            <a:br>
              <a:rPr lang="en-US" sz="2000" b="1" dirty="0">
                <a:latin typeface="+mn-lt"/>
                <a:cs typeface="Arial" panose="020B0604020202020204" pitchFamily="34" charset="0"/>
              </a:rPr>
            </a:br>
            <a:r>
              <a:rPr lang="en-US" sz="2000" b="1" dirty="0" smtClean="0">
                <a:latin typeface="+mn-lt"/>
              </a:rPr>
              <a:t>FINANCIAL DISCLOSURE</a:t>
            </a:r>
            <a:r>
              <a:rPr lang="en-US" sz="2000" b="1" dirty="0">
                <a:latin typeface="+mn-lt"/>
                <a:cs typeface="Arial" panose="020B0604020202020204" pitchFamily="34" charset="0"/>
              </a:rPr>
              <a:t/>
            </a:r>
            <a:br>
              <a:rPr lang="en-US" sz="2000" b="1" dirty="0">
                <a:latin typeface="+mn-lt"/>
                <a:cs typeface="Arial" panose="020B0604020202020204" pitchFamily="34" charset="0"/>
              </a:rPr>
            </a:br>
            <a:r>
              <a:rPr lang="en-US" sz="2000" b="1" dirty="0">
                <a:latin typeface="+mn-lt"/>
                <a:cs typeface="Arial" panose="020B0604020202020204" pitchFamily="34" charset="0"/>
              </a:rPr>
              <a:t/>
            </a:r>
            <a:br>
              <a:rPr lang="en-US" sz="2000" b="1" dirty="0">
                <a:latin typeface="+mn-lt"/>
                <a:cs typeface="Arial" panose="020B0604020202020204" pitchFamily="34" charset="0"/>
              </a:rPr>
            </a:br>
            <a:r>
              <a:rPr lang="en-CA" sz="3100" b="1" dirty="0">
                <a:latin typeface="+mn-lt"/>
                <a:cs typeface="Arial" panose="020B0604020202020204" pitchFamily="34" charset="0"/>
              </a:rPr>
              <a:t>INTRODUCTION</a:t>
            </a:r>
            <a:r>
              <a:rPr lang="en-US" b="1" dirty="0">
                <a:latin typeface="+mn-lt"/>
              </a:rPr>
              <a:t/>
            </a:r>
            <a:br>
              <a:rPr lang="en-US" b="1" dirty="0">
                <a:latin typeface="+mn-lt"/>
              </a:rPr>
            </a:br>
            <a:r>
              <a:rPr lang="en-US" b="1" dirty="0">
                <a:latin typeface="+mn-lt"/>
                <a:cs typeface="Arial" panose="020B0604020202020204" pitchFamily="34" charset="0"/>
              </a:rPr>
              <a:t/>
            </a:r>
            <a:br>
              <a:rPr lang="en-US" b="1" dirty="0">
                <a:latin typeface="+mn-lt"/>
                <a:cs typeface="Arial" panose="020B0604020202020204" pitchFamily="34" charset="0"/>
              </a:rPr>
            </a:br>
            <a:r>
              <a:rPr lang="en-US" sz="2000" b="1" dirty="0">
                <a:latin typeface="+mn-lt"/>
                <a:cs typeface="Arial" panose="020B0604020202020204" pitchFamily="34" charset="0"/>
              </a:rPr>
              <a:t/>
            </a:r>
            <a:br>
              <a:rPr lang="en-US" sz="2000" b="1" dirty="0">
                <a:latin typeface="+mn-lt"/>
                <a:cs typeface="Arial" panose="020B0604020202020204" pitchFamily="34" charset="0"/>
              </a:rPr>
            </a:br>
            <a:endParaRPr lang="en-CA" b="1" dirty="0">
              <a:latin typeface="+mn-lt"/>
            </a:endParaRPr>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indent="0">
              <a:buNone/>
            </a:pPr>
            <a:r>
              <a:rPr lang="en-US" sz="2400" b="1" dirty="0">
                <a:latin typeface="Arial" panose="020B0604020202020204" pitchFamily="34" charset="0"/>
                <a:cs typeface="Arial" panose="020B0604020202020204" pitchFamily="34" charset="0"/>
              </a:rPr>
              <a:t>Our Team   </a:t>
            </a:r>
          </a:p>
          <a:p>
            <a:pPr marL="0" indent="0">
              <a:buNone/>
            </a:pPr>
            <a:r>
              <a:rPr lang="en-US" sz="2400" dirty="0">
                <a:hlinkClick r:id="rId2"/>
              </a:rPr>
              <a:t>https://www.complexfamilylaw.com/Our-Team/</a:t>
            </a:r>
            <a:endParaRPr lang="en-US" sz="2400" b="1" dirty="0">
              <a:latin typeface="Arial" panose="020B0604020202020204" pitchFamily="34" charset="0"/>
              <a:cs typeface="Arial" panose="020B0604020202020204" pitchFamily="34" charset="0"/>
            </a:endParaRPr>
          </a:p>
          <a:p>
            <a:r>
              <a:rPr lang="en-CA" sz="2400" b="1" dirty="0">
                <a:latin typeface="Arial" panose="020B0604020202020204" pitchFamily="34" charset="0"/>
                <a:cs typeface="Arial" panose="020B0604020202020204" pitchFamily="34" charset="0"/>
              </a:rPr>
              <a:t>Gene C. Colman</a:t>
            </a:r>
          </a:p>
          <a:p>
            <a:r>
              <a:rPr lang="en-CA" sz="2400" b="1" dirty="0">
                <a:latin typeface="Arial" panose="020B0604020202020204" pitchFamily="34" charset="0"/>
                <a:cs typeface="Arial" panose="020B0604020202020204" pitchFamily="34" charset="0"/>
              </a:rPr>
              <a:t>Gloria Antwi</a:t>
            </a:r>
          </a:p>
          <a:p>
            <a:r>
              <a:rPr lang="en-CA" sz="2400" b="1" dirty="0">
                <a:latin typeface="Arial" panose="020B0604020202020204" pitchFamily="34" charset="0"/>
                <a:cs typeface="Arial" panose="020B0604020202020204" pitchFamily="34" charset="0"/>
              </a:rPr>
              <a:t>Jenny Kirshen</a:t>
            </a:r>
          </a:p>
          <a:p>
            <a:r>
              <a:rPr lang="en-CA" sz="2400" b="1" dirty="0">
                <a:latin typeface="Arial" panose="020B0604020202020204" pitchFamily="34" charset="0"/>
                <a:cs typeface="Arial" panose="020B0604020202020204" pitchFamily="34" charset="0"/>
              </a:rPr>
              <a:t>Robert McNeillie</a:t>
            </a:r>
          </a:p>
          <a:p>
            <a:r>
              <a:rPr lang="en-CA" sz="2400" b="1" dirty="0">
                <a:latin typeface="Arial" panose="020B0604020202020204" pitchFamily="34" charset="0"/>
                <a:cs typeface="Arial" panose="020B0604020202020204" pitchFamily="34" charset="0"/>
              </a:rPr>
              <a:t>Kulbir K. Rahal Vaid</a:t>
            </a:r>
          </a:p>
          <a:p>
            <a:r>
              <a:rPr lang="en-CA" sz="2400" b="1" dirty="0">
                <a:latin typeface="Arial" panose="020B0604020202020204" pitchFamily="34" charset="0"/>
                <a:cs typeface="Arial" panose="020B0604020202020204" pitchFamily="34" charset="0"/>
              </a:rPr>
              <a:t>Law Clerk: Kim Pitre</a:t>
            </a:r>
          </a:p>
          <a:p>
            <a:endParaRPr lang="en-CA" sz="2400" b="1" dirty="0">
              <a:latin typeface="Arial" panose="020B0604020202020204" pitchFamily="34" charset="0"/>
              <a:cs typeface="Arial" panose="020B0604020202020204" pitchFamily="34" charset="0"/>
            </a:endParaRPr>
          </a:p>
          <a:p>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6</a:t>
            </a:fld>
            <a:endParaRPr lang="en-CA"/>
          </a:p>
        </p:txBody>
      </p:sp>
    </p:spTree>
    <p:extLst>
      <p:ext uri="{BB962C8B-B14F-4D97-AF65-F5344CB8AC3E}">
        <p14:creationId xmlns:p14="http://schemas.microsoft.com/office/powerpoint/2010/main" val="126191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mn-lt"/>
              </a:rPr>
              <a:t>FINANCIAL DISCLOSURE</a:t>
            </a:r>
            <a:r>
              <a:rPr lang="en-US" sz="2000" b="1" dirty="0" smtClean="0">
                <a:latin typeface="+mn-lt"/>
              </a:rPr>
              <a:t>?</a:t>
            </a:r>
            <a:r>
              <a:rPr lang="en-US" sz="2000" b="1" dirty="0">
                <a:latin typeface="+mn-lt"/>
                <a:cs typeface="Arial" panose="020B0604020202020204" pitchFamily="34" charset="0"/>
              </a:rPr>
              <a:t/>
            </a:r>
            <a:br>
              <a:rPr lang="en-US" sz="2000" b="1" dirty="0">
                <a:latin typeface="+mn-lt"/>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sz="3100" b="1" dirty="0">
                <a:latin typeface="Arial" panose="020B0604020202020204" pitchFamily="34" charset="0"/>
                <a:cs typeface="Arial" panose="020B0604020202020204" pitchFamily="34" charset="0"/>
              </a:rPr>
              <a:t>INTRODUCTION</a:t>
            </a:r>
            <a:r>
              <a:rPr lang="en-US" b="1" dirty="0"/>
              <a:t/>
            </a:r>
            <a:br>
              <a:rPr lang="en-US" b="1" dirty="0"/>
            </a:b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endParaRPr lang="en-CA" b="1"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endParaRPr lang="en-CA" sz="3600" b="1" dirty="0">
              <a:latin typeface="Arial" panose="020B0604020202020204" pitchFamily="34" charset="0"/>
              <a:cs typeface="Arial" panose="020B0604020202020204" pitchFamily="34" charset="0"/>
            </a:endParaRPr>
          </a:p>
          <a:p>
            <a:pPr marL="0" indent="0" algn="ctr">
              <a:buNone/>
            </a:pPr>
            <a:r>
              <a:rPr lang="en-CA" b="1" dirty="0">
                <a:latin typeface="Arial" panose="020B0604020202020204" pitchFamily="34" charset="0"/>
                <a:cs typeface="Arial" panose="020B0604020202020204" pitchFamily="34" charset="0"/>
              </a:rPr>
              <a:t>WITH SPECIAL </a:t>
            </a:r>
          </a:p>
          <a:p>
            <a:pPr marL="0" indent="0" algn="ctr">
              <a:buNone/>
            </a:pPr>
            <a:r>
              <a:rPr lang="en-CA" b="1" dirty="0">
                <a:latin typeface="Arial" panose="020B0604020202020204" pitchFamily="34" charset="0"/>
                <a:cs typeface="Arial" panose="020B0604020202020204" pitchFamily="34" charset="0"/>
              </a:rPr>
              <a:t>GUEST </a:t>
            </a:r>
            <a:r>
              <a:rPr lang="en-CA" b="1" dirty="0" smtClean="0">
                <a:latin typeface="Arial" panose="020B0604020202020204" pitchFamily="34" charset="0"/>
                <a:cs typeface="Arial" panose="020B0604020202020204" pitchFamily="34" charset="0"/>
              </a:rPr>
              <a:t>PANELIST </a:t>
            </a:r>
            <a:endParaRPr lang="en-CA" b="1" dirty="0">
              <a:latin typeface="Arial" panose="020B0604020202020204" pitchFamily="34" charset="0"/>
              <a:cs typeface="Arial" panose="020B0604020202020204" pitchFamily="34" charset="0"/>
            </a:endParaRPr>
          </a:p>
          <a:p>
            <a:pPr marL="0" indent="0" algn="ctr">
              <a:buNone/>
            </a:pPr>
            <a:endParaRPr lang="en-CA" b="1" dirty="0">
              <a:latin typeface="Arial" panose="020B0604020202020204" pitchFamily="34" charset="0"/>
              <a:cs typeface="Arial" panose="020B0604020202020204" pitchFamily="34" charset="0"/>
            </a:endParaRPr>
          </a:p>
          <a:p>
            <a:pPr marL="0" indent="0" algn="ctr">
              <a:buNone/>
            </a:pPr>
            <a:r>
              <a:rPr lang="en-CA" b="1" dirty="0" smtClean="0">
                <a:latin typeface="Arial" panose="020B0604020202020204" pitchFamily="34" charset="0"/>
                <a:cs typeface="Arial" panose="020B0604020202020204" pitchFamily="34" charset="0"/>
              </a:rPr>
              <a:t>SHMUEL STERN</a:t>
            </a:r>
            <a:endParaRPr lang="en-CA" b="1" dirty="0">
              <a:latin typeface="Arial" panose="020B0604020202020204" pitchFamily="34" charset="0"/>
              <a:cs typeface="Arial" panose="020B0604020202020204" pitchFamily="34" charset="0"/>
            </a:endParaRPr>
          </a:p>
          <a:p>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7</a:t>
            </a:fld>
            <a:endParaRPr lang="en-CA"/>
          </a:p>
        </p:txBody>
      </p:sp>
    </p:spTree>
    <p:extLst>
      <p:ext uri="{BB962C8B-B14F-4D97-AF65-F5344CB8AC3E}">
        <p14:creationId xmlns:p14="http://schemas.microsoft.com/office/powerpoint/2010/main" val="2770530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mn-lt"/>
              </a:rPr>
              <a:t>FINANCIAL 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sz="3100" b="1" dirty="0">
                <a:latin typeface="Arial" panose="020B0604020202020204" pitchFamily="34" charset="0"/>
                <a:cs typeface="Arial" panose="020B0604020202020204" pitchFamily="34" charset="0"/>
              </a:rPr>
              <a:t>INTRODUCTION</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a:bodyPr>
          <a:lstStyle/>
          <a:p>
            <a:pPr marL="0" lvl="0" indent="0">
              <a:buNone/>
            </a:pPr>
            <a:endParaRPr lang="en-CA" b="1" dirty="0"/>
          </a:p>
          <a:p>
            <a:pPr marL="0" lvl="0" indent="0">
              <a:buNone/>
            </a:pPr>
            <a:endParaRPr lang="en-CA" b="1" dirty="0"/>
          </a:p>
          <a:p>
            <a:pPr marL="0" lvl="0" indent="0">
              <a:buNone/>
            </a:pPr>
            <a:r>
              <a:rPr lang="en-CA" b="1" dirty="0"/>
              <a:t>How to present questions: </a:t>
            </a:r>
            <a:endParaRPr lang="en-US" b="1" dirty="0"/>
          </a:p>
          <a:p>
            <a:pPr lvl="0"/>
            <a:r>
              <a:rPr lang="en-CA" dirty="0"/>
              <a:t>You can send your questions to Rob McNeillie in the Q &amp; A section of the ZOOM platform.</a:t>
            </a:r>
          </a:p>
          <a:p>
            <a:pPr marL="0" lvl="0" indent="0">
              <a:buNone/>
            </a:pPr>
            <a:endParaRPr lang="en-US" dirty="0"/>
          </a:p>
          <a:p>
            <a:pPr lvl="0"/>
            <a:r>
              <a:rPr lang="en-CA" dirty="0"/>
              <a:t>You can email Rob: </a:t>
            </a:r>
            <a:r>
              <a:rPr lang="en-CA" u="sng" dirty="0">
                <a:hlinkClick r:id="rId2"/>
              </a:rPr>
              <a:t>robert@complexfamilylaw.com</a:t>
            </a:r>
            <a:r>
              <a:rPr lang="en-CA" dirty="0"/>
              <a:t>  </a:t>
            </a:r>
          </a:p>
          <a:p>
            <a:pPr marL="0" lvl="0" indent="0">
              <a:buNone/>
            </a:pPr>
            <a:endParaRPr lang="en-US" dirty="0"/>
          </a:p>
          <a:p>
            <a:pPr marL="0" indent="0">
              <a:buNone/>
            </a:pPr>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8</a:t>
            </a:fld>
            <a:endParaRPr lang="en-CA"/>
          </a:p>
        </p:txBody>
      </p:sp>
    </p:spTree>
    <p:extLst>
      <p:ext uri="{BB962C8B-B14F-4D97-AF65-F5344CB8AC3E}">
        <p14:creationId xmlns:p14="http://schemas.microsoft.com/office/powerpoint/2010/main" val="340124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F11DD7-4601-4A41-A01A-A98E7FE984B4}"/>
              </a:ext>
            </a:extLst>
          </p:cNvPr>
          <p:cNvSpPr>
            <a:spLocks noGrp="1"/>
          </p:cNvSpPr>
          <p:nvPr>
            <p:ph type="title"/>
          </p:nvPr>
        </p:nvSpPr>
        <p:spPr>
          <a:xfrm>
            <a:off x="838200" y="505803"/>
            <a:ext cx="10515600" cy="1189354"/>
          </a:xfrm>
        </p:spPr>
        <p:txBody>
          <a:bodyPr>
            <a:normAutofit fontScale="90000"/>
          </a:bodyPr>
          <a:lstStyle/>
          <a:p>
            <a:pPr algn="ct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US" sz="2000" b="1" dirty="0">
                <a:solidFill>
                  <a:prstClr val="black"/>
                </a:solidFill>
                <a:latin typeface="Calibri" panose="020F0502020204030204"/>
              </a:rPr>
              <a:t>FINANCIAL DISCLOSURE</a:t>
            </a:r>
            <a:r>
              <a:rPr lang="en-US" sz="2000" b="1" dirty="0">
                <a:latin typeface="Arial" panose="020B0604020202020204" pitchFamily="34" charset="0"/>
                <a:cs typeface="Arial" panose="020B0604020202020204" pitchFamily="34" charset="0"/>
              </a:rPr>
              <a:t/>
            </a:r>
            <a:br>
              <a:rPr lang="en-US" sz="2000" b="1" dirty="0">
                <a:latin typeface="Arial" panose="020B0604020202020204" pitchFamily="34" charset="0"/>
                <a:cs typeface="Arial" panose="020B0604020202020204" pitchFamily="34" charset="0"/>
              </a:rPr>
            </a:br>
            <a:r>
              <a:rPr lang="en-CA" sz="3100" b="1" dirty="0">
                <a:latin typeface="Arial" panose="020B0604020202020204" pitchFamily="34" charset="0"/>
                <a:cs typeface="Arial" panose="020B0604020202020204" pitchFamily="34" charset="0"/>
              </a:rPr>
              <a:t>INTRODUCTION</a:t>
            </a:r>
            <a:r>
              <a:rPr lang="en-US" dirty="0"/>
              <a:t/>
            </a:r>
            <a:br>
              <a:rPr lang="en-US" dirty="0"/>
            </a:b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CA" dirty="0"/>
          </a:p>
        </p:txBody>
      </p:sp>
      <p:sp>
        <p:nvSpPr>
          <p:cNvPr id="3" name="Content Placeholder 2">
            <a:extLst>
              <a:ext uri="{FF2B5EF4-FFF2-40B4-BE49-F238E27FC236}">
                <a16:creationId xmlns="" xmlns:a16="http://schemas.microsoft.com/office/drawing/2014/main" id="{8A523AB3-0066-45BE-963B-80F6908FCD71}"/>
              </a:ext>
            </a:extLst>
          </p:cNvPr>
          <p:cNvSpPr>
            <a:spLocks noGrp="1"/>
          </p:cNvSpPr>
          <p:nvPr>
            <p:ph idx="1"/>
          </p:nvPr>
        </p:nvSpPr>
        <p:spPr>
          <a:xfrm>
            <a:off x="2444262" y="1890346"/>
            <a:ext cx="7382873" cy="4572000"/>
          </a:xfrm>
        </p:spPr>
        <p:txBody>
          <a:bodyPr>
            <a:normAutofit fontScale="92500" lnSpcReduction="10000"/>
          </a:bodyPr>
          <a:lstStyle/>
          <a:p>
            <a:pPr marL="0" marR="0" indent="0" algn="just">
              <a:spcBef>
                <a:spcPts val="0"/>
              </a:spcBef>
              <a:spcAft>
                <a:spcPts val="1200"/>
              </a:spcAft>
              <a:buNone/>
            </a:pPr>
            <a:r>
              <a:rPr lang="en-US" b="1" dirty="0">
                <a:latin typeface="Times New Roman"/>
                <a:ea typeface="Calibri"/>
              </a:rPr>
              <a:t>OUTLINE OF TOPICS TO BE COVERED</a:t>
            </a:r>
            <a:endParaRPr lang="en-CA" dirty="0">
              <a:latin typeface="Times New Roman"/>
              <a:ea typeface="Calibri"/>
            </a:endParaRPr>
          </a:p>
          <a:p>
            <a:pPr marL="342900" marR="0" lvl="0" indent="-342900" algn="just">
              <a:spcBef>
                <a:spcPts val="0"/>
              </a:spcBef>
              <a:spcAft>
                <a:spcPts val="1200"/>
              </a:spcAft>
              <a:buFont typeface="+mj-lt"/>
              <a:buAutoNum type="arabicPeriod"/>
            </a:pPr>
            <a:r>
              <a:rPr lang="en-US" b="1" dirty="0">
                <a:latin typeface="Times New Roman"/>
                <a:ea typeface="Calibri"/>
              </a:rPr>
              <a:t>WHY:</a:t>
            </a:r>
            <a:r>
              <a:rPr lang="en-US" dirty="0">
                <a:latin typeface="Times New Roman"/>
                <a:ea typeface="Calibri"/>
              </a:rPr>
              <a:t> Why do we need to disclose assets, liabilities and income?  </a:t>
            </a:r>
            <a:endParaRPr lang="en-CA" dirty="0">
              <a:latin typeface="Times New Roman"/>
              <a:ea typeface="Calibri"/>
            </a:endParaRPr>
          </a:p>
          <a:p>
            <a:pPr marL="342900" marR="0" lvl="0" indent="-342900" algn="just">
              <a:spcBef>
                <a:spcPts val="0"/>
              </a:spcBef>
              <a:spcAft>
                <a:spcPts val="1200"/>
              </a:spcAft>
              <a:buFont typeface="+mj-lt"/>
              <a:buAutoNum type="arabicPeriod"/>
            </a:pPr>
            <a:r>
              <a:rPr lang="en-US" b="1" dirty="0">
                <a:latin typeface="Times New Roman"/>
                <a:ea typeface="Calibri"/>
              </a:rPr>
              <a:t>WHAT:</a:t>
            </a:r>
            <a:r>
              <a:rPr lang="en-US" dirty="0">
                <a:latin typeface="Times New Roman"/>
                <a:ea typeface="Calibri"/>
              </a:rPr>
              <a:t> What do we need to disclose in a family law case?  </a:t>
            </a:r>
            <a:endParaRPr lang="en-CA" dirty="0">
              <a:latin typeface="Times New Roman"/>
              <a:ea typeface="Calibri"/>
            </a:endParaRPr>
          </a:p>
          <a:p>
            <a:pPr marL="342900" marR="0" lvl="0" indent="-342900" algn="just">
              <a:spcBef>
                <a:spcPts val="0"/>
              </a:spcBef>
              <a:spcAft>
                <a:spcPts val="1200"/>
              </a:spcAft>
              <a:buFont typeface="+mj-lt"/>
              <a:buAutoNum type="arabicPeriod"/>
            </a:pPr>
            <a:r>
              <a:rPr lang="en-US" b="1" dirty="0">
                <a:latin typeface="Times New Roman"/>
                <a:ea typeface="Calibri"/>
              </a:rPr>
              <a:t>RESOURCES:</a:t>
            </a:r>
            <a:r>
              <a:rPr lang="en-US" dirty="0">
                <a:latin typeface="Times New Roman"/>
                <a:ea typeface="Calibri"/>
              </a:rPr>
              <a:t> What resources are available to help make full disclosure? How do we go about actually making the disclosure?</a:t>
            </a:r>
            <a:endParaRPr lang="en-CA" dirty="0">
              <a:latin typeface="Times New Roman"/>
              <a:ea typeface="Calibri"/>
            </a:endParaRPr>
          </a:p>
          <a:p>
            <a:pPr marL="342900" marR="0" lvl="0" indent="-342900" algn="just">
              <a:spcBef>
                <a:spcPts val="0"/>
              </a:spcBef>
              <a:spcAft>
                <a:spcPts val="1200"/>
              </a:spcAft>
              <a:buFont typeface="+mj-lt"/>
              <a:buAutoNum type="arabicPeriod"/>
            </a:pPr>
            <a:r>
              <a:rPr lang="en-US" b="1" dirty="0">
                <a:latin typeface="Times New Roman"/>
                <a:ea typeface="Calibri"/>
              </a:rPr>
              <a:t>CONSEQUENCES:</a:t>
            </a:r>
            <a:r>
              <a:rPr lang="en-US" dirty="0">
                <a:latin typeface="Times New Roman"/>
                <a:ea typeface="Calibri"/>
              </a:rPr>
              <a:t> What consequences can we face if we fail to disclose?</a:t>
            </a:r>
            <a:endParaRPr lang="en-CA" dirty="0">
              <a:latin typeface="Times New Roman"/>
              <a:ea typeface="Calibri"/>
            </a:endParaRPr>
          </a:p>
          <a:p>
            <a:pPr marL="342900" marR="0" lvl="0" indent="-342900" algn="just">
              <a:spcBef>
                <a:spcPts val="0"/>
              </a:spcBef>
              <a:spcAft>
                <a:spcPts val="1200"/>
              </a:spcAft>
              <a:buFont typeface="+mj-lt"/>
              <a:buAutoNum type="arabicPeriod"/>
            </a:pPr>
            <a:r>
              <a:rPr lang="en-US" b="1" dirty="0">
                <a:latin typeface="Times New Roman"/>
                <a:ea typeface="Calibri"/>
              </a:rPr>
              <a:t>SUMMARY AND CONCLUSIONS</a:t>
            </a:r>
            <a:endParaRPr lang="en-CA" dirty="0">
              <a:latin typeface="Times New Roman"/>
              <a:ea typeface="Calibri"/>
            </a:endParaRPr>
          </a:p>
          <a:p>
            <a:pPr marL="0" lvl="0" indent="0">
              <a:buNone/>
            </a:pPr>
            <a:endParaRPr lang="en-CA" b="1" dirty="0"/>
          </a:p>
          <a:p>
            <a:pPr marL="0" indent="0">
              <a:buNone/>
            </a:pPr>
            <a:endParaRPr lang="en-US" b="1" i="1" dirty="0"/>
          </a:p>
          <a:p>
            <a:pPr marL="0" indent="0">
              <a:buNone/>
            </a:pPr>
            <a:endParaRPr lang="en-US" b="1" i="1" dirty="0"/>
          </a:p>
          <a:p>
            <a:pPr marL="0" lvl="0" indent="0">
              <a:buNone/>
            </a:pPr>
            <a:endParaRPr lang="en-CA" b="1" dirty="0"/>
          </a:p>
          <a:p>
            <a:pPr marL="0" indent="0">
              <a:buNone/>
            </a:pPr>
            <a:endParaRPr lang="en-CA" sz="2400" b="1"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 xmlns:a16="http://schemas.microsoft.com/office/drawing/2014/main" id="{45F6B691-3833-4FE8-A6DF-9941AE6E3FDF}"/>
              </a:ext>
            </a:extLst>
          </p:cNvPr>
          <p:cNvSpPr>
            <a:spLocks noGrp="1"/>
          </p:cNvSpPr>
          <p:nvPr>
            <p:ph type="dt" sz="half" idx="10"/>
          </p:nvPr>
        </p:nvSpPr>
        <p:spPr>
          <a:xfrm>
            <a:off x="838200" y="6356350"/>
            <a:ext cx="2743200" cy="365125"/>
          </a:xfrm>
        </p:spPr>
        <p:txBody>
          <a:bodyPr/>
          <a:lstStyle/>
          <a:p>
            <a:r>
              <a:rPr lang="en-US" smtClean="0"/>
              <a:t>June 25, 2020</a:t>
            </a:r>
            <a:endParaRPr lang="en-CA" dirty="0"/>
          </a:p>
        </p:txBody>
      </p:sp>
      <p:sp>
        <p:nvSpPr>
          <p:cNvPr id="5" name="Slide Number Placeholder 4">
            <a:extLst>
              <a:ext uri="{FF2B5EF4-FFF2-40B4-BE49-F238E27FC236}">
                <a16:creationId xmlns="" xmlns:a16="http://schemas.microsoft.com/office/drawing/2014/main" id="{39F4567F-902F-4A5E-B4F7-988D699EF2FA}"/>
              </a:ext>
            </a:extLst>
          </p:cNvPr>
          <p:cNvSpPr>
            <a:spLocks noGrp="1"/>
          </p:cNvSpPr>
          <p:nvPr>
            <p:ph type="sldNum" sz="quarter" idx="12"/>
          </p:nvPr>
        </p:nvSpPr>
        <p:spPr>
          <a:xfrm>
            <a:off x="8610600" y="6356350"/>
            <a:ext cx="2743200" cy="365125"/>
          </a:xfrm>
        </p:spPr>
        <p:txBody>
          <a:bodyPr/>
          <a:lstStyle/>
          <a:p>
            <a:fld id="{12D0BCEA-8065-4A0E-8EA6-60F3C3D6559E}" type="slidenum">
              <a:rPr lang="en-CA" smtClean="0"/>
              <a:t>9</a:t>
            </a:fld>
            <a:endParaRPr lang="en-CA"/>
          </a:p>
        </p:txBody>
      </p:sp>
    </p:spTree>
    <p:extLst>
      <p:ext uri="{BB962C8B-B14F-4D97-AF65-F5344CB8AC3E}">
        <p14:creationId xmlns:p14="http://schemas.microsoft.com/office/powerpoint/2010/main" val="1362453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3405</TotalTime>
  <Words>1644</Words>
  <Application>Microsoft Office PowerPoint</Application>
  <PresentationFormat>Custom</PresentationFormat>
  <Paragraphs>434</Paragraphs>
  <Slides>49</Slides>
  <Notes>35</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We will start the webinar shortly.   Thanks for joining in.</vt:lpstr>
      <vt:lpstr>GENE C. COLMAN FAMILY LAW CENTRE  5TH IN A SERIES OF PUBLIC WEBINARS</vt:lpstr>
      <vt:lpstr> In support of the North York Harvest Food Bank</vt:lpstr>
      <vt:lpstr>    INTRODUCTION   </vt:lpstr>
      <vt:lpstr>   FINANCIAL DISCLOSURE  INTRODUCTION   </vt:lpstr>
      <vt:lpstr>  FINANCIAL DISCLOSURE  INTRODUCTION   </vt:lpstr>
      <vt:lpstr>    FINANCIAL DISCLOSURE?  INTRODUCTION   </vt:lpstr>
      <vt:lpstr>    FINANCIAL DISCLOSURE INTRODUCTION   </vt:lpstr>
      <vt:lpstr>    FINANCIAL DISCLOSURE INTRODUCTION   </vt:lpstr>
      <vt:lpstr>     FINANCIAL DISCLOSURE PART 1: WHY DO WE NEED TO DISCLOSE ASSETS, LIABILITIES AND INCOME?    </vt:lpstr>
      <vt:lpstr>     FINANCIAL DISCLOSURE PART 1: WHY DO WE NEED TO DISCLOSE ASSETS, LIABILITIES AND INCOME?    </vt:lpstr>
      <vt:lpstr>     FINANCIAL DISCLOSURE PART 1: WHY DO WE NEED TO DISCLOSE ASSETS, LIABILITIES AND INCOME?    BASIC PRINCIPLES </vt:lpstr>
      <vt:lpstr>     FINANCIAL DISCLOSURE PART 1: WHY DO WE NEED TO DISCLOSE ASSETS, LIABILITIES AND INCOME?    BASIC PRINCIPLES </vt:lpstr>
      <vt:lpstr>     FINANCIAL DISCLOSURE PART 1: WHY DO WE NEED TO DISCLOSE ASSETS, LIABILITIES AND INCOME?    BASIC PRINCIPLES </vt:lpstr>
      <vt:lpstr>     FINANCIAL DISCLOSURE PART 1: WHY DO WE NEED TO DISCLOSE ASSETS, LIABILITIES AND INCOME?    BASIC PRINCIPLES </vt:lpstr>
      <vt:lpstr>     FINANCIAL DISCLOSURE PART 1: WHY DO WE NEED TO DISCLOSE ASSETS, LIABILITIES AND INCOME?    BASIC PRINCIPLES </vt:lpstr>
      <vt:lpstr>     FINANCIAL DISCLOSURE PART 1: WHY DO WE NEED TO DISCLOSE ASSETS, LIABILITIES AND INCOME?    </vt:lpstr>
      <vt:lpstr>     FINANCIAL DISCLOSURE PART 1: WHY DO WE NEED TO DISCLOSE ASSETS, LIABILITIES AND INCOME?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2: WHAT DO WE NEED TO DISCLOSE IN A FAMILY LAW CASE?   </vt:lpstr>
      <vt:lpstr>  FINANCIAL DISCLOSURE PART 3: RESOURCES: WHAT RESOURCES ARE AVAILABLE  TO HELP MAKE FULL DISCLOSURE?  </vt:lpstr>
      <vt:lpstr>  FINANCIAL DISCLOSURE PART 3: RESOURCES: WHAT RESOURCES ARE AVAILABLE  TO HELP MAKE FULL DISCLOSURE?  </vt:lpstr>
      <vt:lpstr>  FINANCIAL DISCLOSURE PART 3: RESOURCES: WHAT RESOURCES ARE AVAILABLE  TO HELP MAKE FULL DISCLOSURE?  </vt:lpstr>
      <vt:lpstr>  FINANCIAL DISCLOSURE PART 3: RESOURCES: WHAT RESOURCES ARE AVAILABLE  TO HELP MAKE FULL DISCLOSURE?  </vt:lpstr>
      <vt:lpstr>  FINANCIAL DISCLOSURE PART 3: RESOURCES: WHAT RESOURCES ARE AVAILABLE  TO HELP MAKE FULL DISCLOSURE?  </vt:lpstr>
      <vt:lpstr>  FINANCIAL DISCLOSURE PART 3: RESOURCES: WHAT RESOURCES ARE AVAILABLE  TO HELP MAKE FULL DISCLOSURE?  </vt:lpstr>
      <vt:lpstr>  FINANCIAL DISCLOSURE PART 3: RESOURCES: WHAT RESOURCES ARE AVAILABLE  TO HELP MAKE FULL DISCLOSURE?  </vt:lpstr>
      <vt:lpstr>  FINANCIAL DISCLOSURE PART 4: CONSEQUENCES: WHAT CONSEQUENCES CAN WE FACE  IF WE FAIL TO DISCLOSE?  </vt:lpstr>
      <vt:lpstr>  FINANCIAL DISCLOSURE PART 4: CONSEQUENCES: WHAT CONSEQUENCES CAN WE FACE  IF WE FAIL TO DISCLOSE?  </vt:lpstr>
      <vt:lpstr>  FINANCIAL DISCLOSURE PART 4: CONSEQUENCES: WHAT CONSEQUENCES CAN WE FACE  IF WE FAIL TO DISCLOSE?  </vt:lpstr>
      <vt:lpstr>  FINANCIAL DISCLOSURE PART 4: CONSEQUENCES: WHAT CONSEQUENCES CAN WE FACE  IF WE FAIL TO DISCLOSE?  </vt:lpstr>
      <vt:lpstr>  FINANCIAL DISCLOSURE PART 4: CONSEQUENCES: WHAT CONSEQUENCES CAN WE FACE  IF WE FAIL TO DISCLOSE?  </vt:lpstr>
      <vt:lpstr>  FINANCIAL DISCLOSURE PART 4: CONSEQUENCES: WHAT CONSEQUENCES CAN WE FACE  IF WE FAIL TO DISCLOSE?  </vt:lpstr>
      <vt:lpstr>FINANCIAL DISCLOSURE PART 5: SUMMARY AND CONCLUSIONS </vt:lpstr>
      <vt:lpstr>FINANCIAL DISCLOSURE PART 6: QUESTIONS AND DISCUSSION</vt:lpstr>
      <vt:lpstr>      FINANCIAL DISCLOSURE    </vt:lpstr>
      <vt:lpstr>      NEXT WEBINAR:     </vt:lpstr>
      <vt:lpstr>    THANKS AGAIN TO OUR PARTNERS   </vt:lpstr>
      <vt:lpstr>       </vt:lpstr>
      <vt:lpstr>       THANKS FOR ATTENDING Hope you enjoyed the presentation and found it useful and enlightening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 of Family and Conciliation Courts  AFCC 56th Annual Conference The Future of Family Justice: International Innovations May 29- June 1, 2019 (Toronto) </dc:title>
  <dc:creator>George Piskor</dc:creator>
  <cp:lastModifiedBy>Gene C. Colman</cp:lastModifiedBy>
  <cp:revision>92</cp:revision>
  <cp:lastPrinted>2020-05-03T15:19:16Z</cp:lastPrinted>
  <dcterms:created xsi:type="dcterms:W3CDTF">2019-04-27T20:55:45Z</dcterms:created>
  <dcterms:modified xsi:type="dcterms:W3CDTF">2020-06-24T13:01:07Z</dcterms:modified>
</cp:coreProperties>
</file>