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310" r:id="rId2"/>
    <p:sldId id="256" r:id="rId3"/>
    <p:sldId id="311" r:id="rId4"/>
    <p:sldId id="312" r:id="rId5"/>
    <p:sldId id="320" r:id="rId6"/>
    <p:sldId id="385" r:id="rId7"/>
    <p:sldId id="386" r:id="rId8"/>
    <p:sldId id="395" r:id="rId9"/>
    <p:sldId id="398" r:id="rId10"/>
    <p:sldId id="480" r:id="rId11"/>
    <p:sldId id="482" r:id="rId12"/>
    <p:sldId id="433" r:id="rId13"/>
    <p:sldId id="483" r:id="rId14"/>
    <p:sldId id="506" r:id="rId15"/>
    <p:sldId id="457" r:id="rId16"/>
    <p:sldId id="458" r:id="rId17"/>
    <p:sldId id="460" r:id="rId18"/>
    <p:sldId id="484" r:id="rId19"/>
    <p:sldId id="485" r:id="rId20"/>
    <p:sldId id="486" r:id="rId21"/>
    <p:sldId id="487" r:id="rId22"/>
    <p:sldId id="461" r:id="rId23"/>
    <p:sldId id="488" r:id="rId24"/>
    <p:sldId id="489" r:id="rId25"/>
    <p:sldId id="439" r:id="rId26"/>
    <p:sldId id="444" r:id="rId27"/>
    <p:sldId id="462" r:id="rId28"/>
    <p:sldId id="463" r:id="rId29"/>
    <p:sldId id="464" r:id="rId30"/>
    <p:sldId id="450" r:id="rId31"/>
    <p:sldId id="490" r:id="rId32"/>
    <p:sldId id="465" r:id="rId33"/>
    <p:sldId id="492" r:id="rId34"/>
    <p:sldId id="493" r:id="rId35"/>
    <p:sldId id="494" r:id="rId36"/>
    <p:sldId id="491" r:id="rId37"/>
    <p:sldId id="495" r:id="rId38"/>
    <p:sldId id="496" r:id="rId39"/>
    <p:sldId id="497" r:id="rId40"/>
    <p:sldId id="498" r:id="rId41"/>
    <p:sldId id="503" r:id="rId42"/>
    <p:sldId id="453" r:id="rId43"/>
    <p:sldId id="338" r:id="rId44"/>
    <p:sldId id="504" r:id="rId45"/>
    <p:sldId id="505" r:id="rId46"/>
    <p:sldId id="467" r:id="rId47"/>
    <p:sldId id="508" r:id="rId48"/>
    <p:sldId id="509" r:id="rId49"/>
    <p:sldId id="510" r:id="rId50"/>
    <p:sldId id="455" r:id="rId51"/>
    <p:sldId id="472" r:id="rId52"/>
    <p:sldId id="511" r:id="rId53"/>
    <p:sldId id="512" r:id="rId54"/>
    <p:sldId id="513" r:id="rId55"/>
    <p:sldId id="478" r:id="rId56"/>
    <p:sldId id="514" r:id="rId57"/>
    <p:sldId id="517" r:id="rId58"/>
    <p:sldId id="516" r:id="rId59"/>
    <p:sldId id="515" r:id="rId60"/>
    <p:sldId id="473" r:id="rId61"/>
    <p:sldId id="456" r:id="rId62"/>
    <p:sldId id="479" r:id="rId63"/>
    <p:sldId id="451" r:id="rId64"/>
    <p:sldId id="378" r:id="rId65"/>
    <p:sldId id="383" r:id="rId66"/>
    <p:sldId id="388" r:id="rId67"/>
    <p:sldId id="394" r:id="rId68"/>
    <p:sldId id="384" r:id="rId69"/>
  </p:sldIdLst>
  <p:sldSz cx="12192000" cy="6858000"/>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CFFFF"/>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673" autoAdjust="0"/>
    <p:restoredTop sz="91948" autoAdjust="0"/>
  </p:normalViewPr>
  <p:slideViewPr>
    <p:cSldViewPr snapToGrid="0">
      <p:cViewPr varScale="1">
        <p:scale>
          <a:sx n="105" d="100"/>
          <a:sy n="105" d="100"/>
        </p:scale>
        <p:origin x="336" y="108"/>
      </p:cViewPr>
      <p:guideLst>
        <p:guide orient="horz" pos="2160"/>
        <p:guide pos="3840"/>
      </p:guideLst>
    </p:cSldViewPr>
  </p:slideViewPr>
  <p:notesTextViewPr>
    <p:cViewPr>
      <p:scale>
        <a:sx n="1" d="1"/>
        <a:sy n="1" d="1"/>
      </p:scale>
      <p:origin x="0" y="0"/>
    </p:cViewPr>
  </p:notesTextViewPr>
  <p:sorterViewPr>
    <p:cViewPr>
      <p:scale>
        <a:sx n="100" d="100"/>
        <a:sy n="100" d="100"/>
      </p:scale>
      <p:origin x="0" y="-10997"/>
    </p:cViewPr>
  </p:sorterViewPr>
  <p:notesViewPr>
    <p:cSldViewPr snapToGrid="0">
      <p:cViewPr varScale="1">
        <p:scale>
          <a:sx n="73" d="100"/>
          <a:sy n="73" d="100"/>
        </p:scale>
        <p:origin x="2942"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AE96D0-105B-4296-BDE6-271CDDBA0CA0}" type="doc">
      <dgm:prSet loTypeId="urn:microsoft.com/office/officeart/2005/8/layout/process4" loCatId="process" qsTypeId="urn:microsoft.com/office/officeart/2005/8/quickstyle/simple1" qsCatId="simple" csTypeId="urn:microsoft.com/office/officeart/2005/8/colors/colorful5" csCatId="colorful"/>
      <dgm:spPr/>
      <dgm:t>
        <a:bodyPr/>
        <a:lstStyle/>
        <a:p>
          <a:endParaRPr lang="en-US"/>
        </a:p>
      </dgm:t>
    </dgm:pt>
    <dgm:pt modelId="{53159D8B-6B86-49AD-8ED4-F5C259C98F2A}">
      <dgm:prSet/>
      <dgm:spPr/>
      <dgm:t>
        <a:bodyPr/>
        <a:lstStyle/>
        <a:p>
          <a:r>
            <a:rPr lang="en-CA"/>
            <a:t>S. Beiner et al: Grandparents’ Rights: Psychological and Legal Perspectives</a:t>
          </a:r>
          <a:endParaRPr lang="en-US"/>
        </a:p>
      </dgm:t>
    </dgm:pt>
    <dgm:pt modelId="{466E9A2B-F86D-40FC-8782-22E00EFE47D4}" type="parTrans" cxnId="{717C5746-4E79-4DB3-85E7-CAC17214B5FC}">
      <dgm:prSet/>
      <dgm:spPr/>
      <dgm:t>
        <a:bodyPr/>
        <a:lstStyle/>
        <a:p>
          <a:endParaRPr lang="en-US"/>
        </a:p>
      </dgm:t>
    </dgm:pt>
    <dgm:pt modelId="{4286DF20-0987-4006-B982-B7D7A6F8C162}" type="sibTrans" cxnId="{717C5746-4E79-4DB3-85E7-CAC17214B5FC}">
      <dgm:prSet/>
      <dgm:spPr/>
      <dgm:t>
        <a:bodyPr/>
        <a:lstStyle/>
        <a:p>
          <a:endParaRPr lang="en-US"/>
        </a:p>
      </dgm:t>
    </dgm:pt>
    <dgm:pt modelId="{031ADB52-4A71-41C4-9048-8EED11BE5126}">
      <dgm:prSet/>
      <dgm:spPr/>
      <dgm:t>
        <a:bodyPr/>
        <a:lstStyle/>
        <a:p>
          <a:r>
            <a:rPr lang="en-CA"/>
            <a:t>Philip Epstein agrees</a:t>
          </a:r>
          <a:endParaRPr lang="en-US"/>
        </a:p>
      </dgm:t>
    </dgm:pt>
    <dgm:pt modelId="{290071E2-F808-4F4D-98DB-6E4BE9A35395}" type="parTrans" cxnId="{B31FE3E4-3E70-4421-95B6-77D2D7BC10E9}">
      <dgm:prSet/>
      <dgm:spPr/>
      <dgm:t>
        <a:bodyPr/>
        <a:lstStyle/>
        <a:p>
          <a:endParaRPr lang="en-US"/>
        </a:p>
      </dgm:t>
    </dgm:pt>
    <dgm:pt modelId="{38161509-3BA6-441A-85AF-392951149D82}" type="sibTrans" cxnId="{B31FE3E4-3E70-4421-95B6-77D2D7BC10E9}">
      <dgm:prSet/>
      <dgm:spPr/>
      <dgm:t>
        <a:bodyPr/>
        <a:lstStyle/>
        <a:p>
          <a:endParaRPr lang="en-US"/>
        </a:p>
      </dgm:t>
    </dgm:pt>
    <dgm:pt modelId="{DD34E7FB-F65B-4ED4-9E16-22634D759403}" type="pres">
      <dgm:prSet presAssocID="{73AE96D0-105B-4296-BDE6-271CDDBA0CA0}" presName="Name0" presStyleCnt="0">
        <dgm:presLayoutVars>
          <dgm:dir/>
          <dgm:animLvl val="lvl"/>
          <dgm:resizeHandles val="exact"/>
        </dgm:presLayoutVars>
      </dgm:prSet>
      <dgm:spPr/>
    </dgm:pt>
    <dgm:pt modelId="{2E7C08D6-3C02-4F7D-9166-07C179EB989D}" type="pres">
      <dgm:prSet presAssocID="{031ADB52-4A71-41C4-9048-8EED11BE5126}" presName="boxAndChildren" presStyleCnt="0"/>
      <dgm:spPr/>
    </dgm:pt>
    <dgm:pt modelId="{130BC41C-C5D2-4792-9342-13BD14044937}" type="pres">
      <dgm:prSet presAssocID="{031ADB52-4A71-41C4-9048-8EED11BE5126}" presName="parentTextBox" presStyleLbl="node1" presStyleIdx="0" presStyleCnt="2"/>
      <dgm:spPr/>
    </dgm:pt>
    <dgm:pt modelId="{75D0331C-9732-4801-9D26-03842A5E9723}" type="pres">
      <dgm:prSet presAssocID="{4286DF20-0987-4006-B982-B7D7A6F8C162}" presName="sp" presStyleCnt="0"/>
      <dgm:spPr/>
    </dgm:pt>
    <dgm:pt modelId="{8B3A7C72-0E68-462F-8281-8843B51B1439}" type="pres">
      <dgm:prSet presAssocID="{53159D8B-6B86-49AD-8ED4-F5C259C98F2A}" presName="arrowAndChildren" presStyleCnt="0"/>
      <dgm:spPr/>
    </dgm:pt>
    <dgm:pt modelId="{3667F924-9BFF-44A5-A9C4-9C054B3D35FE}" type="pres">
      <dgm:prSet presAssocID="{53159D8B-6B86-49AD-8ED4-F5C259C98F2A}" presName="parentTextArrow" presStyleLbl="node1" presStyleIdx="1" presStyleCnt="2"/>
      <dgm:spPr/>
    </dgm:pt>
  </dgm:ptLst>
  <dgm:cxnLst>
    <dgm:cxn modelId="{717C5746-4E79-4DB3-85E7-CAC17214B5FC}" srcId="{73AE96D0-105B-4296-BDE6-271CDDBA0CA0}" destId="{53159D8B-6B86-49AD-8ED4-F5C259C98F2A}" srcOrd="0" destOrd="0" parTransId="{466E9A2B-F86D-40FC-8782-22E00EFE47D4}" sibTransId="{4286DF20-0987-4006-B982-B7D7A6F8C162}"/>
    <dgm:cxn modelId="{121E7476-0CF9-4FFA-AAFC-EA3507461EA6}" type="presOf" srcId="{031ADB52-4A71-41C4-9048-8EED11BE5126}" destId="{130BC41C-C5D2-4792-9342-13BD14044937}" srcOrd="0" destOrd="0" presId="urn:microsoft.com/office/officeart/2005/8/layout/process4"/>
    <dgm:cxn modelId="{2721C59F-B77E-48F5-96D0-00C779EDC96D}" type="presOf" srcId="{73AE96D0-105B-4296-BDE6-271CDDBA0CA0}" destId="{DD34E7FB-F65B-4ED4-9E16-22634D759403}" srcOrd="0" destOrd="0" presId="urn:microsoft.com/office/officeart/2005/8/layout/process4"/>
    <dgm:cxn modelId="{3E8C1FB2-B2AC-47F5-8370-D6110B90A93B}" type="presOf" srcId="{53159D8B-6B86-49AD-8ED4-F5C259C98F2A}" destId="{3667F924-9BFF-44A5-A9C4-9C054B3D35FE}" srcOrd="0" destOrd="0" presId="urn:microsoft.com/office/officeart/2005/8/layout/process4"/>
    <dgm:cxn modelId="{B31FE3E4-3E70-4421-95B6-77D2D7BC10E9}" srcId="{73AE96D0-105B-4296-BDE6-271CDDBA0CA0}" destId="{031ADB52-4A71-41C4-9048-8EED11BE5126}" srcOrd="1" destOrd="0" parTransId="{290071E2-F808-4F4D-98DB-6E4BE9A35395}" sibTransId="{38161509-3BA6-441A-85AF-392951149D82}"/>
    <dgm:cxn modelId="{C48A6CBF-5E70-4C9F-A2E4-FAAB4DF657D9}" type="presParOf" srcId="{DD34E7FB-F65B-4ED4-9E16-22634D759403}" destId="{2E7C08D6-3C02-4F7D-9166-07C179EB989D}" srcOrd="0" destOrd="0" presId="urn:microsoft.com/office/officeart/2005/8/layout/process4"/>
    <dgm:cxn modelId="{1B2D90D7-D341-4F4F-B8F3-CE06BAEC2D09}" type="presParOf" srcId="{2E7C08D6-3C02-4F7D-9166-07C179EB989D}" destId="{130BC41C-C5D2-4792-9342-13BD14044937}" srcOrd="0" destOrd="0" presId="urn:microsoft.com/office/officeart/2005/8/layout/process4"/>
    <dgm:cxn modelId="{C9851F4D-749E-475E-873F-49AEE28213C8}" type="presParOf" srcId="{DD34E7FB-F65B-4ED4-9E16-22634D759403}" destId="{75D0331C-9732-4801-9D26-03842A5E9723}" srcOrd="1" destOrd="0" presId="urn:microsoft.com/office/officeart/2005/8/layout/process4"/>
    <dgm:cxn modelId="{7260C942-F726-4355-AD0B-6B027571F260}" type="presParOf" srcId="{DD34E7FB-F65B-4ED4-9E16-22634D759403}" destId="{8B3A7C72-0E68-462F-8281-8843B51B1439}" srcOrd="2" destOrd="0" presId="urn:microsoft.com/office/officeart/2005/8/layout/process4"/>
    <dgm:cxn modelId="{E7B08460-2CF8-4F66-B56A-E48768111B2C}" type="presParOf" srcId="{8B3A7C72-0E68-462F-8281-8843B51B1439}" destId="{3667F924-9BFF-44A5-A9C4-9C054B3D35FE}"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0BC41C-C5D2-4792-9342-13BD14044937}">
      <dsp:nvSpPr>
        <dsp:cNvPr id="0" name=""/>
        <dsp:cNvSpPr/>
      </dsp:nvSpPr>
      <dsp:spPr>
        <a:xfrm>
          <a:off x="0" y="3558996"/>
          <a:ext cx="6588691" cy="2335087"/>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CA" sz="3900" kern="1200"/>
            <a:t>Philip Epstein agrees</a:t>
          </a:r>
          <a:endParaRPr lang="en-US" sz="3900" kern="1200"/>
        </a:p>
      </dsp:txBody>
      <dsp:txXfrm>
        <a:off x="0" y="3558996"/>
        <a:ext cx="6588691" cy="2335087"/>
      </dsp:txXfrm>
    </dsp:sp>
    <dsp:sp modelId="{3667F924-9BFF-44A5-A9C4-9C054B3D35FE}">
      <dsp:nvSpPr>
        <dsp:cNvPr id="0" name=""/>
        <dsp:cNvSpPr/>
      </dsp:nvSpPr>
      <dsp:spPr>
        <a:xfrm rot="10800000">
          <a:off x="0" y="2659"/>
          <a:ext cx="6588691" cy="3591364"/>
        </a:xfrm>
        <a:prstGeom prst="upArrowCallou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7368" tIns="277368" rIns="277368" bIns="277368" numCol="1" spcCol="1270" anchor="ctr" anchorCtr="0">
          <a:noAutofit/>
        </a:bodyPr>
        <a:lstStyle/>
        <a:p>
          <a:pPr marL="0" lvl="0" indent="0" algn="ctr" defTabSz="1733550">
            <a:lnSpc>
              <a:spcPct val="90000"/>
            </a:lnSpc>
            <a:spcBef>
              <a:spcPct val="0"/>
            </a:spcBef>
            <a:spcAft>
              <a:spcPct val="35000"/>
            </a:spcAft>
            <a:buNone/>
          </a:pPr>
          <a:r>
            <a:rPr lang="en-CA" sz="3900" kern="1200"/>
            <a:t>S. Beiner et al: Grandparents’ Rights: Psychological and Legal Perspectives</a:t>
          </a:r>
          <a:endParaRPr lang="en-US" sz="3900" kern="1200"/>
        </a:p>
      </dsp:txBody>
      <dsp:txXfrm rot="10800000">
        <a:off x="0" y="2659"/>
        <a:ext cx="6588691" cy="2333561"/>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89B1F5-D860-4E9B-8382-DDC4472534C8}"/>
              </a:ext>
            </a:extLst>
          </p:cNvPr>
          <p:cNvSpPr>
            <a:spLocks noGrp="1"/>
          </p:cNvSpPr>
          <p:nvPr>
            <p:ph type="hdr" sz="quarter"/>
          </p:nvPr>
        </p:nvSpPr>
        <p:spPr>
          <a:xfrm>
            <a:off x="0" y="0"/>
            <a:ext cx="3067050" cy="469900"/>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3B7DAD99-66B7-4B1D-8D14-9A5276006BB3}"/>
              </a:ext>
            </a:extLst>
          </p:cNvPr>
          <p:cNvSpPr>
            <a:spLocks noGrp="1"/>
          </p:cNvSpPr>
          <p:nvPr>
            <p:ph type="dt" sz="quarter" idx="1"/>
          </p:nvPr>
        </p:nvSpPr>
        <p:spPr>
          <a:xfrm>
            <a:off x="4008438" y="0"/>
            <a:ext cx="3067050" cy="469900"/>
          </a:xfrm>
          <a:prstGeom prst="rect">
            <a:avLst/>
          </a:prstGeom>
        </p:spPr>
        <p:txBody>
          <a:bodyPr vert="horz" lIns="91440" tIns="45720" rIns="91440" bIns="45720" rtlCol="0"/>
          <a:lstStyle>
            <a:lvl1pPr algn="r">
              <a:defRPr sz="1200"/>
            </a:lvl1pPr>
          </a:lstStyle>
          <a:p>
            <a:fld id="{66B49A8B-EA26-41EA-9D4E-247B5F9794E6}" type="datetimeFigureOut">
              <a:rPr lang="en-CA" smtClean="0"/>
              <a:t>16/07/2020</a:t>
            </a:fld>
            <a:endParaRPr lang="en-CA"/>
          </a:p>
        </p:txBody>
      </p:sp>
      <p:sp>
        <p:nvSpPr>
          <p:cNvPr id="4" name="Footer Placeholder 3">
            <a:extLst>
              <a:ext uri="{FF2B5EF4-FFF2-40B4-BE49-F238E27FC236}">
                <a16:creationId xmlns:a16="http://schemas.microsoft.com/office/drawing/2014/main" id="{BF2CC9FD-1FF3-499B-B49A-C77688980040}"/>
              </a:ext>
            </a:extLst>
          </p:cNvPr>
          <p:cNvSpPr>
            <a:spLocks noGrp="1"/>
          </p:cNvSpPr>
          <p:nvPr>
            <p:ph type="ftr" sz="quarter" idx="2"/>
          </p:nvPr>
        </p:nvSpPr>
        <p:spPr>
          <a:xfrm>
            <a:off x="0" y="8893175"/>
            <a:ext cx="3067050" cy="469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72AC3409-4DE5-4D60-8BD3-BC3E65D17ECA}"/>
              </a:ext>
            </a:extLst>
          </p:cNvPr>
          <p:cNvSpPr>
            <a:spLocks noGrp="1"/>
          </p:cNvSpPr>
          <p:nvPr>
            <p:ph type="sldNum" sz="quarter" idx="3"/>
          </p:nvPr>
        </p:nvSpPr>
        <p:spPr>
          <a:xfrm>
            <a:off x="4008438" y="8893175"/>
            <a:ext cx="3067050" cy="469900"/>
          </a:xfrm>
          <a:prstGeom prst="rect">
            <a:avLst/>
          </a:prstGeom>
        </p:spPr>
        <p:txBody>
          <a:bodyPr vert="horz" lIns="91440" tIns="45720" rIns="91440" bIns="45720" rtlCol="0" anchor="b"/>
          <a:lstStyle>
            <a:lvl1pPr algn="r">
              <a:defRPr sz="1200"/>
            </a:lvl1pPr>
          </a:lstStyle>
          <a:p>
            <a:fld id="{539C47CD-0738-4247-8DCB-1907FE6B7506}" type="slidenum">
              <a:rPr lang="en-CA" smtClean="0"/>
              <a:t>‹#›</a:t>
            </a:fld>
            <a:endParaRPr lang="en-CA"/>
          </a:p>
        </p:txBody>
      </p:sp>
    </p:spTree>
    <p:extLst>
      <p:ext uri="{BB962C8B-B14F-4D97-AF65-F5344CB8AC3E}">
        <p14:creationId xmlns:p14="http://schemas.microsoft.com/office/powerpoint/2010/main" val="10938777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CA"/>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a:lvl1pPr>
          </a:lstStyle>
          <a:p>
            <a:fld id="{63491994-D6EF-4A1E-A33D-1DF8390FCBD5}" type="datetimeFigureOut">
              <a:rPr lang="en-CA" smtClean="0"/>
              <a:t>16/07/2020</a:t>
            </a:fld>
            <a:endParaRPr lang="en-CA"/>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en-CA"/>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a:lvl1pPr>
          </a:lstStyle>
          <a:p>
            <a:endParaRPr lang="en-CA"/>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a:lvl1pPr>
          </a:lstStyle>
          <a:p>
            <a:fld id="{B0E24C9D-749B-4666-A578-661298A52AB4}" type="slidenum">
              <a:rPr lang="en-CA" smtClean="0"/>
              <a:t>‹#›</a:t>
            </a:fld>
            <a:endParaRPr lang="en-CA"/>
          </a:p>
        </p:txBody>
      </p:sp>
    </p:spTree>
    <p:extLst>
      <p:ext uri="{BB962C8B-B14F-4D97-AF65-F5344CB8AC3E}">
        <p14:creationId xmlns:p14="http://schemas.microsoft.com/office/powerpoint/2010/main" val="15966559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canlii.ca/t/hxfgj"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12</a:t>
            </a:fld>
            <a:endParaRPr lang="en-CA"/>
          </a:p>
        </p:txBody>
      </p:sp>
    </p:spTree>
    <p:extLst>
      <p:ext uri="{BB962C8B-B14F-4D97-AF65-F5344CB8AC3E}">
        <p14:creationId xmlns:p14="http://schemas.microsoft.com/office/powerpoint/2010/main" val="37796006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21</a:t>
            </a:fld>
            <a:endParaRPr lang="en-CA"/>
          </a:p>
        </p:txBody>
      </p:sp>
    </p:spTree>
    <p:extLst>
      <p:ext uri="{BB962C8B-B14F-4D97-AF65-F5344CB8AC3E}">
        <p14:creationId xmlns:p14="http://schemas.microsoft.com/office/powerpoint/2010/main" val="10611908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22</a:t>
            </a:fld>
            <a:endParaRPr lang="en-CA"/>
          </a:p>
        </p:txBody>
      </p:sp>
    </p:spTree>
    <p:extLst>
      <p:ext uri="{BB962C8B-B14F-4D97-AF65-F5344CB8AC3E}">
        <p14:creationId xmlns:p14="http://schemas.microsoft.com/office/powerpoint/2010/main" val="42045196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23</a:t>
            </a:fld>
            <a:endParaRPr lang="en-CA"/>
          </a:p>
        </p:txBody>
      </p:sp>
    </p:spTree>
    <p:extLst>
      <p:ext uri="{BB962C8B-B14F-4D97-AF65-F5344CB8AC3E}">
        <p14:creationId xmlns:p14="http://schemas.microsoft.com/office/powerpoint/2010/main" val="23225195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24</a:t>
            </a:fld>
            <a:endParaRPr lang="en-CA"/>
          </a:p>
        </p:txBody>
      </p:sp>
    </p:spTree>
    <p:extLst>
      <p:ext uri="{BB962C8B-B14F-4D97-AF65-F5344CB8AC3E}">
        <p14:creationId xmlns:p14="http://schemas.microsoft.com/office/powerpoint/2010/main" val="4144448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25</a:t>
            </a:fld>
            <a:endParaRPr lang="en-CA"/>
          </a:p>
        </p:txBody>
      </p:sp>
    </p:spTree>
    <p:extLst>
      <p:ext uri="{BB962C8B-B14F-4D97-AF65-F5344CB8AC3E}">
        <p14:creationId xmlns:p14="http://schemas.microsoft.com/office/powerpoint/2010/main" val="37796006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26</a:t>
            </a:fld>
            <a:endParaRPr lang="en-CA"/>
          </a:p>
        </p:txBody>
      </p:sp>
    </p:spTree>
    <p:extLst>
      <p:ext uri="{BB962C8B-B14F-4D97-AF65-F5344CB8AC3E}">
        <p14:creationId xmlns:p14="http://schemas.microsoft.com/office/powerpoint/2010/main" val="377960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27</a:t>
            </a:fld>
            <a:endParaRPr lang="en-CA"/>
          </a:p>
        </p:txBody>
      </p:sp>
    </p:spTree>
    <p:extLst>
      <p:ext uri="{BB962C8B-B14F-4D97-AF65-F5344CB8AC3E}">
        <p14:creationId xmlns:p14="http://schemas.microsoft.com/office/powerpoint/2010/main" val="38251948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28</a:t>
            </a:fld>
            <a:endParaRPr lang="en-CA"/>
          </a:p>
        </p:txBody>
      </p:sp>
    </p:spTree>
    <p:extLst>
      <p:ext uri="{BB962C8B-B14F-4D97-AF65-F5344CB8AC3E}">
        <p14:creationId xmlns:p14="http://schemas.microsoft.com/office/powerpoint/2010/main" val="5597986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29</a:t>
            </a:fld>
            <a:endParaRPr lang="en-CA"/>
          </a:p>
        </p:txBody>
      </p:sp>
    </p:spTree>
    <p:extLst>
      <p:ext uri="{BB962C8B-B14F-4D97-AF65-F5344CB8AC3E}">
        <p14:creationId xmlns:p14="http://schemas.microsoft.com/office/powerpoint/2010/main" val="32871836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30</a:t>
            </a:fld>
            <a:endParaRPr lang="en-CA"/>
          </a:p>
        </p:txBody>
      </p:sp>
    </p:spTree>
    <p:extLst>
      <p:ext uri="{BB962C8B-B14F-4D97-AF65-F5344CB8AC3E}">
        <p14:creationId xmlns:p14="http://schemas.microsoft.com/office/powerpoint/2010/main" val="37796006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13</a:t>
            </a:fld>
            <a:endParaRPr lang="en-CA"/>
          </a:p>
        </p:txBody>
      </p:sp>
    </p:spTree>
    <p:extLst>
      <p:ext uri="{BB962C8B-B14F-4D97-AF65-F5344CB8AC3E}">
        <p14:creationId xmlns:p14="http://schemas.microsoft.com/office/powerpoint/2010/main" val="35386818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31</a:t>
            </a:fld>
            <a:endParaRPr lang="en-CA"/>
          </a:p>
        </p:txBody>
      </p:sp>
    </p:spTree>
    <p:extLst>
      <p:ext uri="{BB962C8B-B14F-4D97-AF65-F5344CB8AC3E}">
        <p14:creationId xmlns:p14="http://schemas.microsoft.com/office/powerpoint/2010/main" val="25286077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u="sng" kern="1200" dirty="0" err="1">
                <a:solidFill>
                  <a:schemeClr val="tx1"/>
                </a:solidFill>
                <a:effectLst/>
                <a:latin typeface="+mn-lt"/>
                <a:ea typeface="+mn-ea"/>
                <a:cs typeface="+mn-cs"/>
                <a:hlinkClick r:id="rId3"/>
              </a:rPr>
              <a:t>Ninkovic</a:t>
            </a:r>
            <a:r>
              <a:rPr lang="en-US" sz="1200" i="1" u="sng" kern="1200" dirty="0">
                <a:solidFill>
                  <a:schemeClr val="tx1"/>
                </a:solidFill>
                <a:effectLst/>
                <a:latin typeface="+mn-lt"/>
                <a:ea typeface="+mn-ea"/>
                <a:cs typeface="+mn-cs"/>
                <a:hlinkClick r:id="rId3"/>
              </a:rPr>
              <a:t> v. </a:t>
            </a:r>
            <a:r>
              <a:rPr lang="en-US" sz="1200" i="1" u="sng" kern="1200" dirty="0" err="1">
                <a:solidFill>
                  <a:schemeClr val="tx1"/>
                </a:solidFill>
                <a:effectLst/>
                <a:latin typeface="+mn-lt"/>
                <a:ea typeface="+mn-ea"/>
                <a:cs typeface="+mn-cs"/>
                <a:hlinkClick r:id="rId3"/>
              </a:rPr>
              <a:t>Utjesinovic</a:t>
            </a:r>
            <a:r>
              <a:rPr lang="en-US" sz="1200" i="0" u="sng" kern="1200" dirty="0">
                <a:solidFill>
                  <a:schemeClr val="tx1"/>
                </a:solidFill>
                <a:effectLst/>
                <a:latin typeface="+mn-lt"/>
                <a:ea typeface="+mn-ea"/>
                <a:cs typeface="+mn-cs"/>
                <a:hlinkClick r:id="rId3"/>
              </a:rPr>
              <a:t>, 2019 ONSC 558 (Ont. S.C.J.)</a:t>
            </a:r>
            <a:r>
              <a:rPr lang="en-US" sz="1200" i="0" u="sng" kern="1200" dirty="0">
                <a:solidFill>
                  <a:schemeClr val="tx1"/>
                </a:solidFill>
                <a:effectLst/>
                <a:latin typeface="+mn-lt"/>
                <a:ea typeface="+mn-ea"/>
                <a:cs typeface="+mn-cs"/>
              </a:rPr>
              <a:t> – This case has a very good summary of the current law.</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32</a:t>
            </a:fld>
            <a:endParaRPr lang="en-CA"/>
          </a:p>
        </p:txBody>
      </p:sp>
    </p:spTree>
    <p:extLst>
      <p:ext uri="{BB962C8B-B14F-4D97-AF65-F5344CB8AC3E}">
        <p14:creationId xmlns:p14="http://schemas.microsoft.com/office/powerpoint/2010/main" val="39587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33</a:t>
            </a:fld>
            <a:endParaRPr lang="en-CA"/>
          </a:p>
        </p:txBody>
      </p:sp>
    </p:spTree>
    <p:extLst>
      <p:ext uri="{BB962C8B-B14F-4D97-AF65-F5344CB8AC3E}">
        <p14:creationId xmlns:p14="http://schemas.microsoft.com/office/powerpoint/2010/main" val="32493083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34</a:t>
            </a:fld>
            <a:endParaRPr lang="en-CA"/>
          </a:p>
        </p:txBody>
      </p:sp>
    </p:spTree>
    <p:extLst>
      <p:ext uri="{BB962C8B-B14F-4D97-AF65-F5344CB8AC3E}">
        <p14:creationId xmlns:p14="http://schemas.microsoft.com/office/powerpoint/2010/main" val="9709213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35</a:t>
            </a:fld>
            <a:endParaRPr lang="en-CA"/>
          </a:p>
        </p:txBody>
      </p:sp>
    </p:spTree>
    <p:extLst>
      <p:ext uri="{BB962C8B-B14F-4D97-AF65-F5344CB8AC3E}">
        <p14:creationId xmlns:p14="http://schemas.microsoft.com/office/powerpoint/2010/main" val="1939002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36</a:t>
            </a:fld>
            <a:endParaRPr lang="en-CA"/>
          </a:p>
        </p:txBody>
      </p:sp>
    </p:spTree>
    <p:extLst>
      <p:ext uri="{BB962C8B-B14F-4D97-AF65-F5344CB8AC3E}">
        <p14:creationId xmlns:p14="http://schemas.microsoft.com/office/powerpoint/2010/main" val="33605794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37</a:t>
            </a:fld>
            <a:endParaRPr lang="en-CA"/>
          </a:p>
        </p:txBody>
      </p:sp>
    </p:spTree>
    <p:extLst>
      <p:ext uri="{BB962C8B-B14F-4D97-AF65-F5344CB8AC3E}">
        <p14:creationId xmlns:p14="http://schemas.microsoft.com/office/powerpoint/2010/main" val="18574601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38</a:t>
            </a:fld>
            <a:endParaRPr lang="en-CA"/>
          </a:p>
        </p:txBody>
      </p:sp>
    </p:spTree>
    <p:extLst>
      <p:ext uri="{BB962C8B-B14F-4D97-AF65-F5344CB8AC3E}">
        <p14:creationId xmlns:p14="http://schemas.microsoft.com/office/powerpoint/2010/main" val="14583435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39</a:t>
            </a:fld>
            <a:endParaRPr lang="en-CA"/>
          </a:p>
        </p:txBody>
      </p:sp>
    </p:spTree>
    <p:extLst>
      <p:ext uri="{BB962C8B-B14F-4D97-AF65-F5344CB8AC3E}">
        <p14:creationId xmlns:p14="http://schemas.microsoft.com/office/powerpoint/2010/main" val="26520679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40</a:t>
            </a:fld>
            <a:endParaRPr lang="en-CA"/>
          </a:p>
        </p:txBody>
      </p:sp>
    </p:spTree>
    <p:extLst>
      <p:ext uri="{BB962C8B-B14F-4D97-AF65-F5344CB8AC3E}">
        <p14:creationId xmlns:p14="http://schemas.microsoft.com/office/powerpoint/2010/main" val="1721002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14</a:t>
            </a:fld>
            <a:endParaRPr lang="en-CA"/>
          </a:p>
        </p:txBody>
      </p:sp>
    </p:spTree>
    <p:extLst>
      <p:ext uri="{BB962C8B-B14F-4D97-AF65-F5344CB8AC3E}">
        <p14:creationId xmlns:p14="http://schemas.microsoft.com/office/powerpoint/2010/main" val="18568116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41</a:t>
            </a:fld>
            <a:endParaRPr lang="en-CA"/>
          </a:p>
        </p:txBody>
      </p:sp>
    </p:spTree>
    <p:extLst>
      <p:ext uri="{BB962C8B-B14F-4D97-AF65-F5344CB8AC3E}">
        <p14:creationId xmlns:p14="http://schemas.microsoft.com/office/powerpoint/2010/main" val="7692266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42</a:t>
            </a:fld>
            <a:endParaRPr lang="en-CA"/>
          </a:p>
        </p:txBody>
      </p:sp>
    </p:spTree>
    <p:extLst>
      <p:ext uri="{BB962C8B-B14F-4D97-AF65-F5344CB8AC3E}">
        <p14:creationId xmlns:p14="http://schemas.microsoft.com/office/powerpoint/2010/main" val="2921393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46</a:t>
            </a:fld>
            <a:endParaRPr lang="en-CA"/>
          </a:p>
        </p:txBody>
      </p:sp>
    </p:spTree>
    <p:extLst>
      <p:ext uri="{BB962C8B-B14F-4D97-AF65-F5344CB8AC3E}">
        <p14:creationId xmlns:p14="http://schemas.microsoft.com/office/powerpoint/2010/main" val="7642468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47</a:t>
            </a:fld>
            <a:endParaRPr lang="en-CA"/>
          </a:p>
        </p:txBody>
      </p:sp>
    </p:spTree>
    <p:extLst>
      <p:ext uri="{BB962C8B-B14F-4D97-AF65-F5344CB8AC3E}">
        <p14:creationId xmlns:p14="http://schemas.microsoft.com/office/powerpoint/2010/main" val="36304320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48</a:t>
            </a:fld>
            <a:endParaRPr lang="en-CA"/>
          </a:p>
        </p:txBody>
      </p:sp>
    </p:spTree>
    <p:extLst>
      <p:ext uri="{BB962C8B-B14F-4D97-AF65-F5344CB8AC3E}">
        <p14:creationId xmlns:p14="http://schemas.microsoft.com/office/powerpoint/2010/main" val="227667933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49</a:t>
            </a:fld>
            <a:endParaRPr lang="en-CA"/>
          </a:p>
        </p:txBody>
      </p:sp>
    </p:spTree>
    <p:extLst>
      <p:ext uri="{BB962C8B-B14F-4D97-AF65-F5344CB8AC3E}">
        <p14:creationId xmlns:p14="http://schemas.microsoft.com/office/powerpoint/2010/main" val="1471366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50</a:t>
            </a:fld>
            <a:endParaRPr lang="en-CA"/>
          </a:p>
        </p:txBody>
      </p:sp>
    </p:spTree>
    <p:extLst>
      <p:ext uri="{BB962C8B-B14F-4D97-AF65-F5344CB8AC3E}">
        <p14:creationId xmlns:p14="http://schemas.microsoft.com/office/powerpoint/2010/main" val="36380749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51</a:t>
            </a:fld>
            <a:endParaRPr lang="en-CA"/>
          </a:p>
        </p:txBody>
      </p:sp>
    </p:spTree>
    <p:extLst>
      <p:ext uri="{BB962C8B-B14F-4D97-AF65-F5344CB8AC3E}">
        <p14:creationId xmlns:p14="http://schemas.microsoft.com/office/powerpoint/2010/main" val="368459980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52</a:t>
            </a:fld>
            <a:endParaRPr lang="en-CA"/>
          </a:p>
        </p:txBody>
      </p:sp>
    </p:spTree>
    <p:extLst>
      <p:ext uri="{BB962C8B-B14F-4D97-AF65-F5344CB8AC3E}">
        <p14:creationId xmlns:p14="http://schemas.microsoft.com/office/powerpoint/2010/main" val="135223939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53</a:t>
            </a:fld>
            <a:endParaRPr lang="en-CA"/>
          </a:p>
        </p:txBody>
      </p:sp>
    </p:spTree>
    <p:extLst>
      <p:ext uri="{BB962C8B-B14F-4D97-AF65-F5344CB8AC3E}">
        <p14:creationId xmlns:p14="http://schemas.microsoft.com/office/powerpoint/2010/main" val="4079982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15</a:t>
            </a:fld>
            <a:endParaRPr lang="en-CA"/>
          </a:p>
        </p:txBody>
      </p:sp>
    </p:spTree>
    <p:extLst>
      <p:ext uri="{BB962C8B-B14F-4D97-AF65-F5344CB8AC3E}">
        <p14:creationId xmlns:p14="http://schemas.microsoft.com/office/powerpoint/2010/main" val="9829424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54</a:t>
            </a:fld>
            <a:endParaRPr lang="en-CA"/>
          </a:p>
        </p:txBody>
      </p:sp>
    </p:spTree>
    <p:extLst>
      <p:ext uri="{BB962C8B-B14F-4D97-AF65-F5344CB8AC3E}">
        <p14:creationId xmlns:p14="http://schemas.microsoft.com/office/powerpoint/2010/main" val="42581106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55</a:t>
            </a:fld>
            <a:endParaRPr lang="en-CA"/>
          </a:p>
        </p:txBody>
      </p:sp>
    </p:spTree>
    <p:extLst>
      <p:ext uri="{BB962C8B-B14F-4D97-AF65-F5344CB8AC3E}">
        <p14:creationId xmlns:p14="http://schemas.microsoft.com/office/powerpoint/2010/main" val="9467598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56</a:t>
            </a:fld>
            <a:endParaRPr lang="en-CA"/>
          </a:p>
        </p:txBody>
      </p:sp>
    </p:spTree>
    <p:extLst>
      <p:ext uri="{BB962C8B-B14F-4D97-AF65-F5344CB8AC3E}">
        <p14:creationId xmlns:p14="http://schemas.microsoft.com/office/powerpoint/2010/main" val="39933991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57</a:t>
            </a:fld>
            <a:endParaRPr lang="en-CA"/>
          </a:p>
        </p:txBody>
      </p:sp>
    </p:spTree>
    <p:extLst>
      <p:ext uri="{BB962C8B-B14F-4D97-AF65-F5344CB8AC3E}">
        <p14:creationId xmlns:p14="http://schemas.microsoft.com/office/powerpoint/2010/main" val="28553627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58</a:t>
            </a:fld>
            <a:endParaRPr lang="en-CA"/>
          </a:p>
        </p:txBody>
      </p:sp>
    </p:spTree>
    <p:extLst>
      <p:ext uri="{BB962C8B-B14F-4D97-AF65-F5344CB8AC3E}">
        <p14:creationId xmlns:p14="http://schemas.microsoft.com/office/powerpoint/2010/main" val="369414975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59</a:t>
            </a:fld>
            <a:endParaRPr lang="en-CA"/>
          </a:p>
        </p:txBody>
      </p:sp>
    </p:spTree>
    <p:extLst>
      <p:ext uri="{BB962C8B-B14F-4D97-AF65-F5344CB8AC3E}">
        <p14:creationId xmlns:p14="http://schemas.microsoft.com/office/powerpoint/2010/main" val="16240834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60</a:t>
            </a:fld>
            <a:endParaRPr lang="en-CA"/>
          </a:p>
        </p:txBody>
      </p:sp>
    </p:spTree>
    <p:extLst>
      <p:ext uri="{BB962C8B-B14F-4D97-AF65-F5344CB8AC3E}">
        <p14:creationId xmlns:p14="http://schemas.microsoft.com/office/powerpoint/2010/main" val="964290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61</a:t>
            </a:fld>
            <a:endParaRPr lang="en-CA"/>
          </a:p>
        </p:txBody>
      </p:sp>
    </p:spTree>
    <p:extLst>
      <p:ext uri="{BB962C8B-B14F-4D97-AF65-F5344CB8AC3E}">
        <p14:creationId xmlns:p14="http://schemas.microsoft.com/office/powerpoint/2010/main" val="622948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62</a:t>
            </a:fld>
            <a:endParaRPr lang="en-CA"/>
          </a:p>
        </p:txBody>
      </p:sp>
    </p:spTree>
    <p:extLst>
      <p:ext uri="{BB962C8B-B14F-4D97-AF65-F5344CB8AC3E}">
        <p14:creationId xmlns:p14="http://schemas.microsoft.com/office/powerpoint/2010/main" val="385208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63</a:t>
            </a:fld>
            <a:endParaRPr lang="en-CA"/>
          </a:p>
        </p:txBody>
      </p:sp>
    </p:spTree>
    <p:extLst>
      <p:ext uri="{BB962C8B-B14F-4D97-AF65-F5344CB8AC3E}">
        <p14:creationId xmlns:p14="http://schemas.microsoft.com/office/powerpoint/2010/main" val="3779600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16</a:t>
            </a:fld>
            <a:endParaRPr lang="en-CA"/>
          </a:p>
        </p:txBody>
      </p:sp>
    </p:spTree>
    <p:extLst>
      <p:ext uri="{BB962C8B-B14F-4D97-AF65-F5344CB8AC3E}">
        <p14:creationId xmlns:p14="http://schemas.microsoft.com/office/powerpoint/2010/main" val="2232562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17</a:t>
            </a:fld>
            <a:endParaRPr lang="en-CA"/>
          </a:p>
        </p:txBody>
      </p:sp>
    </p:spTree>
    <p:extLst>
      <p:ext uri="{BB962C8B-B14F-4D97-AF65-F5344CB8AC3E}">
        <p14:creationId xmlns:p14="http://schemas.microsoft.com/office/powerpoint/2010/main" val="15021290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18</a:t>
            </a:fld>
            <a:endParaRPr lang="en-CA"/>
          </a:p>
        </p:txBody>
      </p:sp>
    </p:spTree>
    <p:extLst>
      <p:ext uri="{BB962C8B-B14F-4D97-AF65-F5344CB8AC3E}">
        <p14:creationId xmlns:p14="http://schemas.microsoft.com/office/powerpoint/2010/main" val="3402428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19</a:t>
            </a:fld>
            <a:endParaRPr lang="en-CA"/>
          </a:p>
        </p:txBody>
      </p:sp>
    </p:spTree>
    <p:extLst>
      <p:ext uri="{BB962C8B-B14F-4D97-AF65-F5344CB8AC3E}">
        <p14:creationId xmlns:p14="http://schemas.microsoft.com/office/powerpoint/2010/main" val="5489299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0E24C9D-749B-4666-A578-661298A52AB4}" type="slidenum">
              <a:rPr lang="en-CA" smtClean="0"/>
              <a:t>20</a:t>
            </a:fld>
            <a:endParaRPr lang="en-CA"/>
          </a:p>
        </p:txBody>
      </p:sp>
    </p:spTree>
    <p:extLst>
      <p:ext uri="{BB962C8B-B14F-4D97-AF65-F5344CB8AC3E}">
        <p14:creationId xmlns:p14="http://schemas.microsoft.com/office/powerpoint/2010/main" val="26925960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2F4CA-CFB5-4622-8379-E2BFC8F6363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FD095A00-AF7A-4719-90AC-A314CC4232E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EBBD8C12-1304-47C1-8834-643755F8DE70}"/>
              </a:ext>
            </a:extLst>
          </p:cNvPr>
          <p:cNvSpPr>
            <a:spLocks noGrp="1"/>
          </p:cNvSpPr>
          <p:nvPr>
            <p:ph type="dt" sz="half" idx="10"/>
          </p:nvPr>
        </p:nvSpPr>
        <p:spPr/>
        <p:txBody>
          <a:bodyPr/>
          <a:lstStyle/>
          <a:p>
            <a:r>
              <a:rPr lang="en-US"/>
              <a:t>July 16, 2020</a:t>
            </a:r>
            <a:endParaRPr lang="en-CA"/>
          </a:p>
        </p:txBody>
      </p:sp>
      <p:sp>
        <p:nvSpPr>
          <p:cNvPr id="5" name="Footer Placeholder 4">
            <a:extLst>
              <a:ext uri="{FF2B5EF4-FFF2-40B4-BE49-F238E27FC236}">
                <a16:creationId xmlns:a16="http://schemas.microsoft.com/office/drawing/2014/main" id="{65BAECB9-9725-4DBA-918A-9CE544F95DBE}"/>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17E60E1-FE2C-4E6C-9B88-9E10CD21186F}"/>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3697088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57050-1987-475E-9422-9D010DC46E65}"/>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977B4FF-C932-4DE2-A0D9-AAD3C08415A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5DA36252-F2CA-421D-8853-C223DEAC5A49}"/>
              </a:ext>
            </a:extLst>
          </p:cNvPr>
          <p:cNvSpPr>
            <a:spLocks noGrp="1"/>
          </p:cNvSpPr>
          <p:nvPr>
            <p:ph type="dt" sz="half" idx="10"/>
          </p:nvPr>
        </p:nvSpPr>
        <p:spPr/>
        <p:txBody>
          <a:bodyPr/>
          <a:lstStyle/>
          <a:p>
            <a:r>
              <a:rPr lang="en-US"/>
              <a:t>July 16, 2020</a:t>
            </a:r>
            <a:endParaRPr lang="en-CA"/>
          </a:p>
        </p:txBody>
      </p:sp>
      <p:sp>
        <p:nvSpPr>
          <p:cNvPr id="5" name="Footer Placeholder 4">
            <a:extLst>
              <a:ext uri="{FF2B5EF4-FFF2-40B4-BE49-F238E27FC236}">
                <a16:creationId xmlns:a16="http://schemas.microsoft.com/office/drawing/2014/main" id="{E33F9F0C-0C5E-4805-A874-D7BFD866AA70}"/>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103306B-B84B-4FD3-AA40-72FFE91AA2D3}"/>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30305787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016522C-961D-4504-890E-1D5FDE181C6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46FE6234-9247-43C7-9020-65A87E94C8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7AC8720-C2A8-4033-9479-D96BFE05FAE8}"/>
              </a:ext>
            </a:extLst>
          </p:cNvPr>
          <p:cNvSpPr>
            <a:spLocks noGrp="1"/>
          </p:cNvSpPr>
          <p:nvPr>
            <p:ph type="dt" sz="half" idx="10"/>
          </p:nvPr>
        </p:nvSpPr>
        <p:spPr/>
        <p:txBody>
          <a:bodyPr/>
          <a:lstStyle/>
          <a:p>
            <a:r>
              <a:rPr lang="en-US"/>
              <a:t>July 16, 2020</a:t>
            </a:r>
            <a:endParaRPr lang="en-CA"/>
          </a:p>
        </p:txBody>
      </p:sp>
      <p:sp>
        <p:nvSpPr>
          <p:cNvPr id="5" name="Footer Placeholder 4">
            <a:extLst>
              <a:ext uri="{FF2B5EF4-FFF2-40B4-BE49-F238E27FC236}">
                <a16:creationId xmlns:a16="http://schemas.microsoft.com/office/drawing/2014/main" id="{FC7D3F9A-E2D4-4F8E-9F39-196D38CD75B9}"/>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7B4378C1-5527-4302-A437-A2E85D351644}"/>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6684942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5880A-5D76-45AE-8F64-F3414E2C414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1723858B-5F1E-4005-AFFF-48F83A91532B}"/>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Date Placeholder 3">
            <a:extLst>
              <a:ext uri="{FF2B5EF4-FFF2-40B4-BE49-F238E27FC236}">
                <a16:creationId xmlns:a16="http://schemas.microsoft.com/office/drawing/2014/main" id="{CF5F4629-1BC7-4EF0-92E4-87AD6AD88284}"/>
              </a:ext>
            </a:extLst>
          </p:cNvPr>
          <p:cNvSpPr>
            <a:spLocks noGrp="1"/>
          </p:cNvSpPr>
          <p:nvPr>
            <p:ph type="dt" sz="half" idx="10"/>
          </p:nvPr>
        </p:nvSpPr>
        <p:spPr/>
        <p:txBody>
          <a:bodyPr/>
          <a:lstStyle/>
          <a:p>
            <a:r>
              <a:rPr lang="en-US"/>
              <a:t>July 16, 2020</a:t>
            </a:r>
            <a:endParaRPr lang="en-CA"/>
          </a:p>
        </p:txBody>
      </p:sp>
      <p:sp>
        <p:nvSpPr>
          <p:cNvPr id="5" name="Footer Placeholder 4">
            <a:extLst>
              <a:ext uri="{FF2B5EF4-FFF2-40B4-BE49-F238E27FC236}">
                <a16:creationId xmlns:a16="http://schemas.microsoft.com/office/drawing/2014/main" id="{13CA7AAF-2E89-4F89-A12A-6B9417F4BB7B}"/>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A8FE36EE-D247-41E5-8BD2-7A7351A4F3D2}"/>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1171472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0F37E-D4CE-46FE-A18D-A76C474962D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74BCD5BE-CDCD-480A-8D0E-CF9974D2DF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30C15B-795C-4325-A728-A7B7E25F0CC4}"/>
              </a:ext>
            </a:extLst>
          </p:cNvPr>
          <p:cNvSpPr>
            <a:spLocks noGrp="1"/>
          </p:cNvSpPr>
          <p:nvPr>
            <p:ph type="dt" sz="half" idx="10"/>
          </p:nvPr>
        </p:nvSpPr>
        <p:spPr/>
        <p:txBody>
          <a:bodyPr/>
          <a:lstStyle/>
          <a:p>
            <a:r>
              <a:rPr lang="en-US"/>
              <a:t>July 16, 2020</a:t>
            </a:r>
            <a:endParaRPr lang="en-CA"/>
          </a:p>
        </p:txBody>
      </p:sp>
      <p:sp>
        <p:nvSpPr>
          <p:cNvPr id="5" name="Footer Placeholder 4">
            <a:extLst>
              <a:ext uri="{FF2B5EF4-FFF2-40B4-BE49-F238E27FC236}">
                <a16:creationId xmlns:a16="http://schemas.microsoft.com/office/drawing/2014/main" id="{2ECC6ADD-8D79-4E12-AB75-B7FCB6AE4C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ADE3341-8F3B-49B6-B091-B1A04C559873}"/>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22175212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7F86C-3CB2-421C-B7FC-8062B47AA465}"/>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0F983A2-9FCC-4B7C-ACE6-6625196A87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99BF3507-C6B0-4B77-A7EA-310D28A90D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F8F7F707-DA27-4792-841C-61C44700F6F0}"/>
              </a:ext>
            </a:extLst>
          </p:cNvPr>
          <p:cNvSpPr>
            <a:spLocks noGrp="1"/>
          </p:cNvSpPr>
          <p:nvPr>
            <p:ph type="dt" sz="half" idx="10"/>
          </p:nvPr>
        </p:nvSpPr>
        <p:spPr/>
        <p:txBody>
          <a:bodyPr/>
          <a:lstStyle/>
          <a:p>
            <a:r>
              <a:rPr lang="en-US"/>
              <a:t>July 16, 2020</a:t>
            </a:r>
            <a:endParaRPr lang="en-CA"/>
          </a:p>
        </p:txBody>
      </p:sp>
      <p:sp>
        <p:nvSpPr>
          <p:cNvPr id="6" name="Footer Placeholder 5">
            <a:extLst>
              <a:ext uri="{FF2B5EF4-FFF2-40B4-BE49-F238E27FC236}">
                <a16:creationId xmlns:a16="http://schemas.microsoft.com/office/drawing/2014/main" id="{0A8E82CB-6880-4EA8-B8FA-4DE10320E2A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463F07E-4B5C-41A3-B326-82340C7F329A}"/>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925128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00727-2107-4A90-BFB2-67790579F7EF}"/>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5DD095A-9BCB-4BFF-8251-D257B186EC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A87DCF-69FE-42D4-9DAF-05EA989E367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0FDA969-992D-487E-ABB7-358BDD6406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96A167-875D-43F5-B608-0B5E1E63729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DC80EB7F-F1CE-4695-BC61-280B2D03F55F}"/>
              </a:ext>
            </a:extLst>
          </p:cNvPr>
          <p:cNvSpPr>
            <a:spLocks noGrp="1"/>
          </p:cNvSpPr>
          <p:nvPr>
            <p:ph type="dt" sz="half" idx="10"/>
          </p:nvPr>
        </p:nvSpPr>
        <p:spPr/>
        <p:txBody>
          <a:bodyPr/>
          <a:lstStyle/>
          <a:p>
            <a:r>
              <a:rPr lang="en-US"/>
              <a:t>July 16, 2020</a:t>
            </a:r>
            <a:endParaRPr lang="en-CA"/>
          </a:p>
        </p:txBody>
      </p:sp>
      <p:sp>
        <p:nvSpPr>
          <p:cNvPr id="8" name="Footer Placeholder 7">
            <a:extLst>
              <a:ext uri="{FF2B5EF4-FFF2-40B4-BE49-F238E27FC236}">
                <a16:creationId xmlns:a16="http://schemas.microsoft.com/office/drawing/2014/main" id="{ABABF8B0-7D3C-4F91-81E2-9D2D3F6E18A9}"/>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DE6F5D2F-EFA7-421B-92CF-4F897122AC01}"/>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31928817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EDD8D4-1F5B-4AC1-B980-A269FD352B02}"/>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3F9A95B0-C783-47D0-8CD2-B830210F025C}"/>
              </a:ext>
            </a:extLst>
          </p:cNvPr>
          <p:cNvSpPr>
            <a:spLocks noGrp="1"/>
          </p:cNvSpPr>
          <p:nvPr>
            <p:ph type="dt" sz="half" idx="10"/>
          </p:nvPr>
        </p:nvSpPr>
        <p:spPr/>
        <p:txBody>
          <a:bodyPr/>
          <a:lstStyle/>
          <a:p>
            <a:r>
              <a:rPr lang="en-US"/>
              <a:t>July 16, 2020</a:t>
            </a:r>
            <a:endParaRPr lang="en-CA"/>
          </a:p>
        </p:txBody>
      </p:sp>
      <p:sp>
        <p:nvSpPr>
          <p:cNvPr id="4" name="Footer Placeholder 3">
            <a:extLst>
              <a:ext uri="{FF2B5EF4-FFF2-40B4-BE49-F238E27FC236}">
                <a16:creationId xmlns:a16="http://schemas.microsoft.com/office/drawing/2014/main" id="{D00AE2A8-C79B-454E-964F-77FB4E0B16B6}"/>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10BB187C-ED5C-4532-9E70-6B67B04FE265}"/>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6745848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5FD2B18-B697-464E-B1A5-E664CBB981D2}"/>
              </a:ext>
            </a:extLst>
          </p:cNvPr>
          <p:cNvSpPr>
            <a:spLocks noGrp="1"/>
          </p:cNvSpPr>
          <p:nvPr>
            <p:ph type="dt" sz="half" idx="10"/>
          </p:nvPr>
        </p:nvSpPr>
        <p:spPr/>
        <p:txBody>
          <a:bodyPr/>
          <a:lstStyle/>
          <a:p>
            <a:r>
              <a:rPr lang="en-US"/>
              <a:t>July 16, 2020</a:t>
            </a:r>
            <a:endParaRPr lang="en-CA"/>
          </a:p>
        </p:txBody>
      </p:sp>
      <p:sp>
        <p:nvSpPr>
          <p:cNvPr id="3" name="Footer Placeholder 2">
            <a:extLst>
              <a:ext uri="{FF2B5EF4-FFF2-40B4-BE49-F238E27FC236}">
                <a16:creationId xmlns:a16="http://schemas.microsoft.com/office/drawing/2014/main" id="{71AC6397-1BAC-455A-AA96-2DDCC2D51C0F}"/>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2E5D813F-2ED2-4151-9655-32D183106CE0}"/>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11693045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7FC4A8-BDA9-4301-A4EA-07051E6EFB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E61DAC8E-8DF8-4536-901A-10F99ECE7E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8ACBA94-5CD0-46EA-B3CB-22B9C76DB5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FB3929-917C-4849-A781-9E2D39ED82F2}"/>
              </a:ext>
            </a:extLst>
          </p:cNvPr>
          <p:cNvSpPr>
            <a:spLocks noGrp="1"/>
          </p:cNvSpPr>
          <p:nvPr>
            <p:ph type="dt" sz="half" idx="10"/>
          </p:nvPr>
        </p:nvSpPr>
        <p:spPr/>
        <p:txBody>
          <a:bodyPr/>
          <a:lstStyle/>
          <a:p>
            <a:r>
              <a:rPr lang="en-US"/>
              <a:t>July 16, 2020</a:t>
            </a:r>
            <a:endParaRPr lang="en-CA"/>
          </a:p>
        </p:txBody>
      </p:sp>
      <p:sp>
        <p:nvSpPr>
          <p:cNvPr id="6" name="Footer Placeholder 5">
            <a:extLst>
              <a:ext uri="{FF2B5EF4-FFF2-40B4-BE49-F238E27FC236}">
                <a16:creationId xmlns:a16="http://schemas.microsoft.com/office/drawing/2014/main" id="{740F1C07-5944-454A-9160-FF77C2BA19C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1CAB498-EEE6-4378-B507-E8A8D8BD368C}"/>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1926100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A9A9F-44B2-43D4-BD6D-111982B3778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6FBC178-D975-4037-AB21-094DED87DF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EF37E256-BD54-4295-8340-1E61E1AA74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7C605E-9FBA-4955-A481-F5E47598601A}"/>
              </a:ext>
            </a:extLst>
          </p:cNvPr>
          <p:cNvSpPr>
            <a:spLocks noGrp="1"/>
          </p:cNvSpPr>
          <p:nvPr>
            <p:ph type="dt" sz="half" idx="10"/>
          </p:nvPr>
        </p:nvSpPr>
        <p:spPr/>
        <p:txBody>
          <a:bodyPr/>
          <a:lstStyle/>
          <a:p>
            <a:r>
              <a:rPr lang="en-US"/>
              <a:t>July 16, 2020</a:t>
            </a:r>
            <a:endParaRPr lang="en-CA"/>
          </a:p>
        </p:txBody>
      </p:sp>
      <p:sp>
        <p:nvSpPr>
          <p:cNvPr id="6" name="Footer Placeholder 5">
            <a:extLst>
              <a:ext uri="{FF2B5EF4-FFF2-40B4-BE49-F238E27FC236}">
                <a16:creationId xmlns:a16="http://schemas.microsoft.com/office/drawing/2014/main" id="{1D6D3E05-0B16-4CAD-87A5-34D9AE54878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20D8738C-0856-4B1B-8D1D-BB0C623CF60A}"/>
              </a:ext>
            </a:extLst>
          </p:cNvPr>
          <p:cNvSpPr>
            <a:spLocks noGrp="1"/>
          </p:cNvSpPr>
          <p:nvPr>
            <p:ph type="sldNum" sz="quarter" idx="12"/>
          </p:nvPr>
        </p:nvSpPr>
        <p:spPr/>
        <p:txBody>
          <a:bodyPr/>
          <a:lstStyle/>
          <a:p>
            <a:fld id="{12D0BCEA-8065-4A0E-8EA6-60F3C3D6559E}" type="slidenum">
              <a:rPr lang="en-CA" smtClean="0"/>
              <a:t>‹#›</a:t>
            </a:fld>
            <a:endParaRPr lang="en-CA"/>
          </a:p>
        </p:txBody>
      </p:sp>
    </p:spTree>
    <p:extLst>
      <p:ext uri="{BB962C8B-B14F-4D97-AF65-F5344CB8AC3E}">
        <p14:creationId xmlns:p14="http://schemas.microsoft.com/office/powerpoint/2010/main" val="34453426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8000">
              <a:schemeClr val="accent6">
                <a:lumMod val="60000"/>
                <a:lumOff val="40000"/>
                <a:alpha val="41000"/>
              </a:schemeClr>
            </a:gs>
            <a:gs pos="84000">
              <a:schemeClr val="accent1">
                <a:lumMod val="45000"/>
                <a:lumOff val="55000"/>
              </a:schemeClr>
            </a:gs>
            <a:gs pos="100000">
              <a:schemeClr val="accent1">
                <a:lumMod val="30000"/>
                <a:lumOff val="7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3D3B32-C630-4313-96A1-250D1D390D4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8A1942E-2DCE-4BBA-A9C8-CF0DCAD313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23DB7B9-6164-4EA4-B6DC-56E7571EC62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July 16, 2020</a:t>
            </a:r>
            <a:endParaRPr lang="en-CA"/>
          </a:p>
        </p:txBody>
      </p:sp>
      <p:sp>
        <p:nvSpPr>
          <p:cNvPr id="5" name="Footer Placeholder 4">
            <a:extLst>
              <a:ext uri="{FF2B5EF4-FFF2-40B4-BE49-F238E27FC236}">
                <a16:creationId xmlns:a16="http://schemas.microsoft.com/office/drawing/2014/main" id="{92F0F765-996D-4DC7-B1C4-80380E58E9D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E1038955-84E0-4E14-9F3C-4BA62C9E50A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D0BCEA-8065-4A0E-8EA6-60F3C3D6559E}" type="slidenum">
              <a:rPr lang="en-CA" smtClean="0"/>
              <a:t>‹#›</a:t>
            </a:fld>
            <a:endParaRPr lang="en-CA"/>
          </a:p>
        </p:txBody>
      </p:sp>
    </p:spTree>
    <p:extLst>
      <p:ext uri="{BB962C8B-B14F-4D97-AF65-F5344CB8AC3E}">
        <p14:creationId xmlns:p14="http://schemas.microsoft.com/office/powerpoint/2010/main" val="15406034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canlii.ca/t/1l6p5"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canlii.ca/t/1fbp4"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canlii.ca/t/1l84r"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5b2012%5d%20O.J.%20No.%206423"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canlii.ca/t/gphpv"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orthyorkharvest.com/gene-c-colman/"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complexfamilylaw.com/Our-Team/"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northyorkharvest.com/gene-c-colman/"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hyperlink" Target="https://www.complexfamilylaw.com/Events.shtml" TargetMode="Externa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northyorkharvest.com/gene-c-colman/" TargetMode="External"/><Relationship Id="rId2" Type="http://schemas.openxmlformats.org/officeDocument/2006/relationships/hyperlink" Target="mailto:reception@complexfamilylaw.com"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hyperlink" Target="mailto:robert@complexfamilylaw.com"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8EABF7-373A-4BE3-BC05-A314B882DEB6}"/>
              </a:ext>
            </a:extLst>
          </p:cNvPr>
          <p:cNvSpPr>
            <a:spLocks noGrp="1"/>
          </p:cNvSpPr>
          <p:nvPr>
            <p:ph type="title"/>
          </p:nvPr>
        </p:nvSpPr>
        <p:spPr>
          <a:xfrm>
            <a:off x="9093496" y="618681"/>
            <a:ext cx="2613872" cy="4794567"/>
          </a:xfrm>
        </p:spPr>
        <p:txBody>
          <a:bodyPr vert="horz" lIns="91440" tIns="45720" rIns="91440" bIns="45720" rtlCol="0" anchor="ctr">
            <a:normAutofit/>
          </a:bodyPr>
          <a:lstStyle/>
          <a:p>
            <a:r>
              <a:rPr lang="en-US" sz="3600" i="1" dirty="0">
                <a:ln w="0"/>
                <a:effectLst>
                  <a:outerShdw blurRad="38100" dist="19050" dir="2700000" algn="tl" rotWithShape="0">
                    <a:schemeClr val="dk1">
                      <a:alpha val="40000"/>
                    </a:schemeClr>
                  </a:outerShdw>
                </a:effectLst>
              </a:rPr>
              <a:t>We will start the webinar shortly. </a:t>
            </a:r>
            <a:br>
              <a:rPr lang="en-US" sz="3600" i="1" dirty="0">
                <a:ln w="0"/>
                <a:effectLst>
                  <a:outerShdw blurRad="38100" dist="19050" dir="2700000" algn="tl" rotWithShape="0">
                    <a:schemeClr val="dk1">
                      <a:alpha val="40000"/>
                    </a:schemeClr>
                  </a:outerShdw>
                </a:effectLst>
              </a:rPr>
            </a:br>
            <a:br>
              <a:rPr lang="en-US" sz="3600" i="1" dirty="0">
                <a:ln w="0"/>
                <a:effectLst>
                  <a:outerShdw blurRad="38100" dist="19050" dir="2700000" algn="tl" rotWithShape="0">
                    <a:schemeClr val="dk1">
                      <a:alpha val="40000"/>
                    </a:schemeClr>
                  </a:outerShdw>
                </a:effectLst>
              </a:rPr>
            </a:br>
            <a:r>
              <a:rPr lang="en-US" sz="3600" i="1" dirty="0">
                <a:ln w="0"/>
                <a:effectLst>
                  <a:outerShdw blurRad="38100" dist="19050" dir="2700000" algn="tl" rotWithShape="0">
                    <a:schemeClr val="dk1">
                      <a:alpha val="40000"/>
                    </a:schemeClr>
                  </a:outerShdw>
                </a:effectLst>
              </a:rPr>
              <a:t>Thanks for joining in.</a:t>
            </a:r>
          </a:p>
        </p:txBody>
      </p:sp>
      <p:pic>
        <p:nvPicPr>
          <p:cNvPr id="6" name="Picture 2">
            <a:extLst>
              <a:ext uri="{FF2B5EF4-FFF2-40B4-BE49-F238E27FC236}">
                <a16:creationId xmlns:a16="http://schemas.microsoft.com/office/drawing/2014/main" id="{FE924F04-C5B3-442D-A41D-6CBAC0FF2EBD}"/>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20093" r="-2" b="20668"/>
          <a:stretch/>
        </p:blipFill>
        <p:spPr bwMode="auto">
          <a:xfrm>
            <a:off x="1034866" y="960570"/>
            <a:ext cx="7171287" cy="5440230"/>
          </a:xfrm>
          <a:prstGeom prst="rect">
            <a:avLst/>
          </a:prstGeom>
          <a:noFill/>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a:extLst>
              <a:ext uri="{FF2B5EF4-FFF2-40B4-BE49-F238E27FC236}">
                <a16:creationId xmlns:a16="http://schemas.microsoft.com/office/drawing/2014/main" id="{463590F2-EF48-4A9E-B407-C540B2608A29}"/>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defTabSz="457200">
              <a:spcAft>
                <a:spcPts val="600"/>
              </a:spcAft>
            </a:pPr>
            <a:r>
              <a:rPr lang="en-US">
                <a:solidFill>
                  <a:schemeClr val="tx1"/>
                </a:solidFill>
              </a:rPr>
              <a:t>July 16, 2020</a:t>
            </a:r>
            <a:endParaRPr lang="en-US" dirty="0">
              <a:solidFill>
                <a:schemeClr val="tx1"/>
              </a:solidFill>
            </a:endParaRPr>
          </a:p>
        </p:txBody>
      </p:sp>
      <p:sp>
        <p:nvSpPr>
          <p:cNvPr id="5" name="Slide Number Placeholder 4">
            <a:extLst>
              <a:ext uri="{FF2B5EF4-FFF2-40B4-BE49-F238E27FC236}">
                <a16:creationId xmlns:a16="http://schemas.microsoft.com/office/drawing/2014/main" id="{18E2BBC1-F056-4A55-B707-DE9EDC5013A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defTabSz="457200">
              <a:spcAft>
                <a:spcPts val="600"/>
              </a:spcAft>
            </a:pPr>
            <a:fld id="{12D0BCEA-8065-4A0E-8EA6-60F3C3D6559E}" type="slidenum">
              <a:rPr lang="en-US">
                <a:solidFill>
                  <a:srgbClr val="FFFFFF"/>
                </a:solidFill>
              </a:rPr>
              <a:pPr defTabSz="457200">
                <a:spcAft>
                  <a:spcPts val="600"/>
                </a:spcAft>
              </a:pPr>
              <a:t>1</a:t>
            </a:fld>
            <a:endParaRPr lang="en-US">
              <a:solidFill>
                <a:srgbClr val="FFFFFF"/>
              </a:solidFill>
            </a:endParaRPr>
          </a:p>
        </p:txBody>
      </p:sp>
      <p:sp>
        <p:nvSpPr>
          <p:cNvPr id="3" name="TextBox 2">
            <a:extLst>
              <a:ext uri="{FF2B5EF4-FFF2-40B4-BE49-F238E27FC236}">
                <a16:creationId xmlns:a16="http://schemas.microsoft.com/office/drawing/2014/main" id="{203B4B14-60F0-4289-B919-2DC6F8C7A54E}"/>
              </a:ext>
            </a:extLst>
          </p:cNvPr>
          <p:cNvSpPr txBox="1"/>
          <p:nvPr/>
        </p:nvSpPr>
        <p:spPr>
          <a:xfrm>
            <a:off x="2502006" y="455132"/>
            <a:ext cx="6967959" cy="954107"/>
          </a:xfrm>
          <a:prstGeom prst="rect">
            <a:avLst/>
          </a:prstGeom>
          <a:noFill/>
        </p:spPr>
        <p:txBody>
          <a:bodyPr wrap="square" rtlCol="0">
            <a:spAutoFit/>
          </a:bodyPr>
          <a:lstStyle/>
          <a:p>
            <a:pPr algn="ctr"/>
            <a:r>
              <a:rPr lang="en-US" sz="2800" b="1" dirty="0"/>
              <a:t>GRANDPARENT ALIENATION: HOW DO WE ADDRESS IT?</a:t>
            </a:r>
            <a:endParaRPr lang="en-CA" sz="2800" dirty="0"/>
          </a:p>
        </p:txBody>
      </p:sp>
    </p:spTree>
    <p:extLst>
      <p:ext uri="{BB962C8B-B14F-4D97-AF65-F5344CB8AC3E}">
        <p14:creationId xmlns:p14="http://schemas.microsoft.com/office/powerpoint/2010/main" val="2026494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PART 1: </a:t>
            </a:r>
            <a:r>
              <a:rPr lang="en-CA" sz="2700" b="1" dirty="0">
                <a:latin typeface="Arial" panose="020B0604020202020204" pitchFamily="34" charset="0"/>
                <a:cs typeface="Arial" panose="020B0604020202020204" pitchFamily="34" charset="0"/>
              </a:rPr>
              <a:t>INTRODUCTION</a:t>
            </a: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342900" marR="0" lvl="0" indent="-342900" algn="just">
              <a:spcBef>
                <a:spcPts val="0"/>
              </a:spcBef>
              <a:spcAft>
                <a:spcPts val="1200"/>
              </a:spcAft>
              <a:buFont typeface="+mj-lt"/>
              <a:buAutoNum type="arabicPeriod"/>
            </a:pPr>
            <a:endParaRPr lang="en-CA" dirty="0">
              <a:latin typeface="Times New Roman"/>
              <a:ea typeface="Calibri"/>
            </a:endParaRPr>
          </a:p>
          <a:p>
            <a:pPr marL="0" lvl="0" indent="0">
              <a:buNone/>
            </a:pPr>
            <a:endParaRPr lang="en-CA" b="1" dirty="0"/>
          </a:p>
          <a:p>
            <a:pPr marL="0" indent="0">
              <a:buNone/>
            </a:pPr>
            <a:endParaRPr lang="en-US" b="1" i="1" dirty="0"/>
          </a:p>
          <a:p>
            <a:pPr marL="0" indent="0">
              <a:buNone/>
            </a:pPr>
            <a:endParaRPr lang="en-US" b="1" i="1" dirty="0"/>
          </a:p>
          <a:p>
            <a:pPr marL="0" lvl="0" indent="0">
              <a:buNone/>
            </a:pPr>
            <a:endParaRPr lang="en-CA" b="1" dirty="0"/>
          </a:p>
          <a:p>
            <a:pPr marL="0" indent="0">
              <a:buNone/>
            </a:pPr>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10</a:t>
            </a:fld>
            <a:endParaRPr lang="en-CA"/>
          </a:p>
        </p:txBody>
      </p:sp>
      <p:pic>
        <p:nvPicPr>
          <p:cNvPr id="6" name="Picture 5">
            <a:extLst>
              <a:ext uri="{FF2B5EF4-FFF2-40B4-BE49-F238E27FC236}">
                <a16:creationId xmlns:a16="http://schemas.microsoft.com/office/drawing/2014/main" id="{4DEDBFE9-83A8-40CB-AAF4-38C6DA0FBF95}"/>
              </a:ext>
            </a:extLst>
          </p:cNvPr>
          <p:cNvPicPr>
            <a:picLocks noChangeAspect="1"/>
          </p:cNvPicPr>
          <p:nvPr/>
        </p:nvPicPr>
        <p:blipFill>
          <a:blip r:embed="rId2"/>
          <a:stretch>
            <a:fillRect/>
          </a:stretch>
        </p:blipFill>
        <p:spPr>
          <a:xfrm>
            <a:off x="3472665" y="1461499"/>
            <a:ext cx="6667797" cy="5000848"/>
          </a:xfrm>
          <a:prstGeom prst="rect">
            <a:avLst/>
          </a:prstGeom>
        </p:spPr>
      </p:pic>
    </p:spTree>
    <p:extLst>
      <p:ext uri="{BB962C8B-B14F-4D97-AF65-F5344CB8AC3E}">
        <p14:creationId xmlns:p14="http://schemas.microsoft.com/office/powerpoint/2010/main" val="12534467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Shape 8">
            <a:extLst>
              <a:ext uri="{FF2B5EF4-FFF2-40B4-BE49-F238E27FC236}">
                <a16:creationId xmlns:a16="http://schemas.microsoft.com/office/drawing/2014/main" id="{B670DBD5-770C-4383-9F54-5B86E86BD5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10277" y="0"/>
            <a:ext cx="9771446" cy="6858000"/>
          </a:xfrm>
          <a:custGeom>
            <a:avLst/>
            <a:gdLst>
              <a:gd name="connsiteX0" fmla="*/ 1422188 w 9771446"/>
              <a:gd name="connsiteY0" fmla="*/ 0 h 6858000"/>
              <a:gd name="connsiteX1" fmla="*/ 8349258 w 9771446"/>
              <a:gd name="connsiteY1" fmla="*/ 0 h 6858000"/>
              <a:gd name="connsiteX2" fmla="*/ 8502224 w 9771446"/>
              <a:gd name="connsiteY2" fmla="*/ 159673 h 6858000"/>
              <a:gd name="connsiteX3" fmla="*/ 9771446 w 9771446"/>
              <a:gd name="connsiteY3" fmla="*/ 3429001 h 6858000"/>
              <a:gd name="connsiteX4" fmla="*/ 8502224 w 9771446"/>
              <a:gd name="connsiteY4" fmla="*/ 6698330 h 6858000"/>
              <a:gd name="connsiteX5" fmla="*/ 8349260 w 9771446"/>
              <a:gd name="connsiteY5" fmla="*/ 6858000 h 6858000"/>
              <a:gd name="connsiteX6" fmla="*/ 1422186 w 9771446"/>
              <a:gd name="connsiteY6" fmla="*/ 6858000 h 6858000"/>
              <a:gd name="connsiteX7" fmla="*/ 1269223 w 9771446"/>
              <a:gd name="connsiteY7" fmla="*/ 6698330 h 6858000"/>
              <a:gd name="connsiteX8" fmla="*/ 0 w 9771446"/>
              <a:gd name="connsiteY8" fmla="*/ 3429001 h 6858000"/>
              <a:gd name="connsiteX9" fmla="*/ 1269223 w 9771446"/>
              <a:gd name="connsiteY9" fmla="*/ 15967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71446" h="685800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chemeClr val="bg1">
              <a:lumMod val="85000"/>
              <a:alpha val="6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b="26026"/>
          <a:stretch/>
        </p:blipFill>
        <p:spPr>
          <a:xfrm>
            <a:off x="1460597" y="10"/>
            <a:ext cx="9270806" cy="6857990"/>
          </a:xfrm>
          <a:custGeom>
            <a:avLst/>
            <a:gdLst/>
            <a:ahLst/>
            <a:cxnLst/>
            <a:rect l="l" t="t" r="r" b="b"/>
            <a:pathLst>
              <a:path w="9270806" h="685800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p:spPr>
      </p:pic>
    </p:spTree>
    <p:extLst>
      <p:ext uri="{BB962C8B-B14F-4D97-AF65-F5344CB8AC3E}">
        <p14:creationId xmlns:p14="http://schemas.microsoft.com/office/powerpoint/2010/main" val="23576287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en-CA" b="1" dirty="0"/>
              <a:t>TWO TYPES OF ALIENATED GRANDPARENTS</a:t>
            </a:r>
          </a:p>
          <a:p>
            <a:r>
              <a:rPr lang="en-CA" sz="3600" b="1" dirty="0"/>
              <a:t>Type #1: Grandparent…parent…grandchild</a:t>
            </a:r>
          </a:p>
          <a:p>
            <a:r>
              <a:rPr lang="en-CA" sz="3600" b="1" dirty="0"/>
              <a:t>Type #2: collateral damage</a:t>
            </a: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12</a:t>
            </a:fld>
            <a:endParaRPr lang="en-CA"/>
          </a:p>
        </p:txBody>
      </p:sp>
    </p:spTree>
    <p:extLst>
      <p:ext uri="{BB962C8B-B14F-4D97-AF65-F5344CB8AC3E}">
        <p14:creationId xmlns:p14="http://schemas.microsoft.com/office/powerpoint/2010/main" val="14094402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pic>
        <p:nvPicPr>
          <p:cNvPr id="6" name="Content Placeholder 5">
            <a:extLst>
              <a:ext uri="{FF2B5EF4-FFF2-40B4-BE49-F238E27FC236}">
                <a16:creationId xmlns:a16="http://schemas.microsoft.com/office/drawing/2014/main" id="{B3923E0A-682C-42AE-8DCC-5DF62A5912ED}"/>
              </a:ext>
            </a:extLst>
          </p:cNvPr>
          <p:cNvPicPr>
            <a:picLocks noGrp="1" noChangeAspect="1"/>
          </p:cNvPicPr>
          <p:nvPr>
            <p:ph idx="1"/>
          </p:nvPr>
        </p:nvPicPr>
        <p:blipFill>
          <a:blip r:embed="rId3"/>
          <a:stretch>
            <a:fillRect/>
          </a:stretch>
        </p:blipFill>
        <p:spPr>
          <a:xfrm>
            <a:off x="2486346" y="1602769"/>
            <a:ext cx="7705618" cy="4848511"/>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13</a:t>
            </a:fld>
            <a:endParaRPr lang="en-CA"/>
          </a:p>
        </p:txBody>
      </p:sp>
    </p:spTree>
    <p:extLst>
      <p:ext uri="{BB962C8B-B14F-4D97-AF65-F5344CB8AC3E}">
        <p14:creationId xmlns:p14="http://schemas.microsoft.com/office/powerpoint/2010/main" val="1519738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28">
            <a:extLst>
              <a:ext uri="{FF2B5EF4-FFF2-40B4-BE49-F238E27FC236}">
                <a16:creationId xmlns:a16="http://schemas.microsoft.com/office/drawing/2014/main" id="{9427AF5F-9A0E-42B7-A252-FD64C9885F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365125"/>
            <a:ext cx="10515600" cy="1306443"/>
          </a:xfrm>
        </p:spPr>
        <p:txBody>
          <a:bodyPr>
            <a:normAutofit fontScale="90000"/>
          </a:bodyPr>
          <a:lstStyle/>
          <a:p>
            <a:pPr algn="ct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r>
              <a:rPr lang="en-US" sz="3100" b="1" dirty="0">
                <a:latin typeface="Calibri" panose="020F0502020204030204"/>
              </a:rPr>
              <a:t>GRANDPARENT ALIENATION</a:t>
            </a:r>
            <a:br>
              <a:rPr lang="en-US" sz="3100" b="1" dirty="0">
                <a:latin typeface="Arial" panose="020B0604020202020204" pitchFamily="34" charset="0"/>
                <a:cs typeface="Arial" panose="020B0604020202020204" pitchFamily="34" charset="0"/>
              </a:rPr>
            </a:br>
            <a:r>
              <a:rPr lang="en-US" sz="3100" b="1" dirty="0">
                <a:latin typeface="+mn-lt"/>
              </a:rPr>
              <a:t>PART 2:TWO TYPES, THREE APPROACHES</a:t>
            </a:r>
            <a:br>
              <a:rPr lang="en-US" sz="3100" b="1" dirty="0">
                <a:latin typeface="+mn-lt"/>
              </a:rPr>
            </a:br>
            <a:br>
              <a:rPr lang="en-US" sz="3100" dirty="0">
                <a:latin typeface="Arial" panose="020B0604020202020204" pitchFamily="34" charset="0"/>
                <a:cs typeface="Arial" panose="020B0604020202020204" pitchFamily="34" charset="0"/>
              </a:rPr>
            </a:br>
            <a:br>
              <a:rPr lang="en-US" sz="3100" dirty="0">
                <a:latin typeface="Arial" panose="020B0604020202020204" pitchFamily="34" charset="0"/>
                <a:cs typeface="Arial" panose="020B0604020202020204" pitchFamily="34" charset="0"/>
              </a:rPr>
            </a:br>
            <a:endParaRPr lang="en-CA" sz="3100" dirty="0"/>
          </a:p>
        </p:txBody>
      </p:sp>
      <p:sp>
        <p:nvSpPr>
          <p:cNvPr id="24" name="Content Placeholder 11">
            <a:extLst>
              <a:ext uri="{FF2B5EF4-FFF2-40B4-BE49-F238E27FC236}">
                <a16:creationId xmlns:a16="http://schemas.microsoft.com/office/drawing/2014/main" id="{12D059CB-D045-4143-996F-8442D30E29C5}"/>
              </a:ext>
            </a:extLst>
          </p:cNvPr>
          <p:cNvSpPr>
            <a:spLocks noGrp="1"/>
          </p:cNvSpPr>
          <p:nvPr>
            <p:ph idx="1"/>
          </p:nvPr>
        </p:nvSpPr>
        <p:spPr>
          <a:xfrm>
            <a:off x="838200" y="1825625"/>
            <a:ext cx="4152774" cy="4303464"/>
          </a:xfrm>
        </p:spPr>
        <p:txBody>
          <a:bodyPr>
            <a:normAutofit/>
          </a:bodyPr>
          <a:lstStyle/>
          <a:p>
            <a:r>
              <a:rPr lang="en-US" sz="2000" dirty="0"/>
              <a:t>Colman is firmly opposed to grandparent alienation.</a:t>
            </a:r>
          </a:p>
        </p:txBody>
      </p:sp>
      <p:pic>
        <p:nvPicPr>
          <p:cNvPr id="8" name="Content Placeholder 7">
            <a:extLst>
              <a:ext uri="{FF2B5EF4-FFF2-40B4-BE49-F238E27FC236}">
                <a16:creationId xmlns:a16="http://schemas.microsoft.com/office/drawing/2014/main" id="{AF4314A0-0DB7-4B86-A966-EC4E2872C6CB}"/>
              </a:ext>
            </a:extLst>
          </p:cNvPr>
          <p:cNvPicPr>
            <a:picLocks noChangeAspect="1"/>
          </p:cNvPicPr>
          <p:nvPr/>
        </p:nvPicPr>
        <p:blipFill rotWithShape="1">
          <a:blip r:embed="rId3"/>
          <a:srcRect l="5478" r="10178" b="-1"/>
          <a:stretch/>
        </p:blipFill>
        <p:spPr>
          <a:xfrm>
            <a:off x="5183500" y="1904282"/>
            <a:ext cx="6170299" cy="4224808"/>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normAutofit/>
          </a:bodyPr>
          <a:lstStyle/>
          <a:p>
            <a:pPr>
              <a:spcAft>
                <a:spcPts val="600"/>
              </a:spcAft>
            </a:pPr>
            <a:fld id="{12D0BCEA-8065-4A0E-8EA6-60F3C3D6559E}" type="slidenum">
              <a:rPr lang="en-CA" smtClean="0"/>
              <a:pPr>
                <a:spcAft>
                  <a:spcPts val="600"/>
                </a:spcAft>
              </a:pPr>
              <a:t>14</a:t>
            </a:fld>
            <a:endParaRPr lang="en-CA"/>
          </a:p>
        </p:txBody>
      </p:sp>
    </p:spTree>
    <p:extLst>
      <p:ext uri="{BB962C8B-B14F-4D97-AF65-F5344CB8AC3E}">
        <p14:creationId xmlns:p14="http://schemas.microsoft.com/office/powerpoint/2010/main" val="1169536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en-US" sz="3600" b="1" dirty="0"/>
              <a:t>THREE APPROACHES</a:t>
            </a:r>
          </a:p>
          <a:p>
            <a:pPr marL="0" indent="0">
              <a:buNone/>
            </a:pPr>
            <a:r>
              <a:rPr lang="en-US" sz="3600" b="1" dirty="0"/>
              <a:t>1.  PARENTAL AUTONOMY</a:t>
            </a:r>
          </a:p>
          <a:p>
            <a:pPr marL="514350" indent="-514350">
              <a:buAutoNum type="arabicPeriod" startAt="2"/>
            </a:pPr>
            <a:r>
              <a:rPr lang="en-US" sz="3600" b="1" dirty="0"/>
              <a:t>PRO-CONTACT</a:t>
            </a:r>
          </a:p>
          <a:p>
            <a:pPr marL="514350" indent="-514350">
              <a:buAutoNum type="arabicPeriod" startAt="2"/>
            </a:pPr>
            <a:r>
              <a:rPr lang="en-US" sz="3600" b="1" dirty="0"/>
              <a:t>HYBRID</a:t>
            </a: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15</a:t>
            </a:fld>
            <a:endParaRPr lang="en-CA"/>
          </a:p>
        </p:txBody>
      </p:sp>
    </p:spTree>
    <p:extLst>
      <p:ext uri="{BB962C8B-B14F-4D97-AF65-F5344CB8AC3E}">
        <p14:creationId xmlns:p14="http://schemas.microsoft.com/office/powerpoint/2010/main" val="8999553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en-US" sz="4000" b="1" dirty="0"/>
              <a:t>Approach #1: Parental Autonomy</a:t>
            </a:r>
            <a:endParaRPr lang="en-US" sz="4000" dirty="0"/>
          </a:p>
          <a:p>
            <a:pPr marL="742950" indent="-742950">
              <a:buAutoNum type="arabicPeriod"/>
            </a:pPr>
            <a:r>
              <a:rPr lang="en-CA" sz="3600" b="1" dirty="0"/>
              <a:t>Fit parent</a:t>
            </a:r>
          </a:p>
          <a:p>
            <a:pPr marL="742950" indent="-742950">
              <a:buAutoNum type="arabicPeriod"/>
            </a:pPr>
            <a:r>
              <a:rPr lang="en-CA" sz="3600" b="1" dirty="0"/>
              <a:t>Best interest</a:t>
            </a:r>
          </a:p>
          <a:p>
            <a:pPr marL="742950" indent="-742950">
              <a:buAutoNum type="arabicPeriod"/>
            </a:pPr>
            <a:r>
              <a:rPr lang="en-CA" sz="3600" b="1" dirty="0"/>
              <a:t>No court intervention</a:t>
            </a:r>
          </a:p>
          <a:p>
            <a:r>
              <a:rPr lang="en-US" sz="3600" b="1" dirty="0"/>
              <a:t>Nova Scotia Law Commission, 2007</a:t>
            </a:r>
          </a:p>
          <a:p>
            <a:r>
              <a:rPr lang="en-US" sz="3600" b="1" dirty="0"/>
              <a:t>D. v. C. (2017)</a:t>
            </a:r>
            <a:endParaRPr lang="en-CA" sz="3600"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16</a:t>
            </a:fld>
            <a:endParaRPr lang="en-CA"/>
          </a:p>
        </p:txBody>
      </p:sp>
    </p:spTree>
    <p:extLst>
      <p:ext uri="{BB962C8B-B14F-4D97-AF65-F5344CB8AC3E}">
        <p14:creationId xmlns:p14="http://schemas.microsoft.com/office/powerpoint/2010/main" val="36220854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a:p>
            <a:pPr marL="0" indent="0">
              <a:buNone/>
            </a:pPr>
            <a:r>
              <a:rPr lang="en-US" sz="4000" b="1" dirty="0"/>
              <a:t>Approach #2: Pro Contact</a:t>
            </a:r>
            <a:endParaRPr lang="en-US" sz="4000" dirty="0"/>
          </a:p>
          <a:p>
            <a:r>
              <a:rPr lang="en-CA" sz="3600" b="1" dirty="0"/>
              <a:t>Best interest</a:t>
            </a: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17</a:t>
            </a:fld>
            <a:endParaRPr lang="en-CA"/>
          </a:p>
        </p:txBody>
      </p:sp>
    </p:spTree>
    <p:extLst>
      <p:ext uri="{BB962C8B-B14F-4D97-AF65-F5344CB8AC3E}">
        <p14:creationId xmlns:p14="http://schemas.microsoft.com/office/powerpoint/2010/main" val="35007352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18</a:t>
            </a:fld>
            <a:endParaRPr lang="en-CA"/>
          </a:p>
        </p:txBody>
      </p:sp>
      <p:pic>
        <p:nvPicPr>
          <p:cNvPr id="6" name="Picture 5">
            <a:extLst>
              <a:ext uri="{FF2B5EF4-FFF2-40B4-BE49-F238E27FC236}">
                <a16:creationId xmlns:a16="http://schemas.microsoft.com/office/drawing/2014/main" id="{1D88B916-2E64-4EC3-BD25-D452F2413796}"/>
              </a:ext>
            </a:extLst>
          </p:cNvPr>
          <p:cNvPicPr>
            <a:picLocks noChangeAspect="1"/>
          </p:cNvPicPr>
          <p:nvPr/>
        </p:nvPicPr>
        <p:blipFill>
          <a:blip r:embed="rId3"/>
          <a:stretch>
            <a:fillRect/>
          </a:stretch>
        </p:blipFill>
        <p:spPr>
          <a:xfrm>
            <a:off x="2640459" y="1376737"/>
            <a:ext cx="7582328" cy="5147353"/>
          </a:xfrm>
          <a:prstGeom prst="rect">
            <a:avLst/>
          </a:prstGeom>
        </p:spPr>
      </p:pic>
    </p:spTree>
    <p:extLst>
      <p:ext uri="{BB962C8B-B14F-4D97-AF65-F5344CB8AC3E}">
        <p14:creationId xmlns:p14="http://schemas.microsoft.com/office/powerpoint/2010/main" val="1699625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19</a:t>
            </a:fld>
            <a:endParaRPr lang="en-CA"/>
          </a:p>
        </p:txBody>
      </p:sp>
      <p:pic>
        <p:nvPicPr>
          <p:cNvPr id="7" name="Picture 6">
            <a:extLst>
              <a:ext uri="{FF2B5EF4-FFF2-40B4-BE49-F238E27FC236}">
                <a16:creationId xmlns:a16="http://schemas.microsoft.com/office/drawing/2014/main" id="{756EF813-1726-46BF-BB6A-D8EB663F009F}"/>
              </a:ext>
            </a:extLst>
          </p:cNvPr>
          <p:cNvPicPr>
            <a:picLocks noChangeAspect="1"/>
          </p:cNvPicPr>
          <p:nvPr/>
        </p:nvPicPr>
        <p:blipFill>
          <a:blip r:embed="rId3"/>
          <a:stretch>
            <a:fillRect/>
          </a:stretch>
        </p:blipFill>
        <p:spPr>
          <a:xfrm>
            <a:off x="2178121" y="1543049"/>
            <a:ext cx="8537825" cy="5094057"/>
          </a:xfrm>
          <a:prstGeom prst="rect">
            <a:avLst/>
          </a:prstGeom>
        </p:spPr>
      </p:pic>
    </p:spTree>
    <p:extLst>
      <p:ext uri="{BB962C8B-B14F-4D97-AF65-F5344CB8AC3E}">
        <p14:creationId xmlns:p14="http://schemas.microsoft.com/office/powerpoint/2010/main" val="41717622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02CF65-9EA0-4C96-9CAC-788EB37636C3}"/>
              </a:ext>
            </a:extLst>
          </p:cNvPr>
          <p:cNvSpPr>
            <a:spLocks noGrp="1"/>
          </p:cNvSpPr>
          <p:nvPr>
            <p:ph type="ctrTitle"/>
          </p:nvPr>
        </p:nvSpPr>
        <p:spPr>
          <a:xfrm>
            <a:off x="838200" y="963877"/>
            <a:ext cx="3494362" cy="4930246"/>
          </a:xfrm>
        </p:spPr>
        <p:txBody>
          <a:bodyPr vert="horz" lIns="91440" tIns="45720" rIns="91440" bIns="45720" rtlCol="0" anchor="ctr">
            <a:normAutofit/>
          </a:bodyPr>
          <a:lstStyle/>
          <a:p>
            <a:pPr algn="r"/>
            <a:r>
              <a:rPr lang="en-US" sz="2800" b="1" kern="1200" dirty="0">
                <a:solidFill>
                  <a:schemeClr val="accent1"/>
                </a:solidFill>
                <a:latin typeface="+mj-lt"/>
                <a:ea typeface="+mj-ea"/>
                <a:cs typeface="+mj-cs"/>
              </a:rPr>
              <a:t>GENE C. COLMAN FAMILY LAW CENTRE</a:t>
            </a:r>
            <a:br>
              <a:rPr lang="en-US" sz="2800" kern="1200" dirty="0">
                <a:solidFill>
                  <a:schemeClr val="accent1"/>
                </a:solidFill>
                <a:latin typeface="+mj-lt"/>
                <a:ea typeface="+mj-ea"/>
                <a:cs typeface="+mj-cs"/>
              </a:rPr>
            </a:br>
            <a:br>
              <a:rPr lang="en-US" sz="2800" kern="1200" dirty="0">
                <a:solidFill>
                  <a:schemeClr val="accent1"/>
                </a:solidFill>
                <a:latin typeface="+mj-lt"/>
                <a:ea typeface="+mj-ea"/>
                <a:cs typeface="+mj-cs"/>
              </a:rPr>
            </a:br>
            <a:r>
              <a:rPr lang="en-US" sz="2800" kern="1200" dirty="0">
                <a:solidFill>
                  <a:schemeClr val="accent1"/>
                </a:solidFill>
                <a:latin typeface="+mj-lt"/>
                <a:ea typeface="+mj-ea"/>
                <a:cs typeface="+mj-cs"/>
              </a:rPr>
              <a:t>6</a:t>
            </a:r>
            <a:r>
              <a:rPr lang="en-US" sz="2800" kern="1200" baseline="30000" dirty="0">
                <a:solidFill>
                  <a:schemeClr val="accent1"/>
                </a:solidFill>
                <a:latin typeface="+mj-lt"/>
                <a:ea typeface="+mj-ea"/>
                <a:cs typeface="+mj-cs"/>
              </a:rPr>
              <a:t>TH</a:t>
            </a:r>
            <a:r>
              <a:rPr lang="en-US" sz="2800" kern="1200" dirty="0">
                <a:solidFill>
                  <a:schemeClr val="accent1"/>
                </a:solidFill>
                <a:latin typeface="+mj-lt"/>
                <a:ea typeface="+mj-ea"/>
                <a:cs typeface="+mj-cs"/>
              </a:rPr>
              <a:t> IN A SERIES OF PUBLIC WEBINARS</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Subtitle 2">
            <a:extLst>
              <a:ext uri="{FF2B5EF4-FFF2-40B4-BE49-F238E27FC236}">
                <a16:creationId xmlns:a16="http://schemas.microsoft.com/office/drawing/2014/main" id="{B61451DC-08AD-47FE-88D4-3BC940F74B25}"/>
              </a:ext>
            </a:extLst>
          </p:cNvPr>
          <p:cNvSpPr>
            <a:spLocks noGrp="1"/>
          </p:cNvSpPr>
          <p:nvPr>
            <p:ph type="subTitle" idx="1"/>
          </p:nvPr>
        </p:nvSpPr>
        <p:spPr>
          <a:xfrm>
            <a:off x="4976031" y="944081"/>
            <a:ext cx="6377769" cy="4930246"/>
          </a:xfrm>
        </p:spPr>
        <p:txBody>
          <a:bodyPr vert="horz" lIns="91440" tIns="45720" rIns="91440" bIns="45720" rtlCol="0" anchor="ctr">
            <a:normAutofit/>
          </a:bodyPr>
          <a:lstStyle/>
          <a:p>
            <a:r>
              <a:rPr lang="en-US" sz="3200" b="1" dirty="0"/>
              <a:t>GRANDPARENT ALIENATION: HOW DO WE ADDRESS IT?</a:t>
            </a:r>
            <a:endParaRPr lang="en-CA" sz="3200" dirty="0"/>
          </a:p>
          <a:p>
            <a:r>
              <a:rPr lang="en-US" sz="3200" b="1" dirty="0"/>
              <a:t>July 16, 2020</a:t>
            </a:r>
          </a:p>
          <a:p>
            <a:pPr indent="-228600" algn="l">
              <a:buFont typeface="Arial" panose="020B0604020202020204" pitchFamily="34" charset="0"/>
              <a:buChar char="•"/>
            </a:pPr>
            <a:endParaRPr lang="en-US" dirty="0"/>
          </a:p>
          <a:p>
            <a:endParaRPr lang="en-CA" dirty="0"/>
          </a:p>
          <a:p>
            <a:r>
              <a:rPr lang="en-CA" dirty="0"/>
              <a:t> </a:t>
            </a:r>
            <a:r>
              <a:rPr lang="en-CA" sz="2200" b="1" dirty="0"/>
              <a:t>Gene C. Colman, B.A., LL.B. </a:t>
            </a:r>
          </a:p>
        </p:txBody>
      </p:sp>
      <p:sp>
        <p:nvSpPr>
          <p:cNvPr id="4" name="Date Placeholder 3"/>
          <p:cNvSpPr>
            <a:spLocks noGrp="1"/>
          </p:cNvSpPr>
          <p:nvPr>
            <p:ph type="dt" sz="half" idx="10"/>
          </p:nvPr>
        </p:nvSpPr>
        <p:spPr/>
        <p:txBody>
          <a:bodyPr/>
          <a:lstStyle/>
          <a:p>
            <a:r>
              <a:rPr lang="en-US"/>
              <a:t>July 16, 2020</a:t>
            </a:r>
            <a:endParaRPr lang="en-CA"/>
          </a:p>
        </p:txBody>
      </p:sp>
      <p:sp>
        <p:nvSpPr>
          <p:cNvPr id="5" name="Slide Number Placeholder 4"/>
          <p:cNvSpPr>
            <a:spLocks noGrp="1"/>
          </p:cNvSpPr>
          <p:nvPr>
            <p:ph type="sldNum" sz="quarter" idx="12"/>
          </p:nvPr>
        </p:nvSpPr>
        <p:spPr/>
        <p:txBody>
          <a:bodyPr/>
          <a:lstStyle/>
          <a:p>
            <a:fld id="{12D0BCEA-8065-4A0E-8EA6-60F3C3D6559E}" type="slidenum">
              <a:rPr lang="en-CA" smtClean="0"/>
              <a:t>2</a:t>
            </a:fld>
            <a:endParaRPr lang="en-CA"/>
          </a:p>
        </p:txBody>
      </p:sp>
    </p:spTree>
    <p:extLst>
      <p:ext uri="{BB962C8B-B14F-4D97-AF65-F5344CB8AC3E}">
        <p14:creationId xmlns:p14="http://schemas.microsoft.com/office/powerpoint/2010/main" val="30503506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20</a:t>
            </a:fld>
            <a:endParaRPr lang="en-CA"/>
          </a:p>
        </p:txBody>
      </p:sp>
      <p:pic>
        <p:nvPicPr>
          <p:cNvPr id="6" name="Picture 5">
            <a:extLst>
              <a:ext uri="{FF2B5EF4-FFF2-40B4-BE49-F238E27FC236}">
                <a16:creationId xmlns:a16="http://schemas.microsoft.com/office/drawing/2014/main" id="{FF375CFA-1EBA-40A0-8EA5-10A9D57DCCEC}"/>
              </a:ext>
            </a:extLst>
          </p:cNvPr>
          <p:cNvPicPr>
            <a:picLocks noChangeAspect="1"/>
          </p:cNvPicPr>
          <p:nvPr/>
        </p:nvPicPr>
        <p:blipFill>
          <a:blip r:embed="rId3"/>
          <a:stretch>
            <a:fillRect/>
          </a:stretch>
        </p:blipFill>
        <p:spPr>
          <a:xfrm>
            <a:off x="2609636" y="1458930"/>
            <a:ext cx="7058346" cy="4827421"/>
          </a:xfrm>
          <a:prstGeom prst="rect">
            <a:avLst/>
          </a:prstGeom>
        </p:spPr>
      </p:pic>
    </p:spTree>
    <p:extLst>
      <p:ext uri="{BB962C8B-B14F-4D97-AF65-F5344CB8AC3E}">
        <p14:creationId xmlns:p14="http://schemas.microsoft.com/office/powerpoint/2010/main" val="17032876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21</a:t>
            </a:fld>
            <a:endParaRPr lang="en-CA"/>
          </a:p>
        </p:txBody>
      </p:sp>
      <p:pic>
        <p:nvPicPr>
          <p:cNvPr id="7" name="Picture 6">
            <a:extLst>
              <a:ext uri="{FF2B5EF4-FFF2-40B4-BE49-F238E27FC236}">
                <a16:creationId xmlns:a16="http://schemas.microsoft.com/office/drawing/2014/main" id="{DB659C8C-3373-4332-BA67-DE76E47A0F8C}"/>
              </a:ext>
            </a:extLst>
          </p:cNvPr>
          <p:cNvPicPr>
            <a:picLocks noChangeAspect="1"/>
          </p:cNvPicPr>
          <p:nvPr/>
        </p:nvPicPr>
        <p:blipFill>
          <a:blip r:embed="rId3"/>
          <a:stretch>
            <a:fillRect/>
          </a:stretch>
        </p:blipFill>
        <p:spPr>
          <a:xfrm>
            <a:off x="2157573" y="1510301"/>
            <a:ext cx="8722759" cy="5137079"/>
          </a:xfrm>
          <a:prstGeom prst="rect">
            <a:avLst/>
          </a:prstGeom>
        </p:spPr>
      </p:pic>
    </p:spTree>
    <p:extLst>
      <p:ext uri="{BB962C8B-B14F-4D97-AF65-F5344CB8AC3E}">
        <p14:creationId xmlns:p14="http://schemas.microsoft.com/office/powerpoint/2010/main" val="11849844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2700" b="1" dirty="0">
                <a:latin typeface="+mn-lt"/>
              </a:rPr>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000" b="1" dirty="0"/>
          </a:p>
          <a:p>
            <a:pPr marL="0" indent="0">
              <a:buNone/>
            </a:pPr>
            <a:endParaRPr lang="en-US" sz="4000" b="1" dirty="0"/>
          </a:p>
          <a:p>
            <a:pPr marL="0" indent="0">
              <a:buNone/>
            </a:pPr>
            <a:r>
              <a:rPr lang="en-US" sz="4000" b="1" dirty="0"/>
              <a:t>Approach #3: Hybrid</a:t>
            </a:r>
          </a:p>
          <a:p>
            <a:r>
              <a:rPr lang="en-US" i="1" dirty="0">
                <a:hlinkClick r:id="rId3"/>
              </a:rPr>
              <a:t>McLaughlin v </a:t>
            </a:r>
            <a:r>
              <a:rPr lang="en-US" i="1" dirty="0" err="1">
                <a:hlinkClick r:id="rId3"/>
              </a:rPr>
              <a:t>Huehn</a:t>
            </a:r>
            <a:r>
              <a:rPr lang="en-US" dirty="0">
                <a:hlinkClick r:id="rId3"/>
              </a:rPr>
              <a:t>, 2004 </a:t>
            </a:r>
            <a:endParaRPr lang="en-US" sz="4000"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22</a:t>
            </a:fld>
            <a:endParaRPr lang="en-CA"/>
          </a:p>
        </p:txBody>
      </p:sp>
    </p:spTree>
    <p:extLst>
      <p:ext uri="{BB962C8B-B14F-4D97-AF65-F5344CB8AC3E}">
        <p14:creationId xmlns:p14="http://schemas.microsoft.com/office/powerpoint/2010/main" val="1828734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fontScale="90000"/>
          </a:bodyPr>
          <a:lstStyle/>
          <a:p>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r>
              <a:rPr lang="en-US" sz="2700" b="1" dirty="0">
                <a:latin typeface="Calibri" panose="020F0502020204030204"/>
              </a:rPr>
              <a:t>GRANDPARENT ALIENATION</a:t>
            </a:r>
            <a:br>
              <a:rPr lang="en-US" sz="2700" b="1" dirty="0">
                <a:latin typeface="Arial" panose="020B0604020202020204" pitchFamily="34" charset="0"/>
                <a:cs typeface="Arial" panose="020B0604020202020204" pitchFamily="34" charset="0"/>
              </a:rPr>
            </a:br>
            <a:br>
              <a:rPr lang="en-US" sz="27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1000" b="1" dirty="0">
                <a:latin typeface="+mn-lt"/>
              </a:rPr>
            </a:br>
            <a:br>
              <a:rPr lang="en-US" sz="1000" dirty="0">
                <a:latin typeface="Arial" panose="020B0604020202020204" pitchFamily="34" charset="0"/>
                <a:cs typeface="Arial" panose="020B0604020202020204" pitchFamily="34" charset="0"/>
              </a:rPr>
            </a:br>
            <a:br>
              <a:rPr lang="en-US" sz="1000" dirty="0">
                <a:latin typeface="Arial" panose="020B0604020202020204" pitchFamily="34" charset="0"/>
                <a:cs typeface="Arial" panose="020B0604020202020204" pitchFamily="34" charset="0"/>
              </a:rPr>
            </a:br>
            <a:endParaRPr lang="en-CA" sz="1000" dirty="0"/>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endParaRPr lang="en-US" sz="2000" b="1" dirty="0"/>
          </a:p>
          <a:p>
            <a:pPr marL="0" indent="0">
              <a:buNone/>
            </a:pPr>
            <a:endParaRPr lang="en-US" sz="2000" b="1"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44057EC-DE45-4155-82E3-501917591A58}"/>
              </a:ext>
            </a:extLst>
          </p:cNvPr>
          <p:cNvPicPr>
            <a:picLocks noChangeAspect="1"/>
          </p:cNvPicPr>
          <p:nvPr/>
        </p:nvPicPr>
        <p:blipFill rotWithShape="1">
          <a:blip r:embed="rId3"/>
          <a:srcRect l="660" r="21972"/>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23</a:t>
            </a:fld>
            <a:endParaRPr lang="en-CA"/>
          </a:p>
        </p:txBody>
      </p:sp>
    </p:spTree>
    <p:extLst>
      <p:ext uri="{BB962C8B-B14F-4D97-AF65-F5344CB8AC3E}">
        <p14:creationId xmlns:p14="http://schemas.microsoft.com/office/powerpoint/2010/main" val="10394037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fontScale="90000"/>
          </a:bodyPr>
          <a:lstStyle/>
          <a:p>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br>
              <a:rPr lang="en-US" sz="1000" b="1" dirty="0">
                <a:latin typeface="Arial" panose="020B0604020202020204" pitchFamily="34" charset="0"/>
                <a:cs typeface="Arial" panose="020B0604020202020204" pitchFamily="34" charset="0"/>
              </a:rPr>
            </a:br>
            <a:r>
              <a:rPr lang="en-US" sz="2700" b="1" dirty="0">
                <a:latin typeface="Calibri" panose="020F0502020204030204"/>
              </a:rPr>
              <a:t>GRANDPARENT ALIENATION</a:t>
            </a:r>
            <a:br>
              <a:rPr lang="en-US" sz="2700" b="1" dirty="0">
                <a:latin typeface="Arial" panose="020B0604020202020204" pitchFamily="34" charset="0"/>
                <a:cs typeface="Arial" panose="020B0604020202020204" pitchFamily="34" charset="0"/>
              </a:rPr>
            </a:br>
            <a:r>
              <a:rPr lang="en-US" sz="2700" b="1" dirty="0">
                <a:latin typeface="+mn-lt"/>
              </a:rPr>
              <a:t>PART 2:TWO TYPES, THREE APPROACHES</a:t>
            </a:r>
            <a:br>
              <a:rPr lang="en-US" sz="1000" b="1" dirty="0">
                <a:latin typeface="+mn-lt"/>
              </a:rPr>
            </a:br>
            <a:br>
              <a:rPr lang="en-US" sz="1000" dirty="0">
                <a:latin typeface="Arial" panose="020B0604020202020204" pitchFamily="34" charset="0"/>
                <a:cs typeface="Arial" panose="020B0604020202020204" pitchFamily="34" charset="0"/>
              </a:rPr>
            </a:br>
            <a:br>
              <a:rPr lang="en-US" sz="1000" dirty="0">
                <a:latin typeface="Arial" panose="020B0604020202020204" pitchFamily="34" charset="0"/>
                <a:cs typeface="Arial" panose="020B0604020202020204" pitchFamily="34" charset="0"/>
              </a:rPr>
            </a:br>
            <a:endParaRPr lang="en-CA" sz="1000" dirty="0"/>
          </a:p>
        </p:txBody>
      </p:sp>
      <p:grpSp>
        <p:nvGrpSpPr>
          <p:cNvPr id="23"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endParaRPr lang="en-US" sz="2000" b="1"/>
          </a:p>
          <a:p>
            <a:pPr marL="0" indent="0">
              <a:buNone/>
            </a:pPr>
            <a:endParaRPr lang="en-US" sz="2000" b="1"/>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E11D27-6CD8-43FC-9664-E50FB0403D69}"/>
              </a:ext>
            </a:extLst>
          </p:cNvPr>
          <p:cNvPicPr>
            <a:picLocks noChangeAspect="1"/>
          </p:cNvPicPr>
          <p:nvPr/>
        </p:nvPicPr>
        <p:blipFill rotWithShape="1">
          <a:blip r:embed="rId3"/>
          <a:srcRect r="22631"/>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24</a:t>
            </a:fld>
            <a:endParaRPr lang="en-CA"/>
          </a:p>
        </p:txBody>
      </p:sp>
    </p:spTree>
    <p:extLst>
      <p:ext uri="{BB962C8B-B14F-4D97-AF65-F5344CB8AC3E}">
        <p14:creationId xmlns:p14="http://schemas.microsoft.com/office/powerpoint/2010/main" val="1130400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31127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PART 3: THE STATUTORY FRAMEWORK</a:t>
            </a:r>
            <a:r>
              <a:rPr lang="en-US" sz="2800" b="1" dirty="0">
                <a:latin typeface="+mn-lt"/>
                <a:ea typeface="Calibri"/>
              </a:rPr>
              <a:t> </a:t>
            </a: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r>
              <a:rPr lang="en-US" i="1" dirty="0"/>
              <a:t>Children’s Law Reform Act </a:t>
            </a:r>
            <a:r>
              <a:rPr lang="en-US" dirty="0"/>
              <a:t>(Ont.) </a:t>
            </a:r>
          </a:p>
          <a:p>
            <a:r>
              <a:rPr lang="en-US" dirty="0"/>
              <a:t>Federal </a:t>
            </a:r>
            <a:r>
              <a:rPr lang="en-US" i="1" dirty="0"/>
              <a:t>Divorce Act </a:t>
            </a:r>
          </a:p>
          <a:p>
            <a:r>
              <a:rPr lang="en-US" i="1" dirty="0"/>
              <a:t>Child, Youth and Family Services Act. </a:t>
            </a:r>
            <a:r>
              <a:rPr lang="en-US" dirty="0"/>
              <a:t>(Ont.)</a:t>
            </a:r>
          </a:p>
          <a:p>
            <a:r>
              <a:rPr lang="en-US" dirty="0"/>
              <a:t>Bill C-78</a:t>
            </a:r>
          </a:p>
          <a:p>
            <a:pPr marL="0" indent="0">
              <a:buNone/>
            </a:pPr>
            <a:endParaRPr lang="en-US" sz="4400" dirty="0"/>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25</a:t>
            </a:fld>
            <a:endParaRPr lang="en-CA"/>
          </a:p>
        </p:txBody>
      </p:sp>
    </p:spTree>
    <p:extLst>
      <p:ext uri="{BB962C8B-B14F-4D97-AF65-F5344CB8AC3E}">
        <p14:creationId xmlns:p14="http://schemas.microsoft.com/office/powerpoint/2010/main" val="574351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31127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4: WHAT DO THE CASES TELL US?</a:t>
            </a:r>
            <a:br>
              <a:rPr lang="en-US" sz="2000" dirty="0">
                <a:latin typeface="+mn-lt"/>
                <a:cs typeface="Arial" panose="020B0604020202020204" pitchFamily="34" charset="0"/>
              </a:rPr>
            </a:br>
            <a:endParaRPr lang="en-CA"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fr-FR" b="1" i="1" dirty="0">
                <a:hlinkClick r:id="rId3"/>
              </a:rPr>
              <a:t>Chapman v. Chapman</a:t>
            </a:r>
            <a:r>
              <a:rPr lang="fr-FR" dirty="0">
                <a:hlinkClick r:id="rId3"/>
              </a:rPr>
              <a:t>, 2001 (Ont. C.A.)</a:t>
            </a:r>
            <a:endParaRPr lang="fr-FR" dirty="0"/>
          </a:p>
          <a:p>
            <a:r>
              <a:rPr lang="en-US" dirty="0"/>
              <a:t>due regard being paid the Parental Autonomy philosophy in the law.</a:t>
            </a:r>
          </a:p>
          <a:p>
            <a:r>
              <a:rPr lang="en-US" dirty="0"/>
              <a:t>where the parents act arbitrarily in the face of loving and nurturing relationships, then “the court may intervene to protect the continuation of the benefit of the family relationship.”</a:t>
            </a:r>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26</a:t>
            </a:fld>
            <a:endParaRPr lang="en-CA"/>
          </a:p>
        </p:txBody>
      </p:sp>
    </p:spTree>
    <p:extLst>
      <p:ext uri="{BB962C8B-B14F-4D97-AF65-F5344CB8AC3E}">
        <p14:creationId xmlns:p14="http://schemas.microsoft.com/office/powerpoint/2010/main" val="3267301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31127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4: WHAT DO THE CASES TELL US?</a:t>
            </a:r>
            <a:br>
              <a:rPr lang="en-US" sz="2000" dirty="0">
                <a:latin typeface="+mn-lt"/>
                <a:cs typeface="Arial" panose="020B0604020202020204" pitchFamily="34" charset="0"/>
              </a:rPr>
            </a:br>
            <a:endParaRPr lang="en-CA"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lvl="0" indent="0">
              <a:buNone/>
            </a:pPr>
            <a:r>
              <a:rPr lang="it-IT" b="1" i="1" dirty="0">
                <a:hlinkClick r:id="rId3"/>
              </a:rPr>
              <a:t>Giansante v. Di Chiara</a:t>
            </a:r>
            <a:r>
              <a:rPr lang="it-IT" dirty="0">
                <a:hlinkClick r:id="rId3"/>
              </a:rPr>
              <a:t>, 2005 </a:t>
            </a:r>
            <a:r>
              <a:rPr lang="it-IT" dirty="0"/>
              <a:t>(Ont. S.C.J.)</a:t>
            </a:r>
          </a:p>
          <a:p>
            <a:endParaRPr lang="en-US" dirty="0"/>
          </a:p>
          <a:p>
            <a:pPr marL="0" indent="0">
              <a:buNone/>
            </a:pPr>
            <a:r>
              <a:rPr lang="en-US" dirty="0"/>
              <a:t>1.	Does a positive grandparent-grandchild relationship already exist?</a:t>
            </a:r>
          </a:p>
          <a:p>
            <a:pPr marL="0" indent="0">
              <a:buNone/>
            </a:pPr>
            <a:r>
              <a:rPr lang="en-US" dirty="0"/>
              <a:t>2.	Has the parent’s decision </a:t>
            </a:r>
            <a:r>
              <a:rPr lang="en-US" dirty="0" err="1"/>
              <a:t>imperilled</a:t>
            </a:r>
            <a:r>
              <a:rPr lang="en-US" dirty="0"/>
              <a:t> the positive grandparent-grandchild relationship? and,</a:t>
            </a:r>
          </a:p>
          <a:p>
            <a:pPr marL="0" indent="0">
              <a:buNone/>
            </a:pPr>
            <a:r>
              <a:rPr lang="en-US" dirty="0"/>
              <a:t>3.	Has the parent acted arbitrarily?</a:t>
            </a:r>
          </a:p>
          <a:p>
            <a:endParaRPr lang="en-CA"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27</a:t>
            </a:fld>
            <a:endParaRPr lang="en-CA"/>
          </a:p>
        </p:txBody>
      </p:sp>
    </p:spTree>
    <p:extLst>
      <p:ext uri="{BB962C8B-B14F-4D97-AF65-F5344CB8AC3E}">
        <p14:creationId xmlns:p14="http://schemas.microsoft.com/office/powerpoint/2010/main" val="17378308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31127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4: WHAT DO THE CASES TELL US?</a:t>
            </a:r>
            <a:br>
              <a:rPr lang="en-US" sz="2000" dirty="0">
                <a:latin typeface="+mn-lt"/>
                <a:cs typeface="Arial" panose="020B0604020202020204" pitchFamily="34" charset="0"/>
              </a:rPr>
            </a:br>
            <a:endParaRPr lang="en-CA"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lvl="0" indent="0">
              <a:buNone/>
            </a:pPr>
            <a:r>
              <a:rPr lang="fr-FR" b="1" i="1" dirty="0">
                <a:hlinkClick r:id="rId3" action="ppaction://hlinkfile"/>
              </a:rPr>
              <a:t>Capone v. </a:t>
            </a:r>
            <a:r>
              <a:rPr lang="fr-FR" b="1" i="1" dirty="0" err="1">
                <a:hlinkClick r:id="rId3" action="ppaction://hlinkfile"/>
              </a:rPr>
              <a:t>Pirri</a:t>
            </a:r>
            <a:r>
              <a:rPr lang="fr-FR" b="1" dirty="0">
                <a:hlinkClick r:id="rId3" action="ppaction://hlinkfile"/>
              </a:rPr>
              <a:t>, </a:t>
            </a:r>
            <a:r>
              <a:rPr lang="fr-FR" dirty="0">
                <a:hlinkClick r:id="rId3" action="ppaction://hlinkfile"/>
              </a:rPr>
              <a:t>2018 </a:t>
            </a:r>
            <a:r>
              <a:rPr lang="fr-FR" dirty="0"/>
              <a:t>(Ont. S.C.J.) </a:t>
            </a:r>
          </a:p>
          <a:p>
            <a:r>
              <a:rPr lang="en-CA" dirty="0"/>
              <a:t>“time and depth”</a:t>
            </a:r>
          </a:p>
          <a:p>
            <a:r>
              <a:rPr lang="en-US" dirty="0"/>
              <a:t>“something more than an occasional pleasant experience with the children”</a:t>
            </a:r>
          </a:p>
          <a:p>
            <a:r>
              <a:rPr lang="en-US" dirty="0"/>
              <a:t>a close bond with strong emotional ties deserving of preservation in order to displace the principle of parental autonomy. </a:t>
            </a:r>
          </a:p>
          <a:p>
            <a:r>
              <a:rPr lang="en-US" dirty="0"/>
              <a:t>Justice Jarvis raised the bar.</a:t>
            </a:r>
            <a:endParaRPr lang="en-CA"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28</a:t>
            </a:fld>
            <a:endParaRPr lang="en-CA"/>
          </a:p>
        </p:txBody>
      </p:sp>
    </p:spTree>
    <p:extLst>
      <p:ext uri="{BB962C8B-B14F-4D97-AF65-F5344CB8AC3E}">
        <p14:creationId xmlns:p14="http://schemas.microsoft.com/office/powerpoint/2010/main" val="3381895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31127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700" b="1" dirty="0">
                <a:latin typeface="+mn-lt"/>
              </a:rPr>
              <a:t>PART 4: WHAT DO THE CASES TELL US?</a:t>
            </a:r>
            <a:br>
              <a:rPr lang="en-US" sz="2000" dirty="0">
                <a:latin typeface="+mn-lt"/>
                <a:cs typeface="Arial" panose="020B0604020202020204" pitchFamily="34" charset="0"/>
              </a:rPr>
            </a:br>
            <a:endParaRPr lang="en-CA"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lvl="0" indent="0">
              <a:buNone/>
            </a:pPr>
            <a:r>
              <a:rPr lang="en-CA" b="1" i="1" dirty="0">
                <a:hlinkClick r:id="rId3"/>
              </a:rPr>
              <a:t>Torabi v. Patterson</a:t>
            </a:r>
            <a:r>
              <a:rPr lang="en-CA" dirty="0">
                <a:hlinkClick r:id="rId3"/>
              </a:rPr>
              <a:t>, 2016 ONCJ 210</a:t>
            </a:r>
            <a:endParaRPr lang="en-CA" dirty="0"/>
          </a:p>
          <a:p>
            <a:r>
              <a:rPr lang="en-US" dirty="0"/>
              <a:t>substantial pre-existing relationship, with strong, loving, and nurturing ties;</a:t>
            </a:r>
          </a:p>
          <a:p>
            <a:r>
              <a:rPr lang="en-US" dirty="0"/>
              <a:t>constructive for the child in the sense that it is worth preserving. If relations are too poisoned, …</a:t>
            </a:r>
          </a:p>
          <a:p>
            <a:r>
              <a:rPr lang="en-US" dirty="0"/>
              <a:t>age of the child and the time since the child last saw the relative; </a:t>
            </a:r>
          </a:p>
          <a:p>
            <a:r>
              <a:rPr lang="en-US" dirty="0"/>
              <a:t>exceptional circumstance of a young child who has lost a parent. </a:t>
            </a:r>
            <a:endParaRPr lang="en-CA"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29</a:t>
            </a:fld>
            <a:endParaRPr lang="en-CA"/>
          </a:p>
        </p:txBody>
      </p:sp>
    </p:spTree>
    <p:extLst>
      <p:ext uri="{BB962C8B-B14F-4D97-AF65-F5344CB8AC3E}">
        <p14:creationId xmlns:p14="http://schemas.microsoft.com/office/powerpoint/2010/main" val="10508739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02CF65-9EA0-4C96-9CAC-788EB37636C3}"/>
              </a:ext>
            </a:extLst>
          </p:cNvPr>
          <p:cNvSpPr>
            <a:spLocks noGrp="1"/>
          </p:cNvSpPr>
          <p:nvPr>
            <p:ph type="ctrTitle"/>
          </p:nvPr>
        </p:nvSpPr>
        <p:spPr>
          <a:xfrm>
            <a:off x="838200" y="963877"/>
            <a:ext cx="3494362" cy="4930246"/>
          </a:xfrm>
        </p:spPr>
        <p:txBody>
          <a:bodyPr vert="horz" lIns="91440" tIns="45720" rIns="91440" bIns="45720" rtlCol="0" anchor="t">
            <a:normAutofit/>
          </a:bodyPr>
          <a:lstStyle/>
          <a:p>
            <a:br>
              <a:rPr lang="en-US" sz="2800">
                <a:solidFill>
                  <a:srgbClr val="454545"/>
                </a:solidFill>
                <a:latin typeface="heebo"/>
              </a:rPr>
            </a:br>
            <a:r>
              <a:rPr lang="en-US" sz="5400" b="1" i="1"/>
              <a:t>In </a:t>
            </a:r>
            <a:r>
              <a:rPr lang="en-US" sz="5400" b="1" i="1" dirty="0"/>
              <a:t>support of the North York Harvest Food Bank</a:t>
            </a:r>
            <a:endParaRPr lang="en-US" sz="5400" kern="1200" dirty="0">
              <a:solidFill>
                <a:schemeClr val="accent1"/>
              </a:solidFill>
              <a:latin typeface="+mj-lt"/>
              <a:ea typeface="+mj-ea"/>
              <a:cs typeface="+mj-cs"/>
            </a:endParaRPr>
          </a:p>
        </p:txBody>
      </p:sp>
      <p:sp>
        <p:nvSpPr>
          <p:cNvPr id="3" name="Subtitle 2">
            <a:extLst>
              <a:ext uri="{FF2B5EF4-FFF2-40B4-BE49-F238E27FC236}">
                <a16:creationId xmlns:a16="http://schemas.microsoft.com/office/drawing/2014/main" id="{B61451DC-08AD-47FE-88D4-3BC940F74B25}"/>
              </a:ext>
            </a:extLst>
          </p:cNvPr>
          <p:cNvSpPr>
            <a:spLocks noGrp="1"/>
          </p:cNvSpPr>
          <p:nvPr>
            <p:ph type="subTitle" idx="1"/>
          </p:nvPr>
        </p:nvSpPr>
        <p:spPr>
          <a:xfrm>
            <a:off x="4849197" y="963876"/>
            <a:ext cx="6486513" cy="5303359"/>
          </a:xfrm>
          <a:solidFill>
            <a:schemeClr val="accent5"/>
          </a:solidFill>
          <a:ln>
            <a:noFill/>
          </a:ln>
        </p:spPr>
        <p:style>
          <a:lnRef idx="0">
            <a:scrgbClr r="0" g="0" b="0"/>
          </a:lnRef>
          <a:fillRef idx="0">
            <a:scrgbClr r="0" g="0" b="0"/>
          </a:fillRef>
          <a:effectRef idx="0">
            <a:scrgbClr r="0" g="0" b="0"/>
          </a:effectRef>
          <a:fontRef idx="minor">
            <a:schemeClr val="lt1"/>
          </a:fontRef>
        </p:style>
        <p:txBody>
          <a:bodyPr vert="horz" lIns="91440" tIns="45720" rIns="91440" bIns="45720" rtlCol="0" anchor="t">
            <a:normAutofit/>
          </a:bodyPr>
          <a:lstStyle/>
          <a:p>
            <a:pPr algn="l"/>
            <a:endParaRPr lang="en-US" b="1" dirty="0"/>
          </a:p>
          <a:p>
            <a:endParaRPr lang="en-US" sz="3200" b="1" dirty="0">
              <a:solidFill>
                <a:schemeClr val="tx1"/>
              </a:solidFill>
            </a:endParaRPr>
          </a:p>
          <a:p>
            <a:endParaRPr lang="en-US" sz="3200" b="1" dirty="0">
              <a:solidFill>
                <a:schemeClr val="tx1"/>
              </a:solidFill>
            </a:endParaRPr>
          </a:p>
          <a:p>
            <a:pPr lvl="0"/>
            <a:r>
              <a:rPr lang="en-US" sz="3200" b="1" dirty="0">
                <a:solidFill>
                  <a:prstClr val="black"/>
                </a:solidFill>
              </a:rPr>
              <a:t>GRANDPARENT ALIENATION: HOW DO WE ADDRESS IT?</a:t>
            </a:r>
            <a:endParaRPr lang="en-CA" sz="3200" dirty="0">
              <a:solidFill>
                <a:prstClr val="black"/>
              </a:solidFill>
            </a:endParaRPr>
          </a:p>
          <a:p>
            <a:r>
              <a:rPr lang="en-US" sz="3200" b="1" dirty="0">
                <a:solidFill>
                  <a:schemeClr val="tx1"/>
                </a:solidFill>
              </a:rPr>
              <a:t>July 16, 2020</a:t>
            </a:r>
          </a:p>
          <a:p>
            <a:r>
              <a:rPr lang="en-CA" dirty="0">
                <a:solidFill>
                  <a:schemeClr val="tx1"/>
                </a:solidFill>
              </a:rPr>
              <a:t> </a:t>
            </a:r>
            <a:r>
              <a:rPr lang="en-CA" sz="2200" b="1" dirty="0">
                <a:solidFill>
                  <a:schemeClr val="tx1"/>
                </a:solidFill>
              </a:rPr>
              <a:t>Gene C. Colman, B.A., LL.B</a:t>
            </a:r>
            <a:r>
              <a:rPr lang="en-CA" sz="2200" b="1" dirty="0"/>
              <a:t>. </a:t>
            </a:r>
          </a:p>
        </p:txBody>
      </p:sp>
      <p:sp>
        <p:nvSpPr>
          <p:cNvPr id="4" name="Date Placeholder 3"/>
          <p:cNvSpPr>
            <a:spLocks noGrp="1"/>
          </p:cNvSpPr>
          <p:nvPr>
            <p:ph type="dt" sz="half" idx="10"/>
          </p:nvPr>
        </p:nvSpPr>
        <p:spPr/>
        <p:txBody>
          <a:bodyPr/>
          <a:lstStyle/>
          <a:p>
            <a:r>
              <a:rPr lang="en-US"/>
              <a:t>July 16, 2020</a:t>
            </a:r>
            <a:endParaRPr lang="en-CA"/>
          </a:p>
        </p:txBody>
      </p:sp>
      <p:sp>
        <p:nvSpPr>
          <p:cNvPr id="5" name="Slide Number Placeholder 4"/>
          <p:cNvSpPr>
            <a:spLocks noGrp="1"/>
          </p:cNvSpPr>
          <p:nvPr>
            <p:ph type="sldNum" sz="quarter" idx="12"/>
          </p:nvPr>
        </p:nvSpPr>
        <p:spPr/>
        <p:txBody>
          <a:bodyPr/>
          <a:lstStyle/>
          <a:p>
            <a:fld id="{12D0BCEA-8065-4A0E-8EA6-60F3C3D6559E}" type="slidenum">
              <a:rPr lang="en-CA" smtClean="0"/>
              <a:t>3</a:t>
            </a:fld>
            <a:endParaRPr lang="en-CA"/>
          </a:p>
        </p:txBody>
      </p:sp>
    </p:spTree>
    <p:extLst>
      <p:ext uri="{BB962C8B-B14F-4D97-AF65-F5344CB8AC3E}">
        <p14:creationId xmlns:p14="http://schemas.microsoft.com/office/powerpoint/2010/main" val="903407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5: COLMAN’S RANT AGAINST THE LAW AS IT EXISTS</a:t>
            </a:r>
            <a:endParaRPr lang="en-CA" sz="2500">
              <a:latin typeface="+mn-lt"/>
            </a:endParaRPr>
          </a:p>
        </p:txBody>
      </p:sp>
      <p:grpSp>
        <p:nvGrpSpPr>
          <p:cNvPr id="14" name="Group 13">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5" name="Rectangle 1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ectangle 17">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endParaRPr lang="en-US" sz="2000"/>
          </a:p>
          <a:p>
            <a:pPr marL="0" lvl="0" indent="0">
              <a:buNone/>
            </a:pPr>
            <a:endParaRPr lang="en-CA" sz="2000" b="1"/>
          </a:p>
        </p:txBody>
      </p:sp>
      <p:sp>
        <p:nvSpPr>
          <p:cNvPr id="20" name="Rectangle 19">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EEE78A4-ACC8-4B95-813F-CD972107BF85}"/>
              </a:ext>
            </a:extLst>
          </p:cNvPr>
          <p:cNvPicPr>
            <a:picLocks noChangeAspect="1"/>
          </p:cNvPicPr>
          <p:nvPr/>
        </p:nvPicPr>
        <p:blipFill rotWithShape="1">
          <a:blip r:embed="rId3"/>
          <a:srcRect l="9247" r="13385"/>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30</a:t>
            </a:fld>
            <a:endParaRPr lang="en-CA"/>
          </a:p>
        </p:txBody>
      </p:sp>
    </p:spTree>
    <p:extLst>
      <p:ext uri="{BB962C8B-B14F-4D97-AF65-F5344CB8AC3E}">
        <p14:creationId xmlns:p14="http://schemas.microsoft.com/office/powerpoint/2010/main" val="8112672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5: COLMAN’S RANT AGAINST THE LAW AS IT EXISTS</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70000" lnSpcReduction="20000"/>
          </a:bodyPr>
          <a:lstStyle/>
          <a:p>
            <a:r>
              <a:rPr lang="en-US" sz="4400" dirty="0"/>
              <a:t>The child protection system</a:t>
            </a:r>
          </a:p>
          <a:p>
            <a:endParaRPr lang="en-US" sz="4400" dirty="0"/>
          </a:p>
          <a:p>
            <a:r>
              <a:rPr lang="en-US" sz="4400" dirty="0"/>
              <a:t>The child custody/access parenting system</a:t>
            </a:r>
          </a:p>
          <a:p>
            <a:endParaRPr lang="en-US" sz="4400" dirty="0"/>
          </a:p>
          <a:p>
            <a:r>
              <a:rPr lang="en-US" sz="4400" dirty="0"/>
              <a:t>no valid policy reason to emphasize parental autonomy</a:t>
            </a:r>
          </a:p>
          <a:p>
            <a:endParaRPr lang="en-US" sz="4400" dirty="0"/>
          </a:p>
          <a:p>
            <a:r>
              <a:rPr lang="en-US" sz="4400" dirty="0"/>
              <a:t>prioritize the child’s best interests in this area of the law just as we prioritize the child’s best interests in every single other area of family law.</a:t>
            </a:r>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31</a:t>
            </a:fld>
            <a:endParaRPr lang="en-CA"/>
          </a:p>
        </p:txBody>
      </p:sp>
    </p:spTree>
    <p:extLst>
      <p:ext uri="{BB962C8B-B14F-4D97-AF65-F5344CB8AC3E}">
        <p14:creationId xmlns:p14="http://schemas.microsoft.com/office/powerpoint/2010/main" val="8448820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5:</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85000" lnSpcReduction="20000"/>
          </a:bodyPr>
          <a:lstStyle/>
          <a:p>
            <a:pPr marL="0" indent="0">
              <a:buNone/>
            </a:pPr>
            <a:r>
              <a:rPr lang="en-US" sz="4400" dirty="0"/>
              <a:t>Anxiety and Stress  -  I strongly disagree!</a:t>
            </a:r>
          </a:p>
          <a:p>
            <a:pPr marL="0" indent="0">
              <a:buNone/>
            </a:pPr>
            <a:endParaRPr lang="en-US" sz="4400" dirty="0"/>
          </a:p>
          <a:p>
            <a:pPr marL="0" indent="0">
              <a:buNone/>
            </a:pPr>
            <a:r>
              <a:rPr lang="en-US" sz="4400" dirty="0"/>
              <a:t>Destabilize the family unit</a:t>
            </a:r>
          </a:p>
          <a:p>
            <a:pPr marL="0" indent="0">
              <a:buNone/>
            </a:pPr>
            <a:endParaRPr lang="en-US" sz="4400" dirty="0"/>
          </a:p>
          <a:p>
            <a:pPr marL="0" indent="0">
              <a:buNone/>
            </a:pPr>
            <a:r>
              <a:rPr lang="en-US" sz="4400" dirty="0"/>
              <a:t>Just focus on your relationship with your grandchild.</a:t>
            </a:r>
          </a:p>
          <a:p>
            <a:pPr marL="0" indent="0">
              <a:buNone/>
            </a:pPr>
            <a:endParaRPr lang="en-US" sz="4400" dirty="0"/>
          </a:p>
          <a:p>
            <a:pPr marL="0" indent="0">
              <a:buNone/>
            </a:pPr>
            <a:r>
              <a:rPr lang="en-US" sz="4400" dirty="0"/>
              <a:t>Siblings</a:t>
            </a:r>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32</a:t>
            </a:fld>
            <a:endParaRPr lang="en-CA"/>
          </a:p>
        </p:txBody>
      </p:sp>
    </p:spTree>
    <p:extLst>
      <p:ext uri="{BB962C8B-B14F-4D97-AF65-F5344CB8AC3E}">
        <p14:creationId xmlns:p14="http://schemas.microsoft.com/office/powerpoint/2010/main" val="5034135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6: COLMAN’S SUGGESTED GUIDING PRINCIPLES</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en-US" sz="3600" b="1" dirty="0"/>
              <a:t>Section A: Basic principles…maximize your chances!</a:t>
            </a:r>
          </a:p>
          <a:p>
            <a:pPr marL="514350" lvl="0" indent="-514350">
              <a:buFont typeface="+mj-lt"/>
              <a:buAutoNum type="arabicPeriod"/>
            </a:pPr>
            <a:r>
              <a:rPr lang="en-US" dirty="0">
                <a:effectLst>
                  <a:outerShdw blurRad="38100" dist="19050" dir="2700000" algn="tl">
                    <a:schemeClr val="dk1">
                      <a:alpha val="40000"/>
                    </a:schemeClr>
                  </a:outerShdw>
                </a:effectLst>
              </a:rPr>
              <a:t>PRE-EXISTING RELATIONSHIP: Demonstrate that you have had a pre-existing loving relationship with your grandchildren.</a:t>
            </a:r>
          </a:p>
          <a:p>
            <a:pPr marL="514350" lvl="0" indent="-514350">
              <a:buFont typeface="+mj-lt"/>
              <a:buAutoNum type="arabicPeriod"/>
            </a:pPr>
            <a:endParaRPr lang="en-US" dirty="0"/>
          </a:p>
          <a:p>
            <a:pPr marL="514350" lvl="0" indent="-514350">
              <a:buFont typeface="+mj-lt"/>
              <a:buAutoNum type="arabicPeriod"/>
            </a:pPr>
            <a:r>
              <a:rPr lang="en-US" dirty="0">
                <a:effectLst>
                  <a:outerShdw blurRad="38100" dist="19050" dir="2700000" algn="tl">
                    <a:schemeClr val="dk1">
                      <a:alpha val="40000"/>
                    </a:schemeClr>
                  </a:outerShdw>
                </a:effectLst>
              </a:rPr>
              <a:t>AVOID CONFLICT: Avoid conflict with your own children where at all possible.  </a:t>
            </a:r>
            <a:r>
              <a:rPr lang="en-US" dirty="0">
                <a:effectLst>
                  <a:outerShdw blurRad="38100" dist="19050" dir="2700000" algn="tl">
                    <a:schemeClr val="dk1">
                      <a:alpha val="40000"/>
                    </a:schemeClr>
                  </a:outerShdw>
                </a:effectLst>
                <a:highlight>
                  <a:srgbClr val="FFFF00"/>
                </a:highlight>
              </a:rPr>
              <a:t>Be a peacemaker and not a troublemaker.</a:t>
            </a:r>
          </a:p>
          <a:p>
            <a:pPr marL="514350" lvl="0" indent="-514350">
              <a:buFont typeface="+mj-lt"/>
              <a:buAutoNum type="arabicPeriod"/>
            </a:pPr>
            <a:endParaRPr lang="en-US" dirty="0"/>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33</a:t>
            </a:fld>
            <a:endParaRPr lang="en-CA"/>
          </a:p>
        </p:txBody>
      </p:sp>
    </p:spTree>
    <p:extLst>
      <p:ext uri="{BB962C8B-B14F-4D97-AF65-F5344CB8AC3E}">
        <p14:creationId xmlns:p14="http://schemas.microsoft.com/office/powerpoint/2010/main" val="13552769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6: COLMAN’S SUGGESTED GUIDING PRINCIPLES</a:t>
            </a:r>
            <a:endParaRPr lang="en-CA" sz="25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2000" b="1"/>
              <a:t>Section A: Basic principles…maximize your chances!</a:t>
            </a:r>
          </a:p>
          <a:p>
            <a:pPr marL="514350" lvl="0" indent="-514350">
              <a:buFont typeface="+mj-lt"/>
              <a:buAutoNum type="arabicPeriod"/>
            </a:pPr>
            <a:endParaRPr lang="en-US" sz="2000"/>
          </a:p>
          <a:p>
            <a:pPr marL="0" indent="0">
              <a:buNone/>
            </a:pPr>
            <a:endParaRPr lang="en-US" sz="2000"/>
          </a:p>
          <a:p>
            <a:pPr marL="0" lvl="0" indent="0">
              <a:buNone/>
            </a:pPr>
            <a:endParaRPr lang="en-CA" sz="2000" b="1"/>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0EB93C1-A620-411B-BCAE-EE1B656EAB01}"/>
              </a:ext>
            </a:extLst>
          </p:cNvPr>
          <p:cNvPicPr>
            <a:picLocks noChangeAspect="1"/>
          </p:cNvPicPr>
          <p:nvPr/>
        </p:nvPicPr>
        <p:blipFill rotWithShape="1">
          <a:blip r:embed="rId3"/>
          <a:srcRect l="11721" r="10908" b="-3"/>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34</a:t>
            </a:fld>
            <a:endParaRPr lang="en-CA"/>
          </a:p>
        </p:txBody>
      </p:sp>
    </p:spTree>
    <p:extLst>
      <p:ext uri="{BB962C8B-B14F-4D97-AF65-F5344CB8AC3E}">
        <p14:creationId xmlns:p14="http://schemas.microsoft.com/office/powerpoint/2010/main" val="2089465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12">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6: COLMAN’S SUGGESTED GUIDING PRINCIPLES</a:t>
            </a:r>
            <a:endParaRPr lang="en-CA" sz="2500">
              <a:latin typeface="+mn-lt"/>
            </a:endParaRPr>
          </a:p>
        </p:txBody>
      </p:sp>
      <p:grpSp>
        <p:nvGrpSpPr>
          <p:cNvPr id="24" name="Group 14">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6" name="Rectangle 15">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6">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18">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2000" b="1"/>
              <a:t>Section A: Basic principles…maximize your chances!</a:t>
            </a:r>
          </a:p>
          <a:p>
            <a:pPr marL="514350" lvl="0" indent="-514350">
              <a:buFont typeface="+mj-lt"/>
              <a:buAutoNum type="arabicPeriod"/>
            </a:pPr>
            <a:endParaRPr lang="en-US" sz="2000"/>
          </a:p>
          <a:p>
            <a:pPr marL="0" indent="0">
              <a:buNone/>
            </a:pPr>
            <a:endParaRPr lang="en-US" sz="2000"/>
          </a:p>
          <a:p>
            <a:pPr marL="0" lvl="0" indent="0">
              <a:buNone/>
            </a:pPr>
            <a:endParaRPr lang="en-CA" sz="2000" b="1"/>
          </a:p>
        </p:txBody>
      </p:sp>
      <p:sp>
        <p:nvSpPr>
          <p:cNvPr id="21" name="Rectangle 20">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F724C56A-C070-4359-B2C5-4C1DEDFA051D}"/>
              </a:ext>
            </a:extLst>
          </p:cNvPr>
          <p:cNvPicPr>
            <a:picLocks noChangeAspect="1"/>
          </p:cNvPicPr>
          <p:nvPr/>
        </p:nvPicPr>
        <p:blipFill rotWithShape="1">
          <a:blip r:embed="rId3"/>
          <a:srcRect l="11392" r="11239"/>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35</a:t>
            </a:fld>
            <a:endParaRPr lang="en-CA"/>
          </a:p>
        </p:txBody>
      </p:sp>
    </p:spTree>
    <p:extLst>
      <p:ext uri="{BB962C8B-B14F-4D97-AF65-F5344CB8AC3E}">
        <p14:creationId xmlns:p14="http://schemas.microsoft.com/office/powerpoint/2010/main" val="7866728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6: COLMAN’S SUGGESTED GUIDING PRINCIPLES</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92500" lnSpcReduction="10000"/>
          </a:bodyPr>
          <a:lstStyle/>
          <a:p>
            <a:pPr marL="0" indent="0">
              <a:buNone/>
            </a:pPr>
            <a:r>
              <a:rPr lang="en-US" sz="3600" b="1" dirty="0"/>
              <a:t>Section A: Basic principles…maximize your chances!</a:t>
            </a:r>
          </a:p>
          <a:p>
            <a:pPr marL="514350" lvl="0" indent="-514350">
              <a:buFont typeface="+mj-lt"/>
              <a:buAutoNum type="arabicPeriod"/>
            </a:pPr>
            <a:endParaRPr lang="en-US" dirty="0"/>
          </a:p>
          <a:p>
            <a:pPr marL="514350" lvl="0" indent="-514350">
              <a:buFont typeface="+mj-lt"/>
              <a:buAutoNum type="arabicPeriod" startAt="3"/>
            </a:pPr>
            <a:r>
              <a:rPr lang="en-US" dirty="0">
                <a:effectLst>
                  <a:outerShdw blurRad="38100" dist="19050" dir="2700000" algn="tl">
                    <a:schemeClr val="dk1">
                      <a:alpha val="40000"/>
                    </a:schemeClr>
                  </a:outerShdw>
                </a:effectLst>
              </a:rPr>
              <a:t>FREQUENCY: Do not be over demanding or unreasonable in the frequency of your requests for contact.</a:t>
            </a:r>
          </a:p>
          <a:p>
            <a:pPr marL="514350" lvl="0" indent="-514350">
              <a:buFont typeface="+mj-lt"/>
              <a:buAutoNum type="arabicPeriod" startAt="3"/>
            </a:pPr>
            <a:endParaRPr lang="en-US" dirty="0"/>
          </a:p>
          <a:p>
            <a:pPr marL="514350" lvl="0" indent="-514350">
              <a:buFont typeface="+mj-lt"/>
              <a:buAutoNum type="arabicPeriod" startAt="3"/>
            </a:pPr>
            <a:r>
              <a:rPr lang="en-US" dirty="0">
                <a:effectLst>
                  <a:outerShdw blurRad="38100" dist="19050" dir="2700000" algn="tl">
                    <a:schemeClr val="dk1">
                      <a:alpha val="40000"/>
                    </a:schemeClr>
                  </a:outerShdw>
                </a:effectLst>
              </a:rPr>
              <a:t>BEHAVIOUR: Do not behave badly.</a:t>
            </a:r>
          </a:p>
          <a:p>
            <a:pPr marL="514350" lvl="0" indent="-514350">
              <a:buFont typeface="+mj-lt"/>
              <a:buAutoNum type="arabicPeriod" startAt="3"/>
            </a:pPr>
            <a:endParaRPr lang="en-US" dirty="0"/>
          </a:p>
          <a:p>
            <a:pPr marL="514350" lvl="0" indent="-514350">
              <a:buFont typeface="+mj-lt"/>
              <a:buAutoNum type="arabicPeriod" startAt="3"/>
            </a:pPr>
            <a:r>
              <a:rPr lang="en-US" dirty="0">
                <a:effectLst>
                  <a:outerShdw blurRad="38100" dist="19050" dir="2700000" algn="tl">
                    <a:schemeClr val="dk1">
                      <a:alpha val="40000"/>
                    </a:schemeClr>
                  </a:outerShdw>
                </a:effectLst>
              </a:rPr>
              <a:t>OUTSIDE INTERESTS: Do not engage in a morally questionable occupation or outside interest.</a:t>
            </a:r>
            <a:endParaRPr lang="en-US" dirty="0"/>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36</a:t>
            </a:fld>
            <a:endParaRPr lang="en-CA"/>
          </a:p>
        </p:txBody>
      </p:sp>
    </p:spTree>
    <p:extLst>
      <p:ext uri="{BB962C8B-B14F-4D97-AF65-F5344CB8AC3E}">
        <p14:creationId xmlns:p14="http://schemas.microsoft.com/office/powerpoint/2010/main" val="3249173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6: COLMAN’S SUGGESTED GUIDING PRINCIPLES</a:t>
            </a:r>
            <a:endParaRPr lang="en-CA" sz="25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2000" b="1"/>
              <a:t>Section B: Colman’s suggestions as to what it should mean to be a grandparent</a:t>
            </a:r>
          </a:p>
          <a:p>
            <a:pPr marL="514350" lvl="0" indent="-514350">
              <a:buFont typeface="+mj-lt"/>
              <a:buAutoNum type="arabicPeriod"/>
            </a:pPr>
            <a:r>
              <a:rPr lang="en-US" sz="2000">
                <a:effectLst>
                  <a:outerShdw blurRad="38100" dist="19050" dir="2700000" algn="tl">
                    <a:schemeClr val="dk1">
                      <a:alpha val="40000"/>
                    </a:schemeClr>
                  </a:outerShdw>
                </a:effectLst>
              </a:rPr>
              <a:t>Grandparent must give unconditional love and affection to the grandchild.</a:t>
            </a:r>
          </a:p>
          <a:p>
            <a:pPr marL="514350" lvl="0" indent="-514350">
              <a:buFont typeface="+mj-lt"/>
              <a:buAutoNum type="arabicPeriod"/>
            </a:pPr>
            <a:endParaRPr lang="en-US" sz="2000"/>
          </a:p>
          <a:p>
            <a:pPr marL="0" lvl="0" indent="0">
              <a:buNone/>
            </a:pPr>
            <a:endParaRPr lang="en-CA" sz="2000" b="1"/>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2D6F3DE-6895-40FD-8C7B-ABBAACAA37AE}"/>
              </a:ext>
            </a:extLst>
          </p:cNvPr>
          <p:cNvPicPr>
            <a:picLocks noChangeAspect="1"/>
          </p:cNvPicPr>
          <p:nvPr/>
        </p:nvPicPr>
        <p:blipFill rotWithShape="1">
          <a:blip r:embed="rId3"/>
          <a:srcRect l="11512" r="11119"/>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37</a:t>
            </a:fld>
            <a:endParaRPr lang="en-CA"/>
          </a:p>
        </p:txBody>
      </p:sp>
    </p:spTree>
    <p:extLst>
      <p:ext uri="{BB962C8B-B14F-4D97-AF65-F5344CB8AC3E}">
        <p14:creationId xmlns:p14="http://schemas.microsoft.com/office/powerpoint/2010/main" val="37024960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6: COLMAN’S SUGGESTED GUIDING PRINCIPLES</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92500"/>
          </a:bodyPr>
          <a:lstStyle/>
          <a:p>
            <a:pPr marL="0" indent="0">
              <a:buNone/>
            </a:pPr>
            <a:r>
              <a:rPr lang="en-US" sz="3800" b="1" dirty="0"/>
              <a:t>Section B: Colman’s suggestions as to what it should mean to be a grandparent</a:t>
            </a:r>
          </a:p>
          <a:p>
            <a:pPr marL="514350" lvl="0" indent="-514350">
              <a:buFont typeface="+mj-lt"/>
              <a:buAutoNum type="arabicPeriod" startAt="2"/>
            </a:pPr>
            <a:r>
              <a:rPr lang="en-US" dirty="0">
                <a:effectLst>
                  <a:outerShdw blurRad="38100" dist="19050" dir="2700000" algn="tl">
                    <a:schemeClr val="dk1">
                      <a:alpha val="40000"/>
                    </a:schemeClr>
                  </a:outerShdw>
                </a:effectLst>
              </a:rPr>
              <a:t>Grandparent must have 100% respect for the parent’s decisions, even where he/she disagrees (unless, of course the grandchild is in danger).</a:t>
            </a:r>
          </a:p>
          <a:p>
            <a:pPr marL="514350" lvl="0" indent="-514350">
              <a:buFont typeface="+mj-lt"/>
              <a:buAutoNum type="arabicPeriod" startAt="2"/>
            </a:pPr>
            <a:endParaRPr lang="en-US" dirty="0"/>
          </a:p>
          <a:p>
            <a:pPr marL="514350" lvl="0" indent="-514350">
              <a:buFont typeface="+mj-lt"/>
              <a:buAutoNum type="arabicPeriod" startAt="2"/>
            </a:pPr>
            <a:r>
              <a:rPr lang="en-US" dirty="0">
                <a:effectLst>
                  <a:outerShdw blurRad="38100" dist="19050" dir="2700000" algn="tl">
                    <a:schemeClr val="dk1">
                      <a:alpha val="40000"/>
                    </a:schemeClr>
                  </a:outerShdw>
                </a:effectLst>
              </a:rPr>
              <a:t>As a grandparent, take whatever time the parents are prepared to give you, don’t complain, and be available.</a:t>
            </a:r>
          </a:p>
          <a:p>
            <a:pPr marL="514350" lvl="0" indent="-514350">
              <a:buFont typeface="+mj-lt"/>
              <a:buAutoNum type="arabicPeriod" startAt="2"/>
            </a:pPr>
            <a:endParaRPr lang="en-US" dirty="0"/>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38</a:t>
            </a:fld>
            <a:endParaRPr lang="en-CA"/>
          </a:p>
        </p:txBody>
      </p:sp>
    </p:spTree>
    <p:extLst>
      <p:ext uri="{BB962C8B-B14F-4D97-AF65-F5344CB8AC3E}">
        <p14:creationId xmlns:p14="http://schemas.microsoft.com/office/powerpoint/2010/main" val="19656425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6: COLMAN’S SUGGESTED GUIDING PRINCIPLES</a:t>
            </a:r>
            <a:endParaRPr lang="en-CA" sz="25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2000" b="1"/>
              <a:t>Section B: Colman’s suggestions as to what it should mean to be a grandparent</a:t>
            </a:r>
          </a:p>
          <a:p>
            <a:pPr marL="514350" lvl="0" indent="-514350">
              <a:buFont typeface="+mj-lt"/>
              <a:buAutoNum type="arabicPeriod" startAt="4"/>
            </a:pPr>
            <a:r>
              <a:rPr lang="en-US" sz="2000" dirty="0">
                <a:effectLst>
                  <a:outerShdw blurRad="38100" dist="19050" dir="2700000" algn="tl">
                    <a:schemeClr val="dk1">
                      <a:alpha val="40000"/>
                    </a:schemeClr>
                  </a:outerShdw>
                </a:effectLst>
              </a:rPr>
              <a:t>Never, ever say one bad word about the parents when the grandchild is within earshot.  And it is not a great idea to lecture your adult children about how they should parent their kids, your grandchildren.</a:t>
            </a:r>
          </a:p>
          <a:p>
            <a:pPr marL="514350" lvl="0" indent="-514350">
              <a:buFont typeface="+mj-lt"/>
              <a:buAutoNum type="arabicPeriod" startAt="4"/>
            </a:pPr>
            <a:endParaRPr lang="en-US" sz="2000"/>
          </a:p>
          <a:p>
            <a:pPr marL="0" indent="0">
              <a:buNone/>
            </a:pPr>
            <a:endParaRPr lang="en-US" sz="2000"/>
          </a:p>
          <a:p>
            <a:pPr marL="0" lvl="0" indent="0">
              <a:buNone/>
            </a:pPr>
            <a:endParaRPr lang="en-CA" sz="2000" b="1"/>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DBA5302-ED26-4453-AEDF-F8EFB1FBB7E5}"/>
              </a:ext>
            </a:extLst>
          </p:cNvPr>
          <p:cNvPicPr>
            <a:picLocks noChangeAspect="1"/>
          </p:cNvPicPr>
          <p:nvPr/>
        </p:nvPicPr>
        <p:blipFill rotWithShape="1">
          <a:blip r:embed="rId3"/>
          <a:srcRect l="12348" r="10284"/>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39</a:t>
            </a:fld>
            <a:endParaRPr lang="en-CA"/>
          </a:p>
        </p:txBody>
      </p:sp>
    </p:spTree>
    <p:extLst>
      <p:ext uri="{BB962C8B-B14F-4D97-AF65-F5344CB8AC3E}">
        <p14:creationId xmlns:p14="http://schemas.microsoft.com/office/powerpoint/2010/main" val="3625635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Autofit/>
          </a:bodyPr>
          <a:lstStyle/>
          <a:p>
            <a:pPr algn="ct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br>
              <a:rPr lang="en-US" sz="2800" b="1" dirty="0">
                <a:latin typeface="Arial" panose="020B0604020202020204" pitchFamily="34" charset="0"/>
                <a:cs typeface="Arial" panose="020B0604020202020204" pitchFamily="34" charset="0"/>
              </a:rPr>
            </a:br>
            <a:r>
              <a:rPr lang="en-CA" sz="2800" b="1" dirty="0">
                <a:latin typeface="Arial" panose="020B0604020202020204" pitchFamily="34" charset="0"/>
                <a:cs typeface="Arial" panose="020B0604020202020204" pitchFamily="34" charset="0"/>
              </a:rPr>
              <a:t>INTRODUCTION</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CA" sz="2800" dirty="0">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545185" y="1890346"/>
            <a:ext cx="7281950" cy="3729698"/>
          </a:xfrm>
        </p:spPr>
        <p:txBody>
          <a:bodyPr>
            <a:normAutofit/>
          </a:bodyPr>
          <a:lstStyle/>
          <a:p>
            <a:r>
              <a:rPr lang="en-CA" sz="2400" b="1" dirty="0">
                <a:latin typeface="Arial" panose="020B0604020202020204" pitchFamily="34" charset="0"/>
                <a:cs typeface="Arial" panose="020B0604020202020204" pitchFamily="34" charset="0"/>
                <a:hlinkClick r:id="rId2"/>
              </a:rPr>
              <a:t>North York Harvest Food Bank</a:t>
            </a:r>
            <a:endParaRPr lang="en-CA" sz="2400" b="1" dirty="0">
              <a:latin typeface="Arial" panose="020B0604020202020204" pitchFamily="34" charset="0"/>
              <a:cs typeface="Arial" panose="020B0604020202020204" pitchFamily="34" charset="0"/>
            </a:endParaRPr>
          </a:p>
          <a:p>
            <a:r>
              <a:rPr lang="en-US" sz="2400" dirty="0">
                <a:hlinkClick r:id="rId2"/>
              </a:rPr>
              <a:t>https://northyorkharvest.com/gene-c-colman/</a:t>
            </a:r>
            <a:endParaRPr lang="en-US" sz="2400" dirty="0"/>
          </a:p>
          <a:p>
            <a:pPr marL="0" indent="0">
              <a:buNone/>
            </a:pPr>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4</a:t>
            </a:fld>
            <a:endParaRPr lang="en-CA"/>
          </a:p>
        </p:txBody>
      </p:sp>
      <p:pic>
        <p:nvPicPr>
          <p:cNvPr id="6" name="Picture 5">
            <a:extLst>
              <a:ext uri="{FF2B5EF4-FFF2-40B4-BE49-F238E27FC236}">
                <a16:creationId xmlns:a16="http://schemas.microsoft.com/office/drawing/2014/main" id="{0E9A5D73-5AD4-4B35-A4A4-8EE1BEF26503}"/>
              </a:ext>
            </a:extLst>
          </p:cNvPr>
          <p:cNvPicPr>
            <a:picLocks noChangeAspect="1"/>
          </p:cNvPicPr>
          <p:nvPr/>
        </p:nvPicPr>
        <p:blipFill>
          <a:blip r:embed="rId3"/>
          <a:stretch>
            <a:fillRect/>
          </a:stretch>
        </p:blipFill>
        <p:spPr>
          <a:xfrm>
            <a:off x="2524125" y="2938409"/>
            <a:ext cx="7143750" cy="3513762"/>
          </a:xfrm>
          <a:prstGeom prst="rect">
            <a:avLst/>
          </a:prstGeom>
        </p:spPr>
      </p:pic>
    </p:spTree>
    <p:extLst>
      <p:ext uri="{BB962C8B-B14F-4D97-AF65-F5344CB8AC3E}">
        <p14:creationId xmlns:p14="http://schemas.microsoft.com/office/powerpoint/2010/main" val="905764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6: COLMAN’S SUGGESTED GUIDING PRINCIPLES</a:t>
            </a:r>
            <a:endParaRPr lang="en-CA" sz="25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2000" b="1" dirty="0"/>
              <a:t>Section B: Colman’s suggestions as to what it should mean to be a grandparent</a:t>
            </a:r>
          </a:p>
          <a:p>
            <a:pPr marL="0" indent="0">
              <a:buNone/>
            </a:pPr>
            <a:endParaRPr lang="en-US" sz="2000" b="1" dirty="0"/>
          </a:p>
          <a:p>
            <a:pPr marL="0" indent="0">
              <a:buNone/>
            </a:pPr>
            <a:endParaRPr lang="en-US" sz="2000" b="1" dirty="0"/>
          </a:p>
          <a:p>
            <a:pPr marL="514350" lvl="0" indent="-514350">
              <a:buFont typeface="+mj-lt"/>
              <a:buAutoNum type="arabicPeriod" startAt="5"/>
            </a:pPr>
            <a:r>
              <a:rPr lang="en-US" sz="2000" dirty="0">
                <a:effectLst>
                  <a:outerShdw blurRad="38100" dist="19050" dir="2700000" algn="tl">
                    <a:schemeClr val="dk1">
                      <a:alpha val="40000"/>
                    </a:schemeClr>
                  </a:outerShdw>
                </a:effectLst>
              </a:rPr>
              <a:t>Remember, you are not the parent, it is a different role that you now play.</a:t>
            </a:r>
            <a:endParaRPr lang="en-US" sz="2000" dirty="0"/>
          </a:p>
          <a:p>
            <a:pPr marL="0" indent="0">
              <a:buNone/>
            </a:pPr>
            <a:endParaRPr lang="en-US" sz="2000" dirty="0"/>
          </a:p>
          <a:p>
            <a:pPr marL="0" lvl="0" indent="0">
              <a:buNone/>
            </a:pPr>
            <a:endParaRPr lang="en-CA" sz="2000" b="1"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32C82A3-0F1D-45D6-B5BE-926364437B31}"/>
              </a:ext>
            </a:extLst>
          </p:cNvPr>
          <p:cNvPicPr>
            <a:picLocks noChangeAspect="1"/>
          </p:cNvPicPr>
          <p:nvPr/>
        </p:nvPicPr>
        <p:blipFill rotWithShape="1">
          <a:blip r:embed="rId3"/>
          <a:srcRect l="22631"/>
          <a:stretch/>
        </p:blipFill>
        <p:spPr>
          <a:xfrm>
            <a:off x="5685809" y="717741"/>
            <a:ext cx="5717389" cy="5340907"/>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40</a:t>
            </a:fld>
            <a:endParaRPr lang="en-CA"/>
          </a:p>
        </p:txBody>
      </p:sp>
      <p:pic>
        <p:nvPicPr>
          <p:cNvPr id="7" name="Picture 6">
            <a:extLst>
              <a:ext uri="{FF2B5EF4-FFF2-40B4-BE49-F238E27FC236}">
                <a16:creationId xmlns:a16="http://schemas.microsoft.com/office/drawing/2014/main" id="{FE5AE08E-7BA7-4028-88FD-6807238C3B63}"/>
              </a:ext>
            </a:extLst>
          </p:cNvPr>
          <p:cNvPicPr>
            <a:picLocks noChangeAspect="1"/>
          </p:cNvPicPr>
          <p:nvPr/>
        </p:nvPicPr>
        <p:blipFill>
          <a:blip r:embed="rId3"/>
          <a:stretch>
            <a:fillRect/>
          </a:stretch>
        </p:blipFill>
        <p:spPr>
          <a:xfrm>
            <a:off x="5652340" y="579254"/>
            <a:ext cx="5750857" cy="5479394"/>
          </a:xfrm>
          <a:prstGeom prst="rect">
            <a:avLst/>
          </a:prstGeom>
        </p:spPr>
      </p:pic>
    </p:spTree>
    <p:extLst>
      <p:ext uri="{BB962C8B-B14F-4D97-AF65-F5344CB8AC3E}">
        <p14:creationId xmlns:p14="http://schemas.microsoft.com/office/powerpoint/2010/main" val="29030839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33F6408-E1FB-40EE-933F-488D38CCC7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Freeform 23">
            <a:extLst>
              <a:ext uri="{FF2B5EF4-FFF2-40B4-BE49-F238E27FC236}">
                <a16:creationId xmlns:a16="http://schemas.microsoft.com/office/drawing/2014/main" id="{F055C0C5-567C-4C02-83F3-B427BC74069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365125"/>
            <a:ext cx="3200400" cy="1325563"/>
          </a:xfrm>
        </p:spPr>
        <p:txBody>
          <a:bodyP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fr-FR" sz="2200" b="1">
                <a:latin typeface="+mn-lt"/>
              </a:rPr>
              <a:t>PART 7: SOCIAL SCIENCE LITERATURE</a:t>
            </a:r>
            <a:endParaRPr lang="en-CA" sz="2200">
              <a:latin typeface="+mn-lt"/>
            </a:endParaRPr>
          </a:p>
        </p:txBody>
      </p:sp>
      <p:sp>
        <p:nvSpPr>
          <p:cNvPr id="10" name="Content Placeholder 9">
            <a:extLst>
              <a:ext uri="{FF2B5EF4-FFF2-40B4-BE49-F238E27FC236}">
                <a16:creationId xmlns:a16="http://schemas.microsoft.com/office/drawing/2014/main" id="{CECA77D1-1D38-4AC2-A4C2-E979BDCB0520}"/>
              </a:ext>
            </a:extLst>
          </p:cNvPr>
          <p:cNvSpPr>
            <a:spLocks noGrp="1"/>
          </p:cNvSpPr>
          <p:nvPr>
            <p:ph idx="1"/>
          </p:nvPr>
        </p:nvSpPr>
        <p:spPr>
          <a:xfrm>
            <a:off x="838201" y="1825625"/>
            <a:ext cx="3200400" cy="4351338"/>
          </a:xfrm>
        </p:spPr>
        <p:txBody>
          <a:bodyPr>
            <a:normAutofit/>
          </a:bodyPr>
          <a:lstStyle/>
          <a:p>
            <a:r>
              <a:rPr lang="en-US" sz="2400" dirty="0"/>
              <a:t>Bastions of </a:t>
            </a:r>
            <a:r>
              <a:rPr lang="en-US" sz="2400" dirty="0" err="1"/>
              <a:t>Stabilty</a:t>
            </a:r>
            <a:endParaRPr lang="en-US" sz="2400" dirty="0"/>
          </a:p>
        </p:txBody>
      </p:sp>
      <p:sp>
        <p:nvSpPr>
          <p:cNvPr id="17" name="Rounded Rectangle 17">
            <a:extLst>
              <a:ext uri="{FF2B5EF4-FFF2-40B4-BE49-F238E27FC236}">
                <a16:creationId xmlns:a16="http://schemas.microsoft.com/office/drawing/2014/main" id="{E48B6BD6-5DED-4B86-A4B3-D35037F68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rgbClr val="FFFFFF"/>
          </a:solidFill>
          <a:ln w="15875">
            <a:solidFill>
              <a:srgbClr val="42465A"/>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10395284" y="6356350"/>
            <a:ext cx="958516" cy="365125"/>
          </a:xfrm>
        </p:spPr>
        <p:txBody>
          <a:bodyPr>
            <a:normAutofit/>
          </a:bodyPr>
          <a:lstStyle/>
          <a:p>
            <a:pPr>
              <a:spcAft>
                <a:spcPts val="600"/>
              </a:spcAft>
            </a:pPr>
            <a:fld id="{12D0BCEA-8065-4A0E-8EA6-60F3C3D6559E}" type="slidenum">
              <a:rPr lang="en-CA">
                <a:solidFill>
                  <a:srgbClr val="FFFFFF"/>
                </a:solidFill>
              </a:rPr>
              <a:pPr>
                <a:spcAft>
                  <a:spcPts val="600"/>
                </a:spcAft>
              </a:pPr>
              <a:t>41</a:t>
            </a:fld>
            <a:endParaRPr lang="en-CA">
              <a:solidFill>
                <a:srgbClr val="FFFFFF"/>
              </a:solidFill>
            </a:endParaRPr>
          </a:p>
        </p:txBody>
      </p:sp>
      <p:pic>
        <p:nvPicPr>
          <p:cNvPr id="7" name="Picture 6">
            <a:extLst>
              <a:ext uri="{FF2B5EF4-FFF2-40B4-BE49-F238E27FC236}">
                <a16:creationId xmlns:a16="http://schemas.microsoft.com/office/drawing/2014/main" id="{1F744F0D-7E4B-4507-A5CC-2BB7697C607C}"/>
              </a:ext>
            </a:extLst>
          </p:cNvPr>
          <p:cNvPicPr>
            <a:picLocks noChangeAspect="1"/>
          </p:cNvPicPr>
          <p:nvPr/>
        </p:nvPicPr>
        <p:blipFill>
          <a:blip r:embed="rId3"/>
          <a:stretch>
            <a:fillRect/>
          </a:stretch>
        </p:blipFill>
        <p:spPr>
          <a:xfrm>
            <a:off x="4873752" y="954116"/>
            <a:ext cx="7105914" cy="4945243"/>
          </a:xfrm>
          <a:prstGeom prst="rect">
            <a:avLst/>
          </a:prstGeom>
        </p:spPr>
      </p:pic>
    </p:spTree>
    <p:extLst>
      <p:ext uri="{BB962C8B-B14F-4D97-AF65-F5344CB8AC3E}">
        <p14:creationId xmlns:p14="http://schemas.microsoft.com/office/powerpoint/2010/main" val="23502432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9" name="Rectangle 57">
            <a:extLst>
              <a:ext uri="{FF2B5EF4-FFF2-40B4-BE49-F238E27FC236}">
                <a16:creationId xmlns:a16="http://schemas.microsoft.com/office/drawing/2014/main" id="{DCF72F19-1473-448C-AA14-0CB8AA374C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99609" y="679731"/>
            <a:ext cx="4171994" cy="3736540"/>
          </a:xfrm>
        </p:spPr>
        <p:txBody>
          <a:bodyPr vert="horz" lIns="91440" tIns="45720" rIns="91440" bIns="45720" rtlCol="0" anchor="b">
            <a:normAutofit/>
          </a:bodyPr>
          <a:lstStyle/>
          <a:p>
            <a:r>
              <a:rPr lang="en-US" sz="2400" b="1" dirty="0"/>
              <a:t>GRANDPARENT ALIENATION</a:t>
            </a:r>
            <a:br>
              <a:rPr lang="en-US" sz="2400" b="1" dirty="0"/>
            </a:br>
            <a:r>
              <a:rPr lang="en-US" sz="3600" b="1" dirty="0"/>
              <a:t>PART 7: SOCIAL SCIENCE LITERATURE</a:t>
            </a:r>
            <a:endParaRPr lang="en-US" sz="3600" dirty="0"/>
          </a:p>
        </p:txBody>
      </p:sp>
      <p:sp>
        <p:nvSpPr>
          <p:cNvPr id="24" name="Content Placeholder 23">
            <a:extLst>
              <a:ext uri="{FF2B5EF4-FFF2-40B4-BE49-F238E27FC236}">
                <a16:creationId xmlns:a16="http://schemas.microsoft.com/office/drawing/2014/main" id="{66F0A6BE-88A7-48E0-87D6-006B744F88AF}"/>
              </a:ext>
            </a:extLst>
          </p:cNvPr>
          <p:cNvSpPr>
            <a:spLocks noGrp="1"/>
          </p:cNvSpPr>
          <p:nvPr>
            <p:ph idx="1"/>
          </p:nvPr>
        </p:nvSpPr>
        <p:spPr>
          <a:xfrm>
            <a:off x="599609" y="4685288"/>
            <a:ext cx="4171994" cy="1035781"/>
          </a:xfrm>
        </p:spPr>
        <p:txBody>
          <a:bodyPr vert="horz" lIns="91440" tIns="45720" rIns="91440" bIns="45720" rtlCol="0">
            <a:noAutofit/>
          </a:bodyPr>
          <a:lstStyle/>
          <a:p>
            <a:pPr marL="0" indent="0">
              <a:buNone/>
            </a:pPr>
            <a:r>
              <a:rPr lang="en-US" b="1" dirty="0"/>
              <a:t>2. Relationships – crucial for a grandchild’s psychological health</a:t>
            </a:r>
          </a:p>
        </p:txBody>
      </p:sp>
      <p:grpSp>
        <p:nvGrpSpPr>
          <p:cNvPr id="70" name="Group 59">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416432" y="1"/>
            <a:ext cx="2446384" cy="5777808"/>
            <a:chOff x="329184" y="1"/>
            <a:chExt cx="524256" cy="5777808"/>
          </a:xfrm>
        </p:grpSpPr>
        <p:cxnSp>
          <p:nvCxnSpPr>
            <p:cNvPr id="71" name="Straight Connector 60">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72" name="Rectangle 61">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1"/>
              <a:ext cx="524256" cy="55321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4" name="Rectangle 63">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86598" y="269324"/>
            <a:ext cx="6116779" cy="620877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194660-6157-430C-8A2A-4A97B0E792BA}"/>
              </a:ext>
            </a:extLst>
          </p:cNvPr>
          <p:cNvPicPr>
            <a:picLocks noChangeAspect="1"/>
          </p:cNvPicPr>
          <p:nvPr/>
        </p:nvPicPr>
        <p:blipFill rotWithShape="1">
          <a:blip r:embed="rId3"/>
          <a:srcRect l="21659" r="3660" b="2"/>
          <a:stretch/>
        </p:blipFill>
        <p:spPr>
          <a:xfrm>
            <a:off x="5640572" y="557360"/>
            <a:ext cx="5608830" cy="5632704"/>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603504" y="6492240"/>
            <a:ext cx="2743200"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July 16, 2020</a:t>
            </a: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492240"/>
            <a:ext cx="2743200" cy="365125"/>
          </a:xfrm>
        </p:spPr>
        <p:txBody>
          <a:bodyPr vert="horz" lIns="91440" tIns="45720" rIns="91440" bIns="45720" rtlCol="0" anchor="ctr">
            <a:normAutofit/>
          </a:bodyPr>
          <a:lstStyle/>
          <a:p>
            <a:pPr>
              <a:spcAft>
                <a:spcPts val="600"/>
              </a:spcAft>
              <a:defRPr/>
            </a:pPr>
            <a:fld id="{12D0BCEA-8065-4A0E-8EA6-60F3C3D6559E}" type="slidenum">
              <a:rPr lang="en-US" smtClean="0">
                <a:solidFill>
                  <a:prstClr val="black">
                    <a:tint val="75000"/>
                  </a:prstClr>
                </a:solidFill>
                <a:latin typeface="Calibri" panose="020F0502020204030204"/>
              </a:rPr>
              <a:pPr>
                <a:spcAft>
                  <a:spcPts val="600"/>
                </a:spcAft>
                <a:defRPr/>
              </a:pPr>
              <a:t>42</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1488411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3700"/>
              <a:t>SOCIAL SCIENCE LITERATURE </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b="1" dirty="0"/>
              <a:t>3. Grandparents bestow love and affection on grandchildren.</a:t>
            </a:r>
          </a:p>
          <a:p>
            <a:pPr marL="0" indent="0">
              <a:buNone/>
            </a:pPr>
            <a:endParaRPr lang="en-US" sz="2000" dirty="0"/>
          </a:p>
          <a:p>
            <a:pPr marL="0" indent="0">
              <a:buNone/>
            </a:pPr>
            <a:endParaRPr lang="en-US" sz="20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Z:\Grandparent Access and Alienation\I love and protect my grandchildren.jpg"/>
          <p:cNvPicPr>
            <a:picLocks noChangeAspect="1" noChangeArrowheads="1"/>
          </p:cNvPicPr>
          <p:nvPr/>
        </p:nvPicPr>
        <p:blipFill rotWithShape="1">
          <a:blip r:embed="rId2">
            <a:extLst>
              <a:ext uri="{28A0092B-C50C-407E-A947-70E740481C1C}">
                <a14:useLocalDpi xmlns:a14="http://schemas.microsoft.com/office/drawing/2010/main" val="0"/>
              </a:ext>
            </a:extLst>
          </a:blip>
          <a:srcRect r="4" b="3065"/>
          <a:stretch/>
        </p:blipFill>
        <p:spPr bwMode="auto">
          <a:xfrm>
            <a:off x="5977788" y="799352"/>
            <a:ext cx="5425410" cy="5259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9786954"/>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3700"/>
              <a:t>SOCIAL SCIENCE LITERATURE </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b="1" dirty="0"/>
              <a:t>4. Badmouthing = extreme emotional harm = child abuse.</a:t>
            </a:r>
          </a:p>
          <a:p>
            <a:pPr marL="0" indent="0">
              <a:buNone/>
            </a:pPr>
            <a:endParaRPr lang="en-US" sz="2000" dirty="0"/>
          </a:p>
          <a:p>
            <a:pPr marL="0" indent="0">
              <a:buNone/>
            </a:pPr>
            <a:endParaRPr lang="en-US" sz="20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DC02215-52A1-487A-B0BB-F6EDD8935121}"/>
              </a:ext>
            </a:extLst>
          </p:cNvPr>
          <p:cNvPicPr>
            <a:picLocks noChangeAspect="1"/>
          </p:cNvPicPr>
          <p:nvPr/>
        </p:nvPicPr>
        <p:blipFill>
          <a:blip r:embed="rId2"/>
          <a:stretch>
            <a:fillRect/>
          </a:stretch>
        </p:blipFill>
        <p:spPr>
          <a:xfrm>
            <a:off x="5685808" y="509571"/>
            <a:ext cx="6009367" cy="5834576"/>
          </a:xfrm>
          <a:prstGeom prst="rect">
            <a:avLst/>
          </a:prstGeom>
        </p:spPr>
      </p:pic>
    </p:spTree>
    <p:extLst>
      <p:ext uri="{BB962C8B-B14F-4D97-AF65-F5344CB8AC3E}">
        <p14:creationId xmlns:p14="http://schemas.microsoft.com/office/powerpoint/2010/main" val="3990176167"/>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9560" y="856180"/>
            <a:ext cx="4560584" cy="1128068"/>
          </a:xfrm>
        </p:spPr>
        <p:txBody>
          <a:bodyPr anchor="ctr">
            <a:normAutofit/>
          </a:bodyPr>
          <a:lstStyle/>
          <a:p>
            <a:r>
              <a:rPr lang="en-US" sz="3700"/>
              <a:t>SOCIAL SCIENCE LITERATURE </a:t>
            </a:r>
          </a:p>
        </p:txBody>
      </p:sp>
      <p:grpSp>
        <p:nvGrpSpPr>
          <p:cNvPr id="73" name="Group 7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74" name="Rectangle 7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7" name="Rectangle 7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590719" y="2330505"/>
            <a:ext cx="4559425" cy="3979585"/>
          </a:xfrm>
        </p:spPr>
        <p:txBody>
          <a:bodyPr anchor="ctr">
            <a:normAutofit/>
          </a:bodyPr>
          <a:lstStyle/>
          <a:p>
            <a:pPr marL="0" indent="0">
              <a:buNone/>
            </a:pPr>
            <a:r>
              <a:rPr lang="en-US" sz="3200" b="1" dirty="0"/>
              <a:t>5. Therapeutic Solutions</a:t>
            </a:r>
          </a:p>
          <a:p>
            <a:pPr marL="0" indent="0">
              <a:buNone/>
            </a:pPr>
            <a:endParaRPr lang="en-US" sz="2000" dirty="0"/>
          </a:p>
          <a:p>
            <a:pPr marL="0" indent="0">
              <a:buNone/>
            </a:pPr>
            <a:endParaRPr lang="en-US" sz="2000" dirty="0"/>
          </a:p>
        </p:txBody>
      </p:sp>
      <p:sp>
        <p:nvSpPr>
          <p:cNvPr id="79" name="Rectangle 7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D49CA46-EDD6-4DE8-A6FB-4FEFBFE9CBB2}"/>
              </a:ext>
            </a:extLst>
          </p:cNvPr>
          <p:cNvPicPr>
            <a:picLocks noChangeAspect="1"/>
          </p:cNvPicPr>
          <p:nvPr/>
        </p:nvPicPr>
        <p:blipFill>
          <a:blip r:embed="rId2"/>
          <a:stretch>
            <a:fillRect/>
          </a:stretch>
        </p:blipFill>
        <p:spPr>
          <a:xfrm>
            <a:off x="5627850" y="509570"/>
            <a:ext cx="6067326" cy="5807144"/>
          </a:xfrm>
          <a:prstGeom prst="rect">
            <a:avLst/>
          </a:prstGeom>
        </p:spPr>
      </p:pic>
    </p:spTree>
    <p:extLst>
      <p:ext uri="{BB962C8B-B14F-4D97-AF65-F5344CB8AC3E}">
        <p14:creationId xmlns:p14="http://schemas.microsoft.com/office/powerpoint/2010/main" val="23098540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alpha val="15000"/>
            </a:schemeClr>
          </a:solidFill>
          <a:ln w="127000" cap="sq" cmpd="thinThick">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94360" y="637125"/>
            <a:ext cx="3802276" cy="5256371"/>
          </a:xfrm>
        </p:spPr>
        <p:txBody>
          <a:bodyPr>
            <a:normAutofit/>
          </a:bodyPr>
          <a:lstStyle/>
          <a:p>
            <a:r>
              <a:rPr lang="en-US" b="1">
                <a:latin typeface="Calibri" panose="020F0502020204030204"/>
              </a:rPr>
              <a:t>GRANDPARENT ALIENATION</a:t>
            </a:r>
            <a:br>
              <a:rPr lang="en-US" b="1">
                <a:latin typeface="Arial" panose="020B0604020202020204" pitchFamily="34" charset="0"/>
                <a:cs typeface="Arial" panose="020B0604020202020204" pitchFamily="34" charset="0"/>
              </a:rPr>
            </a:br>
            <a:r>
              <a:rPr lang="fr-FR" b="1">
                <a:latin typeface="+mn-lt"/>
              </a:rPr>
              <a:t>PART 7: SOCIAL SCIENCE LITERATURE</a:t>
            </a:r>
            <a:endParaRPr lang="en-CA">
              <a:latin typeface="+mn-lt"/>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898989"/>
                </a:solidFill>
              </a:rPr>
              <a:t>July 16, 2020</a:t>
            </a:r>
            <a:endParaRPr lang="en-CA">
              <a:solidFill>
                <a:srgbClr val="898989"/>
              </a:solidFill>
            </a:endParaRP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normAutofit/>
          </a:bodyPr>
          <a:lstStyle/>
          <a:p>
            <a:pPr>
              <a:spcAft>
                <a:spcPts val="600"/>
              </a:spcAft>
            </a:pPr>
            <a:fld id="{12D0BCEA-8065-4A0E-8EA6-60F3C3D6559E}" type="slidenum">
              <a:rPr lang="en-CA">
                <a:solidFill>
                  <a:srgbClr val="898989"/>
                </a:solidFill>
              </a:rPr>
              <a:pPr>
                <a:spcAft>
                  <a:spcPts val="600"/>
                </a:spcAft>
              </a:pPr>
              <a:t>46</a:t>
            </a:fld>
            <a:endParaRPr lang="en-CA">
              <a:solidFill>
                <a:srgbClr val="898989"/>
              </a:solidFill>
            </a:endParaRPr>
          </a:p>
        </p:txBody>
      </p:sp>
      <p:graphicFrame>
        <p:nvGraphicFramePr>
          <p:cNvPr id="7" name="Content Placeholder 2">
            <a:extLst>
              <a:ext uri="{FF2B5EF4-FFF2-40B4-BE49-F238E27FC236}">
                <a16:creationId xmlns:a16="http://schemas.microsoft.com/office/drawing/2014/main" id="{0670998D-FC1E-4F63-9954-0857BE9EC996}"/>
              </a:ext>
            </a:extLst>
          </p:cNvPr>
          <p:cNvGraphicFramePr>
            <a:graphicFrameLocks noGrp="1"/>
          </p:cNvGraphicFramePr>
          <p:nvPr>
            <p:ph idx="1"/>
            <p:extLst>
              <p:ext uri="{D42A27DB-BD31-4B8C-83A1-F6EECF244321}">
                <p14:modId xmlns:p14="http://schemas.microsoft.com/office/powerpoint/2010/main" val="2020758764"/>
              </p:ext>
            </p:extLst>
          </p:nvPr>
        </p:nvGraphicFramePr>
        <p:xfrm>
          <a:off x="5166985" y="303591"/>
          <a:ext cx="6588691" cy="58967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6878289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dirty="0">
                <a:latin typeface="Calibri" panose="020F0502020204030204"/>
              </a:rPr>
              <a:t>GRANDPARENT ALIENATION</a:t>
            </a:r>
            <a:br>
              <a:rPr lang="en-US" sz="2500" b="1" dirty="0">
                <a:latin typeface="Arial" panose="020B0604020202020204" pitchFamily="34" charset="0"/>
                <a:cs typeface="Arial" panose="020B0604020202020204" pitchFamily="34" charset="0"/>
              </a:rPr>
            </a:br>
            <a:r>
              <a:rPr lang="en-US" sz="2500" b="1" dirty="0">
                <a:latin typeface="+mn-lt"/>
              </a:rPr>
              <a:t>PART 8: NON-JUDICIAL REMEDIES</a:t>
            </a:r>
            <a:endParaRPr lang="en-CA" sz="2500" dirty="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742950" indent="-742950">
              <a:buAutoNum type="arabicPeriod"/>
            </a:pPr>
            <a:r>
              <a:rPr lang="en-US" b="1" dirty="0"/>
              <a:t>Advocate For an End To Parental Alienation.</a:t>
            </a:r>
          </a:p>
          <a:p>
            <a:pPr marL="742950" indent="-742950">
              <a:buAutoNum type="arabicPeriod"/>
            </a:pPr>
            <a:endParaRPr lang="en-US" sz="2000" dirty="0"/>
          </a:p>
          <a:p>
            <a:pPr marL="0" indent="0">
              <a:buNone/>
            </a:pPr>
            <a:endParaRPr lang="en-US" sz="2000" dirty="0"/>
          </a:p>
          <a:p>
            <a:pPr marL="0" lvl="0" indent="0">
              <a:buNone/>
            </a:pPr>
            <a:endParaRPr lang="en-CA" sz="2000" b="1"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29720D93-C461-41CD-8963-A91A655E7CF5}"/>
              </a:ext>
            </a:extLst>
          </p:cNvPr>
          <p:cNvPicPr>
            <a:picLocks noChangeAspect="1"/>
          </p:cNvPicPr>
          <p:nvPr/>
        </p:nvPicPr>
        <p:blipFill rotWithShape="1">
          <a:blip r:embed="rId3"/>
          <a:srcRect l="21121" r="20854" b="2"/>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47</a:t>
            </a:fld>
            <a:endParaRPr lang="en-CA"/>
          </a:p>
        </p:txBody>
      </p:sp>
    </p:spTree>
    <p:extLst>
      <p:ext uri="{BB962C8B-B14F-4D97-AF65-F5344CB8AC3E}">
        <p14:creationId xmlns:p14="http://schemas.microsoft.com/office/powerpoint/2010/main" val="29391233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500" b="1">
                <a:latin typeface="Calibri" panose="020F0502020204030204"/>
              </a:rPr>
              <a:t>GRANDPARENT ALIENATION</a:t>
            </a:r>
            <a:br>
              <a:rPr lang="en-US" sz="2500" b="1">
                <a:latin typeface="Arial" panose="020B0604020202020204" pitchFamily="34" charset="0"/>
                <a:cs typeface="Arial" panose="020B0604020202020204" pitchFamily="34" charset="0"/>
              </a:rPr>
            </a:br>
            <a:r>
              <a:rPr lang="en-US" sz="2500" b="1">
                <a:latin typeface="+mn-lt"/>
              </a:rPr>
              <a:t>PART 8: NON-JUDICIAL REMEDIES</a:t>
            </a:r>
            <a:endParaRPr lang="en-CA" sz="25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742950" indent="-742950">
              <a:buAutoNum type="arabicPeriod" startAt="2"/>
            </a:pPr>
            <a:r>
              <a:rPr lang="en-US" sz="4000" b="1" dirty="0"/>
              <a:t>Avoid Litigation.</a:t>
            </a:r>
          </a:p>
          <a:p>
            <a:pPr marL="0" indent="0">
              <a:buNone/>
            </a:pPr>
            <a:endParaRPr lang="en-US" sz="2000"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0A835B1C-1336-4F65-A944-C8159558F563}"/>
              </a:ext>
            </a:extLst>
          </p:cNvPr>
          <p:cNvPicPr>
            <a:picLocks noChangeAspect="1"/>
          </p:cNvPicPr>
          <p:nvPr/>
        </p:nvPicPr>
        <p:blipFill rotWithShape="1">
          <a:blip r:embed="rId3"/>
          <a:srcRect l="10400" r="12231"/>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48</a:t>
            </a:fld>
            <a:endParaRPr lang="en-CA"/>
          </a:p>
        </p:txBody>
      </p:sp>
    </p:spTree>
    <p:extLst>
      <p:ext uri="{BB962C8B-B14F-4D97-AF65-F5344CB8AC3E}">
        <p14:creationId xmlns:p14="http://schemas.microsoft.com/office/powerpoint/2010/main" val="199696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0">
            <a:extLst>
              <a:ext uri="{FF2B5EF4-FFF2-40B4-BE49-F238E27FC236}">
                <a16:creationId xmlns:a16="http://schemas.microsoft.com/office/drawing/2014/main" id="{ECE1DA53-9811-4831-9BFB-3E8658F080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199" y="552906"/>
            <a:ext cx="5162891" cy="1674904"/>
          </a:xfrm>
        </p:spPr>
        <p:txBody>
          <a:bodyPr anchor="ctr">
            <a:normAutofit/>
          </a:bodyPr>
          <a:lstStyle/>
          <a:p>
            <a:r>
              <a:rPr lang="en-US" sz="3100" b="1">
                <a:latin typeface="Calibri" panose="020F0502020204030204"/>
              </a:rPr>
              <a:t>GRANDPARENT ALIENATION</a:t>
            </a:r>
            <a:br>
              <a:rPr lang="en-US" sz="3100" b="1">
                <a:latin typeface="Arial" panose="020B0604020202020204" pitchFamily="34" charset="0"/>
                <a:cs typeface="Arial" panose="020B0604020202020204" pitchFamily="34" charset="0"/>
              </a:rPr>
            </a:br>
            <a:r>
              <a:rPr lang="en-US" sz="3100" b="1">
                <a:latin typeface="+mn-lt"/>
              </a:rPr>
              <a:t>PART 8: NON-JUDICIAL REMEDIES</a:t>
            </a:r>
            <a:endParaRPr lang="en-CA" sz="310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6190910" y="552906"/>
            <a:ext cx="4992906" cy="1674905"/>
          </a:xfrm>
        </p:spPr>
        <p:txBody>
          <a:bodyPr anchor="ctr">
            <a:normAutofit/>
          </a:bodyPr>
          <a:lstStyle/>
          <a:p>
            <a:pPr marL="0" indent="0">
              <a:buNone/>
            </a:pPr>
            <a:r>
              <a:rPr lang="en-US" b="1" dirty="0"/>
              <a:t>3.	Engage In Family Therapy/Counseling.</a:t>
            </a:r>
          </a:p>
          <a:p>
            <a:pPr marL="0" indent="0">
              <a:buNone/>
            </a:pPr>
            <a:endParaRPr lang="en-US" b="1" dirty="0"/>
          </a:p>
          <a:p>
            <a:pPr marL="0" lvl="0" indent="0">
              <a:buNone/>
            </a:pPr>
            <a:endParaRPr lang="en-CA" sz="2000" b="1" dirty="0"/>
          </a:p>
        </p:txBody>
      </p:sp>
      <p:pic>
        <p:nvPicPr>
          <p:cNvPr id="6" name="Picture 5">
            <a:extLst>
              <a:ext uri="{FF2B5EF4-FFF2-40B4-BE49-F238E27FC236}">
                <a16:creationId xmlns:a16="http://schemas.microsoft.com/office/drawing/2014/main" id="{B97154EA-5371-4F88-BACD-4A87AC75F096}"/>
              </a:ext>
            </a:extLst>
          </p:cNvPr>
          <p:cNvPicPr>
            <a:picLocks noChangeAspect="1"/>
          </p:cNvPicPr>
          <p:nvPr/>
        </p:nvPicPr>
        <p:blipFill rotWithShape="1">
          <a:blip r:embed="rId3"/>
          <a:srcRect r="-1" b="14424"/>
          <a:stretch/>
        </p:blipFill>
        <p:spPr>
          <a:xfrm>
            <a:off x="182881" y="2405149"/>
            <a:ext cx="11834494" cy="4278819"/>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normAutofit/>
          </a:bodyPr>
          <a:lstStyle/>
          <a:p>
            <a:pPr>
              <a:spcAft>
                <a:spcPts val="600"/>
              </a:spcAft>
            </a:pPr>
            <a:r>
              <a:rPr lang="en-US">
                <a:solidFill>
                  <a:srgbClr val="FFFFFF"/>
                </a:solidFill>
              </a:rPr>
              <a:t>July 16, 2020</a:t>
            </a:r>
            <a:endParaRPr lang="en-CA">
              <a:solidFill>
                <a:srgbClr val="FFFFFF"/>
              </a:solidFill>
            </a:endParaRP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normAutofit/>
          </a:bodyPr>
          <a:lstStyle/>
          <a:p>
            <a:pPr>
              <a:spcAft>
                <a:spcPts val="600"/>
              </a:spcAft>
            </a:pPr>
            <a:fld id="{12D0BCEA-8065-4A0E-8EA6-60F3C3D6559E}" type="slidenum">
              <a:rPr lang="en-CA">
                <a:solidFill>
                  <a:srgbClr val="FFFFFF"/>
                </a:solidFill>
              </a:rPr>
              <a:pPr>
                <a:spcAft>
                  <a:spcPts val="600"/>
                </a:spcAft>
              </a:pPr>
              <a:t>49</a:t>
            </a:fld>
            <a:endParaRPr lang="en-CA">
              <a:solidFill>
                <a:srgbClr val="FFFFFF"/>
              </a:solidFill>
            </a:endParaRPr>
          </a:p>
        </p:txBody>
      </p:sp>
    </p:spTree>
    <p:extLst>
      <p:ext uri="{BB962C8B-B14F-4D97-AF65-F5344CB8AC3E}">
        <p14:creationId xmlns:p14="http://schemas.microsoft.com/office/powerpoint/2010/main" val="13559515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cs typeface="Arial" panose="020B0604020202020204" pitchFamily="34" charset="0"/>
              </a:rPr>
              <a:t>GRANDPARENT ALIENATION</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CA" sz="3100" b="1" dirty="0">
                <a:latin typeface="Arial" panose="020B0604020202020204" pitchFamily="34" charset="0"/>
                <a:cs typeface="Arial" panose="020B0604020202020204" pitchFamily="34" charset="0"/>
              </a:rPr>
              <a:t>INTRODUCTION</a:t>
            </a: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77500" lnSpcReduction="20000"/>
          </a:bodyPr>
          <a:lstStyle/>
          <a:p>
            <a:pPr marL="0" indent="0">
              <a:buNone/>
            </a:pPr>
            <a:r>
              <a:rPr lang="en-US" sz="2400" b="1" dirty="0">
                <a:latin typeface="Arial" panose="020B0604020202020204" pitchFamily="34" charset="0"/>
                <a:cs typeface="Arial" panose="020B0604020202020204" pitchFamily="34" charset="0"/>
              </a:rPr>
              <a:t>Our Partners</a:t>
            </a:r>
          </a:p>
          <a:p>
            <a:pPr marL="0" indent="0" algn="ctr">
              <a:buNone/>
            </a:pPr>
            <a:r>
              <a:rPr lang="en-US" sz="3500" b="1" dirty="0">
                <a:highlight>
                  <a:srgbClr val="FFFF00"/>
                </a:highlight>
              </a:rPr>
              <a:t>Alienated Grandparents Anonymous</a:t>
            </a:r>
          </a:p>
          <a:p>
            <a:pPr marL="0" indent="0" algn="ctr">
              <a:buNone/>
            </a:pPr>
            <a:r>
              <a:rPr lang="en-US" sz="3500" b="1" dirty="0"/>
              <a:t>Brayden Supervision Services</a:t>
            </a:r>
          </a:p>
          <a:p>
            <a:pPr marL="0" indent="0" algn="ctr">
              <a:buNone/>
            </a:pPr>
            <a:r>
              <a:rPr lang="en-US" sz="3500" b="1" dirty="0"/>
              <a:t>Canadian Association for Equality (CAFE)</a:t>
            </a:r>
          </a:p>
          <a:p>
            <a:pPr marL="0" indent="0" algn="ctr">
              <a:buNone/>
            </a:pPr>
            <a:r>
              <a:rPr lang="en-US" sz="3500" b="1" dirty="0"/>
              <a:t>Canadian Equal Parenting Council</a:t>
            </a:r>
          </a:p>
          <a:p>
            <a:pPr marL="0" indent="0" algn="ctr">
              <a:buNone/>
            </a:pPr>
            <a:r>
              <a:rPr lang="en-US" sz="3500" b="1" dirty="0" err="1">
                <a:highlight>
                  <a:srgbClr val="FFFF00"/>
                </a:highlight>
              </a:rPr>
              <a:t>Cangrands</a:t>
            </a:r>
            <a:r>
              <a:rPr lang="en-US" sz="3500" b="1" dirty="0">
                <a:highlight>
                  <a:srgbClr val="FFFF00"/>
                </a:highlight>
              </a:rPr>
              <a:t> National Kinship Support</a:t>
            </a:r>
          </a:p>
          <a:p>
            <a:pPr marL="0" indent="0" algn="ctr">
              <a:buNone/>
            </a:pPr>
            <a:r>
              <a:rPr lang="en-US" sz="3500" b="1" dirty="0"/>
              <a:t>Equal Parenting for Children</a:t>
            </a:r>
          </a:p>
          <a:p>
            <a:pPr marL="0" indent="0" algn="ctr">
              <a:buNone/>
            </a:pPr>
            <a:r>
              <a:rPr lang="en-US" sz="3500" b="1" dirty="0">
                <a:highlight>
                  <a:srgbClr val="FFFF00"/>
                </a:highlight>
              </a:rPr>
              <a:t>Grandparents Without Access Hamilton</a:t>
            </a:r>
          </a:p>
          <a:p>
            <a:pPr marL="0" indent="0" algn="ctr">
              <a:buNone/>
            </a:pPr>
            <a:r>
              <a:rPr lang="en-US" sz="3500" b="1" dirty="0"/>
              <a:t>Lawyers for Shared Parenting</a:t>
            </a:r>
          </a:p>
          <a:p>
            <a:pPr marL="0" indent="0" algn="ctr">
              <a:buNone/>
            </a:pPr>
            <a:r>
              <a:rPr lang="en-US" sz="3500" b="1" dirty="0">
                <a:highlight>
                  <a:srgbClr val="FFFF00"/>
                </a:highlight>
              </a:rPr>
              <a:t>Real Women of Canada</a:t>
            </a:r>
          </a:p>
          <a:p>
            <a:pPr marL="0" indent="0" algn="ctr">
              <a:buNone/>
            </a:pPr>
            <a:r>
              <a:rPr lang="en-US" sz="3500" b="1" dirty="0"/>
              <a:t>Side by Side Supervised Access Services</a:t>
            </a:r>
          </a:p>
          <a:p>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5</a:t>
            </a:fld>
            <a:endParaRPr lang="en-CA"/>
          </a:p>
        </p:txBody>
      </p:sp>
    </p:spTree>
    <p:extLst>
      <p:ext uri="{BB962C8B-B14F-4D97-AF65-F5344CB8AC3E}">
        <p14:creationId xmlns:p14="http://schemas.microsoft.com/office/powerpoint/2010/main" val="24353759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en-US" sz="2200" b="1">
                <a:latin typeface="+mn-lt"/>
              </a:rPr>
              <a:t>PART 9: SOME PARTING THOUGHTS, A STORY AND A SUMMING UP</a:t>
            </a:r>
            <a:endParaRPr lang="en-CA" sz="22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3600" b="1" dirty="0"/>
              <a:t>Grandparents… history</a:t>
            </a:r>
          </a:p>
          <a:p>
            <a:pPr marL="0" indent="0">
              <a:buNone/>
            </a:pPr>
            <a:endParaRPr lang="en-US" sz="2000" dirty="0"/>
          </a:p>
          <a:p>
            <a:pPr marL="0" lvl="0" indent="0">
              <a:buNone/>
            </a:pPr>
            <a:endParaRPr lang="en-CA" sz="2000" b="1"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EC5C163A-7441-40CC-A98A-0ECA1FEC314B}"/>
              </a:ext>
            </a:extLst>
          </p:cNvPr>
          <p:cNvPicPr>
            <a:picLocks noChangeAspect="1"/>
          </p:cNvPicPr>
          <p:nvPr/>
        </p:nvPicPr>
        <p:blipFill rotWithShape="1">
          <a:blip r:embed="rId3"/>
          <a:srcRect l="4249" r="18382"/>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50</a:t>
            </a:fld>
            <a:endParaRPr lang="en-CA"/>
          </a:p>
        </p:txBody>
      </p:sp>
    </p:spTree>
    <p:extLst>
      <p:ext uri="{BB962C8B-B14F-4D97-AF65-F5344CB8AC3E}">
        <p14:creationId xmlns:p14="http://schemas.microsoft.com/office/powerpoint/2010/main" val="34316951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en-US" sz="2200" b="1">
                <a:latin typeface="+mn-lt"/>
              </a:rPr>
              <a:t>PART 9: SOME PARTING THOUGHTS, A STORY AND A SUMMING UP</a:t>
            </a:r>
            <a:endParaRPr lang="en-CA" sz="2200">
              <a:latin typeface="+mn-lt"/>
            </a:endParaRPr>
          </a:p>
        </p:txBody>
      </p:sp>
      <p:grpSp>
        <p:nvGrpSpPr>
          <p:cNvPr id="13" name="Group 1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 name="Rectangle 1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4000" b="1" dirty="0"/>
              <a:t>An amazing story</a:t>
            </a:r>
          </a:p>
          <a:p>
            <a:pPr marL="0" lvl="0" indent="0">
              <a:buNone/>
            </a:pPr>
            <a:endParaRPr lang="en-CA" sz="2000" b="1" dirty="0"/>
          </a:p>
        </p:txBody>
      </p:sp>
      <p:sp>
        <p:nvSpPr>
          <p:cNvPr id="19" name="Rectangle 1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D27EC46D-B4FB-436E-8892-91387F042312}"/>
              </a:ext>
            </a:extLst>
          </p:cNvPr>
          <p:cNvPicPr>
            <a:picLocks noChangeAspect="1"/>
          </p:cNvPicPr>
          <p:nvPr/>
        </p:nvPicPr>
        <p:blipFill rotWithShape="1">
          <a:blip r:embed="rId3"/>
          <a:srcRect l="22020" r="19954" b="2"/>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51</a:t>
            </a:fld>
            <a:endParaRPr lang="en-CA"/>
          </a:p>
        </p:txBody>
      </p:sp>
    </p:spTree>
    <p:extLst>
      <p:ext uri="{BB962C8B-B14F-4D97-AF65-F5344CB8AC3E}">
        <p14:creationId xmlns:p14="http://schemas.microsoft.com/office/powerpoint/2010/main" val="380561202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en-US" sz="2200" b="1">
                <a:latin typeface="+mn-lt"/>
              </a:rPr>
              <a:t>PART 9: SOME PARTING THOUGHTS, A STORY AND A SUMMING UP</a:t>
            </a:r>
            <a:endParaRPr lang="en-CA" sz="2200">
              <a:latin typeface="+mn-lt"/>
            </a:endParaRPr>
          </a:p>
        </p:txBody>
      </p:sp>
      <p:grpSp>
        <p:nvGrpSpPr>
          <p:cNvPr id="28" name="Group 2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9" name="Rectangle 2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ectangle 3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4000" b="1" dirty="0"/>
              <a:t>An amazing story</a:t>
            </a:r>
          </a:p>
          <a:p>
            <a:pPr marL="0" lvl="0" indent="0">
              <a:buNone/>
            </a:pPr>
            <a:endParaRPr lang="en-CA" sz="2000" b="1" dirty="0"/>
          </a:p>
        </p:txBody>
      </p:sp>
      <p:sp>
        <p:nvSpPr>
          <p:cNvPr id="34" name="Rectangle 3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7A5B11F-2D95-44FC-BD81-D9A591E888F8}"/>
              </a:ext>
            </a:extLst>
          </p:cNvPr>
          <p:cNvPicPr>
            <a:picLocks noChangeAspect="1"/>
          </p:cNvPicPr>
          <p:nvPr/>
        </p:nvPicPr>
        <p:blipFill rotWithShape="1">
          <a:blip r:embed="rId3"/>
          <a:srcRect t="1725" r="4" b="113"/>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52</a:t>
            </a:fld>
            <a:endParaRPr lang="en-CA"/>
          </a:p>
        </p:txBody>
      </p:sp>
    </p:spTree>
    <p:extLst>
      <p:ext uri="{BB962C8B-B14F-4D97-AF65-F5344CB8AC3E}">
        <p14:creationId xmlns:p14="http://schemas.microsoft.com/office/powerpoint/2010/main" val="23791906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en-US" sz="2200" b="1">
                <a:latin typeface="+mn-lt"/>
              </a:rPr>
              <a:t>PART 9: SOME PARTING THOUGHTS, A STORY AND A SUMMING UP</a:t>
            </a:r>
            <a:endParaRPr lang="en-CA" sz="2200">
              <a:latin typeface="+mn-lt"/>
            </a:endParaRPr>
          </a:p>
        </p:txBody>
      </p:sp>
      <p:grpSp>
        <p:nvGrpSpPr>
          <p:cNvPr id="43" name="Group 42">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44" name="Rectangle 43">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Rectangle 46">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4000" b="1" dirty="0"/>
              <a:t>An amazing story</a:t>
            </a:r>
          </a:p>
          <a:p>
            <a:pPr marL="0" lvl="0" indent="0">
              <a:buNone/>
            </a:pPr>
            <a:endParaRPr lang="en-CA" sz="2000" b="1" dirty="0"/>
          </a:p>
        </p:txBody>
      </p:sp>
      <p:sp>
        <p:nvSpPr>
          <p:cNvPr id="49" name="Rectangle 48">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959EC6A5-EC0B-42D0-945D-71B555892AA7}"/>
              </a:ext>
            </a:extLst>
          </p:cNvPr>
          <p:cNvPicPr>
            <a:picLocks noChangeAspect="1"/>
          </p:cNvPicPr>
          <p:nvPr/>
        </p:nvPicPr>
        <p:blipFill rotWithShape="1">
          <a:blip r:embed="rId3"/>
          <a:srcRect l="7014" r="19487" b="2"/>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53</a:t>
            </a:fld>
            <a:endParaRPr lang="en-CA"/>
          </a:p>
        </p:txBody>
      </p:sp>
    </p:spTree>
    <p:extLst>
      <p:ext uri="{BB962C8B-B14F-4D97-AF65-F5344CB8AC3E}">
        <p14:creationId xmlns:p14="http://schemas.microsoft.com/office/powerpoint/2010/main" val="13715395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6" name="Rectangle 55">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589560" y="856180"/>
            <a:ext cx="4560584" cy="1128068"/>
          </a:xfrm>
        </p:spPr>
        <p:txBody>
          <a:bodyPr anchor="ctr">
            <a:normAutofit/>
          </a:bodyPr>
          <a:lstStyle/>
          <a:p>
            <a:r>
              <a:rPr lang="en-US" sz="2200" b="1">
                <a:latin typeface="Calibri" panose="020F0502020204030204"/>
              </a:rPr>
              <a:t>GRANDPARENT ALIENATION</a:t>
            </a:r>
            <a:br>
              <a:rPr lang="en-US" sz="2200" b="1">
                <a:latin typeface="Arial" panose="020B0604020202020204" pitchFamily="34" charset="0"/>
                <a:cs typeface="Arial" panose="020B0604020202020204" pitchFamily="34" charset="0"/>
              </a:rPr>
            </a:br>
            <a:r>
              <a:rPr lang="en-US" sz="2200" b="1">
                <a:latin typeface="+mn-lt"/>
              </a:rPr>
              <a:t>PART 9: SOME PARTING THOUGHTS, A STORY AND A SUMMING UP</a:t>
            </a:r>
            <a:endParaRPr lang="en-CA" sz="2200">
              <a:latin typeface="+mn-lt"/>
            </a:endParaRPr>
          </a:p>
        </p:txBody>
      </p:sp>
      <p:grpSp>
        <p:nvGrpSpPr>
          <p:cNvPr id="58" name="Group 57">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59" name="Rectangle 58">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2" name="Rectangle 61">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590719" y="2330505"/>
            <a:ext cx="4559425" cy="3979585"/>
          </a:xfrm>
        </p:spPr>
        <p:txBody>
          <a:bodyPr anchor="ctr">
            <a:normAutofit/>
          </a:bodyPr>
          <a:lstStyle/>
          <a:p>
            <a:pPr marL="0" indent="0">
              <a:buNone/>
            </a:pPr>
            <a:r>
              <a:rPr lang="en-US" sz="4000" b="1" dirty="0"/>
              <a:t>An amazing story</a:t>
            </a:r>
          </a:p>
          <a:p>
            <a:pPr marL="0" lvl="0" indent="0">
              <a:buNone/>
            </a:pPr>
            <a:endParaRPr lang="en-CA" sz="2000" b="1" dirty="0"/>
          </a:p>
        </p:txBody>
      </p:sp>
      <p:sp>
        <p:nvSpPr>
          <p:cNvPr id="64" name="Rectangle 63">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23E19641-236C-470B-B966-1AACEFA77377}"/>
              </a:ext>
            </a:extLst>
          </p:cNvPr>
          <p:cNvPicPr>
            <a:picLocks noChangeAspect="1"/>
          </p:cNvPicPr>
          <p:nvPr/>
        </p:nvPicPr>
        <p:blipFill rotWithShape="1">
          <a:blip r:embed="rId3"/>
          <a:srcRect l="9738" r="12893"/>
          <a:stretch/>
        </p:blipFill>
        <p:spPr>
          <a:xfrm>
            <a:off x="5977788" y="799352"/>
            <a:ext cx="5425410" cy="5259296"/>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89560" y="6492240"/>
            <a:ext cx="2991840" cy="365125"/>
          </a:xfrm>
        </p:spPr>
        <p:txBody>
          <a:bodyPr>
            <a:normAutofit/>
          </a:bodyPr>
          <a:lstStyle/>
          <a:p>
            <a:pPr>
              <a:spcAft>
                <a:spcPts val="600"/>
              </a:spcAft>
            </a:pPr>
            <a:r>
              <a:rPr lang="en-US"/>
              <a:t>July 16, 2020</a:t>
            </a:r>
            <a:endParaRPr lang="en-CA"/>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9385070" y="6492240"/>
            <a:ext cx="1055716" cy="365125"/>
          </a:xfrm>
        </p:spPr>
        <p:txBody>
          <a:bodyPr>
            <a:normAutofit/>
          </a:bodyPr>
          <a:lstStyle/>
          <a:p>
            <a:pPr>
              <a:spcAft>
                <a:spcPts val="600"/>
              </a:spcAft>
            </a:pPr>
            <a:fld id="{12D0BCEA-8065-4A0E-8EA6-60F3C3D6559E}" type="slidenum">
              <a:rPr lang="en-CA" smtClean="0"/>
              <a:pPr>
                <a:spcAft>
                  <a:spcPts val="600"/>
                </a:spcAft>
              </a:pPr>
              <a:t>54</a:t>
            </a:fld>
            <a:endParaRPr lang="en-CA"/>
          </a:p>
        </p:txBody>
      </p:sp>
    </p:spTree>
    <p:extLst>
      <p:ext uri="{BB962C8B-B14F-4D97-AF65-F5344CB8AC3E}">
        <p14:creationId xmlns:p14="http://schemas.microsoft.com/office/powerpoint/2010/main" val="389913232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9: SOME PARTING THOUGHTS, A STORY AND A SUMMING UP</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lvl="0" indent="0">
              <a:buNone/>
            </a:pPr>
            <a:endParaRPr lang="en-CA" dirty="0"/>
          </a:p>
          <a:p>
            <a:pPr marL="0" lvl="0" indent="0">
              <a:buNone/>
            </a:pPr>
            <a:r>
              <a:rPr lang="en-CA" dirty="0"/>
              <a:t>Colman’s personal reflections as a grandchild</a:t>
            </a: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55</a:t>
            </a:fld>
            <a:endParaRPr lang="en-CA"/>
          </a:p>
        </p:txBody>
      </p:sp>
    </p:spTree>
    <p:extLst>
      <p:ext uri="{BB962C8B-B14F-4D97-AF65-F5344CB8AC3E}">
        <p14:creationId xmlns:p14="http://schemas.microsoft.com/office/powerpoint/2010/main" val="245743882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42C138A0-F8A6-4698-8710-6453CC230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1102380" y="2798570"/>
            <a:ext cx="5492730" cy="3305041"/>
          </a:xfrm>
        </p:spPr>
        <p:txBody>
          <a:bodyPr vert="horz" lIns="91440" tIns="45720" rIns="91440" bIns="45720" rtlCol="0" anchor="t">
            <a:normAutofit/>
          </a:bodyPr>
          <a:lstStyle/>
          <a:p>
            <a:r>
              <a:rPr lang="en-US" sz="4100" b="1"/>
              <a:t>GRANDPARENT ALIENATION</a:t>
            </a:r>
            <a:br>
              <a:rPr lang="en-US" sz="4100" b="1"/>
            </a:br>
            <a:r>
              <a:rPr lang="en-US" sz="4100" b="1"/>
              <a:t>PART 9: SOME PARTING THOUGHTS, A STORY AND A SUMMING UP</a:t>
            </a:r>
            <a:endParaRPr lang="en-US" sz="4100"/>
          </a:p>
        </p:txBody>
      </p:sp>
      <p:grpSp>
        <p:nvGrpSpPr>
          <p:cNvPr id="73" name="Group 72">
            <a:extLst>
              <a:ext uri="{FF2B5EF4-FFF2-40B4-BE49-F238E27FC236}">
                <a16:creationId xmlns:a16="http://schemas.microsoft.com/office/drawing/2014/main" id="{032D8612-31EB-44CF-A1D0-14FD4C70542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30" y="2902857"/>
            <a:ext cx="731521" cy="673460"/>
            <a:chOff x="3940602" y="308034"/>
            <a:chExt cx="2116791" cy="3428999"/>
          </a:xfrm>
          <a:solidFill>
            <a:schemeClr val="accent4"/>
          </a:solidFill>
        </p:grpSpPr>
        <p:sp>
          <p:nvSpPr>
            <p:cNvPr id="74" name="Rectangle 73">
              <a:extLst>
                <a:ext uri="{FF2B5EF4-FFF2-40B4-BE49-F238E27FC236}">
                  <a16:creationId xmlns:a16="http://schemas.microsoft.com/office/drawing/2014/main" id="{F19A4A0F-1B59-4DB0-9764-D10936E987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18070" y="679732"/>
            <a:ext cx="4277106" cy="542388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389915B-ACA2-44CF-82D5-0ACA0A4A7F73}"/>
              </a:ext>
            </a:extLst>
          </p:cNvPr>
          <p:cNvPicPr>
            <a:picLocks noGrp="1" noChangeAspect="1"/>
          </p:cNvPicPr>
          <p:nvPr>
            <p:ph idx="1"/>
          </p:nvPr>
        </p:nvPicPr>
        <p:blipFill rotWithShape="1">
          <a:blip r:embed="rId3"/>
          <a:srcRect t="21493" r="2" b="5585"/>
          <a:stretch/>
        </p:blipFill>
        <p:spPr>
          <a:xfrm>
            <a:off x="6503542" y="428270"/>
            <a:ext cx="5164222" cy="5749997"/>
          </a:xfrm>
          <a:prstGeom prst="rect">
            <a:avLst/>
          </a:prstGeom>
        </p:spPr>
      </p:pic>
      <p:sp>
        <p:nvSpPr>
          <p:cNvPr id="80" name="Rectangle 79">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419320" y="6355073"/>
            <a:ext cx="4275855"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1102378" y="6492240"/>
            <a:ext cx="2479021"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July 16, 2020</a:t>
            </a: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599" y="6492240"/>
            <a:ext cx="2847893" cy="365125"/>
          </a:xfrm>
        </p:spPr>
        <p:txBody>
          <a:bodyPr vert="horz" lIns="91440" tIns="45720" rIns="91440" bIns="45720" rtlCol="0" anchor="ctr">
            <a:normAutofit/>
          </a:bodyPr>
          <a:lstStyle/>
          <a:p>
            <a:pPr>
              <a:spcAft>
                <a:spcPts val="600"/>
              </a:spcAft>
              <a:defRPr/>
            </a:pPr>
            <a:fld id="{12D0BCEA-8065-4A0E-8EA6-60F3C3D6559E}" type="slidenum">
              <a:rPr lang="en-US" smtClean="0">
                <a:solidFill>
                  <a:prstClr val="black">
                    <a:tint val="75000"/>
                  </a:prstClr>
                </a:solidFill>
                <a:latin typeface="Calibri" panose="020F0502020204030204"/>
              </a:rPr>
              <a:pPr>
                <a:spcAft>
                  <a:spcPts val="600"/>
                </a:spcAft>
                <a:defRPr/>
              </a:pPr>
              <a:t>56</a:t>
            </a:fld>
            <a:endParaRPr lang="en-US">
              <a:solidFill>
                <a:prstClr val="black">
                  <a:tint val="75000"/>
                </a:prstClr>
              </a:solidFill>
              <a:latin typeface="Calibri" panose="020F0502020204030204"/>
            </a:endParaRPr>
          </a:p>
        </p:txBody>
      </p:sp>
    </p:spTree>
    <p:extLst>
      <p:ext uri="{BB962C8B-B14F-4D97-AF65-F5344CB8AC3E}">
        <p14:creationId xmlns:p14="http://schemas.microsoft.com/office/powerpoint/2010/main" val="28536985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60E9A6ED-B880-44EA-8D60-C9D3C82CCB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648929" y="557190"/>
            <a:ext cx="5170852" cy="1671564"/>
          </a:xfrm>
        </p:spPr>
        <p:txBody>
          <a:bodyPr vert="horz" lIns="91440" tIns="45720" rIns="91440" bIns="45720" rtlCol="0">
            <a:normAutofit/>
          </a:bodyPr>
          <a:lstStyle/>
          <a:p>
            <a:r>
              <a:rPr lang="en-US" sz="2400" b="1" dirty="0"/>
              <a:t>GRANDPARENT ALIENATION</a:t>
            </a:r>
            <a:br>
              <a:rPr lang="en-US" sz="2400" b="1" dirty="0"/>
            </a:br>
            <a:endParaRPr lang="en-US" sz="2400" b="1" dirty="0"/>
          </a:p>
        </p:txBody>
      </p:sp>
      <p:sp>
        <p:nvSpPr>
          <p:cNvPr id="104" name="Content Placeholder 83">
            <a:extLst>
              <a:ext uri="{FF2B5EF4-FFF2-40B4-BE49-F238E27FC236}">
                <a16:creationId xmlns:a16="http://schemas.microsoft.com/office/drawing/2014/main" id="{CEE3B3EB-B9A0-4459-B153-15F908825019}"/>
              </a:ext>
            </a:extLst>
          </p:cNvPr>
          <p:cNvSpPr>
            <a:spLocks noGrp="1"/>
          </p:cNvSpPr>
          <p:nvPr>
            <p:ph idx="1"/>
          </p:nvPr>
        </p:nvSpPr>
        <p:spPr>
          <a:xfrm>
            <a:off x="648930" y="2398030"/>
            <a:ext cx="5180245" cy="3731058"/>
          </a:xfrm>
        </p:spPr>
        <p:txBody>
          <a:bodyPr>
            <a:normAutofit/>
          </a:bodyPr>
          <a:lstStyle/>
          <a:p>
            <a:r>
              <a:rPr lang="en-US" sz="2400" b="1" dirty="0">
                <a:solidFill>
                  <a:prstClr val="black"/>
                </a:solidFill>
                <a:latin typeface="Calibri Light" panose="020F0302020204030204"/>
                <a:ea typeface="+mj-ea"/>
                <a:cs typeface="+mj-cs"/>
              </a:rPr>
              <a:t>PART 9: SOME PARTING THOUGHTS, A STORY AND A SUMMING UP</a:t>
            </a:r>
            <a:endParaRPr lang="en-US" sz="2000" dirty="0"/>
          </a:p>
        </p:txBody>
      </p:sp>
      <p:pic>
        <p:nvPicPr>
          <p:cNvPr id="8" name="Content Placeholder 7">
            <a:extLst>
              <a:ext uri="{FF2B5EF4-FFF2-40B4-BE49-F238E27FC236}">
                <a16:creationId xmlns:a16="http://schemas.microsoft.com/office/drawing/2014/main" id="{9E56B136-6865-4A46-AC2E-D415FA665C95}"/>
              </a:ext>
            </a:extLst>
          </p:cNvPr>
          <p:cNvPicPr>
            <a:picLocks noChangeAspect="1"/>
          </p:cNvPicPr>
          <p:nvPr/>
        </p:nvPicPr>
        <p:blipFill rotWithShape="1">
          <a:blip r:embed="rId3"/>
          <a:srcRect r="30398"/>
          <a:stretch/>
        </p:blipFill>
        <p:spPr>
          <a:xfrm>
            <a:off x="6182944" y="557189"/>
            <a:ext cx="5170852" cy="5571898"/>
          </a:xfrm>
          <a:prstGeom prst="rect">
            <a:avLst/>
          </a:prstGeom>
          <a:effectLst/>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vert="horz" lIns="91440" tIns="45720" rIns="91440" bIns="45720" rtlCol="0">
            <a:normAutofit/>
          </a:bodyPr>
          <a:lstStyle/>
          <a:p>
            <a:pPr>
              <a:spcAft>
                <a:spcPts val="600"/>
              </a:spcAft>
              <a:defRPr/>
            </a:pPr>
            <a:r>
              <a:rPr lang="en-US">
                <a:latin typeface="Calibri" panose="020F0502020204030204"/>
              </a:rPr>
              <a:t>July 16, 2020</a:t>
            </a: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vert="horz" lIns="91440" tIns="45720" rIns="91440" bIns="45720" rtlCol="0">
            <a:normAutofit/>
          </a:bodyPr>
          <a:lstStyle/>
          <a:p>
            <a:pPr>
              <a:spcAft>
                <a:spcPts val="600"/>
              </a:spcAft>
              <a:defRPr/>
            </a:pPr>
            <a:fld id="{12D0BCEA-8065-4A0E-8EA6-60F3C3D6559E}" type="slidenum">
              <a:rPr lang="en-US" smtClean="0">
                <a:latin typeface="Calibri" panose="020F0502020204030204"/>
              </a:rPr>
              <a:pPr>
                <a:spcAft>
                  <a:spcPts val="600"/>
                </a:spcAft>
                <a:defRPr/>
              </a:pPr>
              <a:t>57</a:t>
            </a:fld>
            <a:endParaRPr lang="en-US">
              <a:latin typeface="Calibri" panose="020F0502020204030204"/>
            </a:endParaRPr>
          </a:p>
        </p:txBody>
      </p:sp>
    </p:spTree>
    <p:extLst>
      <p:ext uri="{BB962C8B-B14F-4D97-AF65-F5344CB8AC3E}">
        <p14:creationId xmlns:p14="http://schemas.microsoft.com/office/powerpoint/2010/main" val="139079567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8" name="Rectangle 1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7">
            <a:extLst>
              <a:ext uri="{FF2B5EF4-FFF2-40B4-BE49-F238E27FC236}">
                <a16:creationId xmlns:a16="http://schemas.microsoft.com/office/drawing/2014/main" id="{EAF10F41-0168-47BB-AA5A-AFFB54979F11}"/>
              </a:ext>
            </a:extLst>
          </p:cNvPr>
          <p:cNvPicPr>
            <a:picLocks noGrp="1" noChangeAspect="1"/>
          </p:cNvPicPr>
          <p:nvPr>
            <p:ph idx="1"/>
          </p:nvPr>
        </p:nvPicPr>
        <p:blipFill rotWithShape="1">
          <a:blip r:embed="rId3"/>
          <a:srcRect b="19"/>
          <a:stretch/>
        </p:blipFill>
        <p:spPr>
          <a:xfrm>
            <a:off x="20" y="1282"/>
            <a:ext cx="12191980" cy="6856718"/>
          </a:xfrm>
          <a:prstGeom prst="rect">
            <a:avLst/>
          </a:prstGeom>
        </p:spPr>
      </p:pic>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vert="horz" lIns="91440" tIns="45720" rIns="91440" bIns="45720" rtlCol="0" anchor="ctr">
            <a:normAutofit/>
          </a:bodyPr>
          <a:lstStyle/>
          <a:p>
            <a:pPr>
              <a:spcAft>
                <a:spcPts val="600"/>
              </a:spcAft>
              <a:defRPr/>
            </a:pPr>
            <a:r>
              <a:rPr lang="en-US">
                <a:solidFill>
                  <a:srgbClr val="FFFFFF"/>
                </a:solidFill>
              </a:rPr>
              <a:t>July 16, 2020</a:t>
            </a: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12D0BCEA-8065-4A0E-8EA6-60F3C3D6559E}" type="slidenum">
              <a:rPr lang="en-US">
                <a:solidFill>
                  <a:srgbClr val="FFFFFF"/>
                </a:solidFill>
              </a:rPr>
              <a:pPr>
                <a:spcAft>
                  <a:spcPts val="600"/>
                </a:spcAft>
                <a:defRPr/>
              </a:pPr>
              <a:t>58</a:t>
            </a:fld>
            <a:endParaRPr lang="en-US">
              <a:solidFill>
                <a:srgbClr val="FFFFFF"/>
              </a:solidFill>
            </a:endParaRPr>
          </a:p>
        </p:txBody>
      </p:sp>
    </p:spTree>
    <p:extLst>
      <p:ext uri="{BB962C8B-B14F-4D97-AF65-F5344CB8AC3E}">
        <p14:creationId xmlns:p14="http://schemas.microsoft.com/office/powerpoint/2010/main" val="3102918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84">
            <a:extLst>
              <a:ext uri="{FF2B5EF4-FFF2-40B4-BE49-F238E27FC236}">
                <a16:creationId xmlns:a16="http://schemas.microsoft.com/office/drawing/2014/main" id="{E45B1D5C-0827-4AF0-8186-11FC5A8B8B9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9267909" y="2023110"/>
            <a:ext cx="2469624" cy="2846070"/>
          </a:xfrm>
        </p:spPr>
        <p:txBody>
          <a:bodyPr vert="horz" lIns="91440" tIns="45720" rIns="91440" bIns="45720" rtlCol="0" anchor="ctr">
            <a:normAutofit/>
          </a:bodyPr>
          <a:lstStyle/>
          <a:p>
            <a:r>
              <a:rPr lang="en-US" sz="2600" b="1" dirty="0"/>
              <a:t>GRANDPARENT ALIENATION</a:t>
            </a:r>
            <a:br>
              <a:rPr lang="en-US" sz="2600" b="1" dirty="0"/>
            </a:br>
            <a:r>
              <a:rPr lang="en-US" sz="2600" b="1" dirty="0"/>
              <a:t>PART 9: SOME PARTING THOUGHTS, A STORY AND A SUMMING UP</a:t>
            </a:r>
            <a:endParaRPr lang="en-US" sz="2600" dirty="0"/>
          </a:p>
        </p:txBody>
      </p:sp>
      <p:sp>
        <p:nvSpPr>
          <p:cNvPr id="97" name="Rectangle 86">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433973" y="-827233"/>
            <a:ext cx="1715478" cy="858342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88">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2085" y="664308"/>
            <a:ext cx="8082632" cy="5600340"/>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a:extLst>
              <a:ext uri="{FF2B5EF4-FFF2-40B4-BE49-F238E27FC236}">
                <a16:creationId xmlns:a16="http://schemas.microsoft.com/office/drawing/2014/main" id="{90F533E9-6690-41A8-A372-4C6C622D02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950447" y="3392097"/>
            <a:ext cx="1719072"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545238" y="6492240"/>
            <a:ext cx="3036162" cy="365125"/>
          </a:xfrm>
        </p:spPr>
        <p:txBody>
          <a:bodyPr vert="horz" lIns="91440" tIns="45720" rIns="91440" bIns="45720" rtlCol="0" anchor="ctr">
            <a:normAutofit/>
          </a:bodyPr>
          <a:lstStyle/>
          <a:p>
            <a:pPr>
              <a:spcAft>
                <a:spcPts val="600"/>
              </a:spcAft>
              <a:defRPr/>
            </a:pPr>
            <a:r>
              <a:rPr lang="en-US">
                <a:solidFill>
                  <a:prstClr val="black">
                    <a:tint val="75000"/>
                  </a:prstClr>
                </a:solidFill>
                <a:latin typeface="Calibri" panose="020F0502020204030204"/>
              </a:rPr>
              <a:t>July 16, 2020</a:t>
            </a:r>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599" y="6492240"/>
            <a:ext cx="3126933" cy="365125"/>
          </a:xfrm>
        </p:spPr>
        <p:txBody>
          <a:bodyPr vert="horz" lIns="91440" tIns="45720" rIns="91440" bIns="45720" rtlCol="0" anchor="ctr">
            <a:normAutofit/>
          </a:bodyPr>
          <a:lstStyle/>
          <a:p>
            <a:pPr>
              <a:spcAft>
                <a:spcPts val="600"/>
              </a:spcAft>
              <a:defRPr/>
            </a:pPr>
            <a:fld id="{12D0BCEA-8065-4A0E-8EA6-60F3C3D6559E}" type="slidenum">
              <a:rPr lang="en-US" smtClean="0">
                <a:solidFill>
                  <a:prstClr val="black">
                    <a:tint val="75000"/>
                  </a:prstClr>
                </a:solidFill>
                <a:latin typeface="Calibri" panose="020F0502020204030204"/>
              </a:rPr>
              <a:pPr>
                <a:spcAft>
                  <a:spcPts val="600"/>
                </a:spcAft>
                <a:defRPr/>
              </a:pPr>
              <a:t>59</a:t>
            </a:fld>
            <a:endParaRPr lang="en-US">
              <a:solidFill>
                <a:prstClr val="black">
                  <a:tint val="75000"/>
                </a:prstClr>
              </a:solidFill>
              <a:latin typeface="Calibri" panose="020F0502020204030204"/>
            </a:endParaRPr>
          </a:p>
        </p:txBody>
      </p:sp>
      <p:pic>
        <p:nvPicPr>
          <p:cNvPr id="11" name="Content Placeholder 10">
            <a:extLst>
              <a:ext uri="{FF2B5EF4-FFF2-40B4-BE49-F238E27FC236}">
                <a16:creationId xmlns:a16="http://schemas.microsoft.com/office/drawing/2014/main" id="{1307ECB5-2E53-4E6C-8FBD-9843620CF4E2}"/>
              </a:ext>
            </a:extLst>
          </p:cNvPr>
          <p:cNvPicPr>
            <a:picLocks noGrp="1" noChangeAspect="1"/>
          </p:cNvPicPr>
          <p:nvPr>
            <p:ph idx="1"/>
          </p:nvPr>
        </p:nvPicPr>
        <p:blipFill>
          <a:blip r:embed="rId3"/>
          <a:stretch>
            <a:fillRect/>
          </a:stretch>
        </p:blipFill>
        <p:spPr>
          <a:xfrm>
            <a:off x="454468" y="664308"/>
            <a:ext cx="7930249" cy="5512655"/>
          </a:xfrm>
          <a:prstGeom prst="rect">
            <a:avLst/>
          </a:prstGeom>
        </p:spPr>
      </p:pic>
    </p:spTree>
    <p:extLst>
      <p:ext uri="{BB962C8B-B14F-4D97-AF65-F5344CB8AC3E}">
        <p14:creationId xmlns:p14="http://schemas.microsoft.com/office/powerpoint/2010/main" val="2295330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14511"/>
            <a:ext cx="10515600" cy="1189354"/>
          </a:xfrm>
        </p:spPr>
        <p:txBody>
          <a:bodyPr>
            <a:normAutofit fontScale="90000"/>
          </a:bodyPr>
          <a:lstStyle/>
          <a:p>
            <a:pPr algn="ctr"/>
            <a:br>
              <a:rPr lang="en-US" sz="2000" b="1" dirty="0">
                <a:latin typeface="+mn-lt"/>
                <a:cs typeface="Arial" panose="020B0604020202020204" pitchFamily="34" charset="0"/>
              </a:rPr>
            </a:br>
            <a:br>
              <a:rPr lang="en-US" sz="2000" b="1" dirty="0">
                <a:latin typeface="+mn-lt"/>
                <a:cs typeface="Arial" panose="020B0604020202020204" pitchFamily="34" charset="0"/>
              </a:rPr>
            </a:br>
            <a:br>
              <a:rPr lang="en-US" sz="2000" b="1" dirty="0">
                <a:latin typeface="+mn-lt"/>
                <a:cs typeface="Arial" panose="020B0604020202020204" pitchFamily="34" charset="0"/>
              </a:rPr>
            </a:br>
            <a:r>
              <a:rPr lang="en-US" sz="2000" b="1" dirty="0">
                <a:latin typeface="+mn-lt"/>
                <a:cs typeface="Arial" panose="020B0604020202020204" pitchFamily="34" charset="0"/>
              </a:rPr>
              <a:t>GRANDPARENT ALIENATION</a:t>
            </a:r>
            <a:br>
              <a:rPr lang="en-US" sz="2000" b="1" dirty="0">
                <a:latin typeface="+mn-lt"/>
                <a:cs typeface="Arial" panose="020B0604020202020204" pitchFamily="34" charset="0"/>
              </a:rPr>
            </a:br>
            <a:br>
              <a:rPr lang="en-US" sz="2000" b="1" dirty="0">
                <a:latin typeface="+mn-lt"/>
                <a:cs typeface="Arial" panose="020B0604020202020204" pitchFamily="34" charset="0"/>
              </a:rPr>
            </a:br>
            <a:r>
              <a:rPr lang="en-CA" sz="3100" b="1" dirty="0">
                <a:latin typeface="+mn-lt"/>
                <a:cs typeface="Arial" panose="020B0604020202020204" pitchFamily="34" charset="0"/>
              </a:rPr>
              <a:t>INTRODUCTION</a:t>
            </a:r>
            <a:br>
              <a:rPr lang="en-US" b="1" dirty="0">
                <a:latin typeface="+mn-lt"/>
              </a:rPr>
            </a:br>
            <a:br>
              <a:rPr lang="en-US" b="1" dirty="0">
                <a:latin typeface="+mn-lt"/>
                <a:cs typeface="Arial" panose="020B0604020202020204" pitchFamily="34" charset="0"/>
              </a:rPr>
            </a:br>
            <a:br>
              <a:rPr lang="en-US" sz="2000" b="1" dirty="0">
                <a:latin typeface="+mn-lt"/>
                <a:cs typeface="Arial" panose="020B0604020202020204" pitchFamily="34" charset="0"/>
              </a:rPr>
            </a:br>
            <a:endParaRPr lang="en-CA" b="1"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r>
              <a:rPr lang="en-US" sz="2400" b="1" dirty="0">
                <a:latin typeface="Arial" panose="020B0604020202020204" pitchFamily="34" charset="0"/>
                <a:cs typeface="Arial" panose="020B0604020202020204" pitchFamily="34" charset="0"/>
              </a:rPr>
              <a:t>Our Team   </a:t>
            </a:r>
          </a:p>
          <a:p>
            <a:pPr marL="0" indent="0">
              <a:buNone/>
            </a:pPr>
            <a:r>
              <a:rPr lang="en-US" sz="2400" dirty="0">
                <a:hlinkClick r:id="rId2"/>
              </a:rPr>
              <a:t>https://www.complexfamilylaw.com/Our-Team/</a:t>
            </a:r>
            <a:endParaRPr lang="en-US" sz="2400" b="1" dirty="0">
              <a:latin typeface="Arial" panose="020B0604020202020204" pitchFamily="34" charset="0"/>
              <a:cs typeface="Arial" panose="020B0604020202020204" pitchFamily="34" charset="0"/>
            </a:endParaRPr>
          </a:p>
          <a:p>
            <a:r>
              <a:rPr lang="en-CA" sz="2400" b="1" dirty="0">
                <a:latin typeface="Arial" panose="020B0604020202020204" pitchFamily="34" charset="0"/>
                <a:cs typeface="Arial" panose="020B0604020202020204" pitchFamily="34" charset="0"/>
              </a:rPr>
              <a:t>Gene C. Colman</a:t>
            </a:r>
          </a:p>
          <a:p>
            <a:r>
              <a:rPr lang="en-CA" sz="2400" b="1" dirty="0">
                <a:latin typeface="Arial" panose="020B0604020202020204" pitchFamily="34" charset="0"/>
                <a:cs typeface="Arial" panose="020B0604020202020204" pitchFamily="34" charset="0"/>
              </a:rPr>
              <a:t>Gloria Antwi</a:t>
            </a:r>
          </a:p>
          <a:p>
            <a:r>
              <a:rPr lang="en-CA" sz="2400" b="1" dirty="0">
                <a:latin typeface="Arial" panose="020B0604020202020204" pitchFamily="34" charset="0"/>
                <a:cs typeface="Arial" panose="020B0604020202020204" pitchFamily="34" charset="0"/>
              </a:rPr>
              <a:t>Jenny Kirshen</a:t>
            </a:r>
          </a:p>
          <a:p>
            <a:r>
              <a:rPr lang="en-CA" sz="2400" b="1" dirty="0">
                <a:latin typeface="Arial" panose="020B0604020202020204" pitchFamily="34" charset="0"/>
                <a:cs typeface="Arial" panose="020B0604020202020204" pitchFamily="34" charset="0"/>
              </a:rPr>
              <a:t>Robert McNeillie</a:t>
            </a:r>
          </a:p>
          <a:p>
            <a:r>
              <a:rPr lang="en-CA" sz="2400" b="1" dirty="0">
                <a:latin typeface="Arial" panose="020B0604020202020204" pitchFamily="34" charset="0"/>
                <a:cs typeface="Arial" panose="020B0604020202020204" pitchFamily="34" charset="0"/>
              </a:rPr>
              <a:t>Kulbir K. Rahal Vaid</a:t>
            </a:r>
          </a:p>
          <a:p>
            <a:r>
              <a:rPr lang="en-CA" sz="2400" b="1" dirty="0">
                <a:latin typeface="Arial" panose="020B0604020202020204" pitchFamily="34" charset="0"/>
                <a:cs typeface="Arial" panose="020B0604020202020204" pitchFamily="34" charset="0"/>
              </a:rPr>
              <a:t>Law Clerk: Kim Pitre</a:t>
            </a:r>
          </a:p>
          <a:p>
            <a:endParaRPr lang="en-CA" sz="2400" b="1" dirty="0">
              <a:latin typeface="Arial" panose="020B0604020202020204" pitchFamily="34" charset="0"/>
              <a:cs typeface="Arial" panose="020B0604020202020204" pitchFamily="34" charset="0"/>
            </a:endParaRPr>
          </a:p>
          <a:p>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a:t>
            </a:fld>
            <a:endParaRPr lang="en-CA"/>
          </a:p>
        </p:txBody>
      </p:sp>
    </p:spTree>
    <p:extLst>
      <p:ext uri="{BB962C8B-B14F-4D97-AF65-F5344CB8AC3E}">
        <p14:creationId xmlns:p14="http://schemas.microsoft.com/office/powerpoint/2010/main" val="12619177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9: SOME PARTING THOUGHTS, A STORY AND A SUMMING UP</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buNone/>
            </a:pPr>
            <a:endParaRPr lang="en-US" sz="4400" dirty="0"/>
          </a:p>
          <a:p>
            <a:pPr marL="0" indent="0">
              <a:buNone/>
            </a:pPr>
            <a:r>
              <a:rPr lang="en-US" sz="4400" dirty="0"/>
              <a:t>A call to action…</a:t>
            </a:r>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60</a:t>
            </a:fld>
            <a:endParaRPr lang="en-CA"/>
          </a:p>
        </p:txBody>
      </p:sp>
    </p:spTree>
    <p:extLst>
      <p:ext uri="{BB962C8B-B14F-4D97-AF65-F5344CB8AC3E}">
        <p14:creationId xmlns:p14="http://schemas.microsoft.com/office/powerpoint/2010/main" val="2119210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10: SO WHAT HAVE WE LEARNED?  LET’S SUM UP.</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55000" lnSpcReduction="20000"/>
          </a:bodyPr>
          <a:lstStyle/>
          <a:p>
            <a:pPr marL="742950" indent="-742950">
              <a:buFont typeface="+mj-lt"/>
              <a:buAutoNum type="arabicPeriod"/>
            </a:pPr>
            <a:r>
              <a:rPr lang="en-US" sz="4400" dirty="0"/>
              <a:t>Terms</a:t>
            </a:r>
          </a:p>
          <a:p>
            <a:pPr marL="742950" indent="-742950">
              <a:buFont typeface="+mj-lt"/>
              <a:buAutoNum type="arabicPeriod"/>
            </a:pPr>
            <a:endParaRPr lang="en-US" sz="4400" dirty="0"/>
          </a:p>
          <a:p>
            <a:pPr marL="742950" indent="-742950">
              <a:buFont typeface="+mj-lt"/>
              <a:buAutoNum type="arabicPeriod"/>
            </a:pPr>
            <a:r>
              <a:rPr lang="en-US" sz="4400" dirty="0"/>
              <a:t>Three philosophies…. Hybrid</a:t>
            </a:r>
          </a:p>
          <a:p>
            <a:pPr marL="742950" indent="-742950">
              <a:buFont typeface="+mj-lt"/>
              <a:buAutoNum type="arabicPeriod"/>
            </a:pPr>
            <a:endParaRPr lang="en-US" sz="4400" dirty="0"/>
          </a:p>
          <a:p>
            <a:pPr marL="742950" indent="-742950">
              <a:buFont typeface="+mj-lt"/>
              <a:buAutoNum type="arabicPeriod"/>
            </a:pPr>
            <a:r>
              <a:rPr lang="en-US" sz="4400" dirty="0"/>
              <a:t>Statutory framework</a:t>
            </a:r>
          </a:p>
          <a:p>
            <a:pPr marL="742950" indent="-742950">
              <a:buFont typeface="+mj-lt"/>
              <a:buAutoNum type="arabicPeriod"/>
            </a:pPr>
            <a:endParaRPr lang="en-US" sz="4400" dirty="0"/>
          </a:p>
          <a:p>
            <a:pPr marL="742950" indent="-742950">
              <a:buFont typeface="+mj-lt"/>
              <a:buAutoNum type="arabicPeriod"/>
            </a:pPr>
            <a:r>
              <a:rPr lang="en-US" sz="4400" dirty="0"/>
              <a:t>Cases – Important Principles</a:t>
            </a:r>
          </a:p>
          <a:p>
            <a:pPr marL="742950" indent="-742950">
              <a:buFont typeface="+mj-lt"/>
              <a:buAutoNum type="arabicPeriod"/>
            </a:pPr>
            <a:endParaRPr lang="en-US" sz="4400" dirty="0"/>
          </a:p>
          <a:p>
            <a:pPr marL="742950" indent="-742950">
              <a:buFont typeface="+mj-lt"/>
              <a:buAutoNum type="arabicPeriod"/>
            </a:pPr>
            <a:r>
              <a:rPr lang="en-US" sz="4400" dirty="0"/>
              <a:t>Colman has strong objections.</a:t>
            </a:r>
          </a:p>
          <a:p>
            <a:pPr marL="742950" indent="-742950">
              <a:buFont typeface="+mj-lt"/>
              <a:buAutoNum type="arabicPeriod"/>
            </a:pPr>
            <a:endParaRPr lang="en-US" sz="4400" dirty="0"/>
          </a:p>
          <a:p>
            <a:pPr marL="742950" indent="-742950">
              <a:buFont typeface="+mj-lt"/>
              <a:buAutoNum type="arabicPeriod"/>
            </a:pPr>
            <a:r>
              <a:rPr lang="en-US" sz="4400" dirty="0"/>
              <a:t>Additional legal principles: anxiety and stress; destabilization; siblings</a:t>
            </a:r>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61</a:t>
            </a:fld>
            <a:endParaRPr lang="en-CA"/>
          </a:p>
        </p:txBody>
      </p:sp>
    </p:spTree>
    <p:extLst>
      <p:ext uri="{BB962C8B-B14F-4D97-AF65-F5344CB8AC3E}">
        <p14:creationId xmlns:p14="http://schemas.microsoft.com/office/powerpoint/2010/main" val="402827785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sz="2400" b="1" dirty="0">
                <a:latin typeface="+mn-lt"/>
              </a:rPr>
              <a:t>PART 10: SO WHAT HAVE WE LEARNED?  LET’S SUM UP.</a:t>
            </a:r>
            <a:endParaRPr lang="en-CA" sz="2400"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70000" lnSpcReduction="20000"/>
          </a:bodyPr>
          <a:lstStyle/>
          <a:p>
            <a:pPr marL="742950" indent="-742950">
              <a:buFont typeface="+mj-lt"/>
              <a:buAutoNum type="arabicPeriod" startAt="7"/>
            </a:pPr>
            <a:r>
              <a:rPr lang="en-US" sz="4400" dirty="0"/>
              <a:t>Guiding principles</a:t>
            </a:r>
          </a:p>
          <a:p>
            <a:pPr marL="742950" indent="-742950">
              <a:buFont typeface="+mj-lt"/>
              <a:buAutoNum type="arabicPeriod" startAt="7"/>
            </a:pPr>
            <a:endParaRPr lang="en-US" sz="4400" dirty="0"/>
          </a:p>
          <a:p>
            <a:pPr marL="742950" indent="-742950">
              <a:buFont typeface="+mj-lt"/>
              <a:buAutoNum type="arabicPeriod" startAt="7"/>
            </a:pPr>
            <a:r>
              <a:rPr lang="en-US" sz="4400" dirty="0"/>
              <a:t>Social Science</a:t>
            </a:r>
          </a:p>
          <a:p>
            <a:pPr marL="742950" indent="-742950">
              <a:buFont typeface="+mj-lt"/>
              <a:buAutoNum type="arabicPeriod" startAt="7"/>
            </a:pPr>
            <a:endParaRPr lang="en-US" sz="4400" dirty="0"/>
          </a:p>
          <a:p>
            <a:pPr marL="742950" indent="-742950">
              <a:buFont typeface="+mj-lt"/>
              <a:buAutoNum type="arabicPeriod" startAt="7"/>
            </a:pPr>
            <a:r>
              <a:rPr lang="en-US" sz="4400" dirty="0"/>
              <a:t>Non-Judicial Remedies</a:t>
            </a:r>
          </a:p>
          <a:p>
            <a:pPr marL="742950" indent="-742950">
              <a:buFont typeface="+mj-lt"/>
              <a:buAutoNum type="arabicPeriod" startAt="7"/>
            </a:pPr>
            <a:endParaRPr lang="en-US" sz="4400" dirty="0"/>
          </a:p>
          <a:p>
            <a:pPr marL="742950" indent="-742950">
              <a:buFont typeface="+mj-lt"/>
              <a:buAutoNum type="arabicPeriod" startAt="7"/>
            </a:pPr>
            <a:r>
              <a:rPr lang="en-US" sz="4400" dirty="0"/>
              <a:t>Personal observations, reflections and an amazing story</a:t>
            </a:r>
          </a:p>
          <a:p>
            <a:pPr marL="742950" indent="-742950">
              <a:buFont typeface="+mj-lt"/>
              <a:buAutoNum type="arabicPeriod" startAt="7"/>
            </a:pPr>
            <a:endParaRPr lang="en-US" sz="4400" dirty="0"/>
          </a:p>
          <a:p>
            <a:pPr marL="742950" indent="-742950">
              <a:buFont typeface="+mj-lt"/>
              <a:buAutoNum type="arabicPeriod" startAt="7"/>
            </a:pPr>
            <a:r>
              <a:rPr lang="en-US" sz="4400" dirty="0"/>
              <a:t>Thanks to all</a:t>
            </a:r>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62</a:t>
            </a:fld>
            <a:endParaRPr lang="en-CA"/>
          </a:p>
        </p:txBody>
      </p:sp>
    </p:spTree>
    <p:extLst>
      <p:ext uri="{BB962C8B-B14F-4D97-AF65-F5344CB8AC3E}">
        <p14:creationId xmlns:p14="http://schemas.microsoft.com/office/powerpoint/2010/main" val="27173331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779584" y="540973"/>
            <a:ext cx="10515600" cy="1311274"/>
          </a:xfrm>
        </p:spPr>
        <p:txBody>
          <a:bodyPr>
            <a:normAutofit/>
          </a:bodyPr>
          <a:lstStyle/>
          <a:p>
            <a:pPr algn="ctr"/>
            <a:r>
              <a:rPr lang="en-US" sz="18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r>
              <a:rPr lang="en-US" b="1" dirty="0">
                <a:latin typeface="+mn-lt"/>
              </a:rPr>
              <a:t>PART 11:</a:t>
            </a:r>
            <a:r>
              <a:rPr lang="en-US" b="1" dirty="0">
                <a:latin typeface="+mn-lt"/>
                <a:ea typeface="Calibri"/>
              </a:rPr>
              <a:t> QUESTIONS AND DISCUSSION</a:t>
            </a:r>
            <a:endParaRPr lang="en-CA" dirty="0">
              <a:latin typeface="+mn-lt"/>
            </a:endParaRPr>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endParaRPr lang="en-US" dirty="0"/>
          </a:p>
          <a:p>
            <a:r>
              <a:rPr lang="en-US" dirty="0"/>
              <a:t>Amanda of Alienated Grandparents Anonymous will comment first</a:t>
            </a:r>
          </a:p>
          <a:p>
            <a:endParaRPr lang="en-US" dirty="0"/>
          </a:p>
          <a:p>
            <a:endParaRPr lang="en-US" dirty="0"/>
          </a:p>
          <a:p>
            <a:r>
              <a:rPr lang="en-US" dirty="0"/>
              <a:t>Rob McNeillie will consolidate and pose the questions to Amanda and to GCC.</a:t>
            </a:r>
          </a:p>
          <a:p>
            <a:pPr marL="0" indent="0">
              <a:buNone/>
            </a:pPr>
            <a:endParaRPr lang="en-US" dirty="0"/>
          </a:p>
          <a:p>
            <a:pPr marL="0" indent="0">
              <a:buNone/>
            </a:pPr>
            <a:endParaRPr lang="en-US" sz="4400" dirty="0"/>
          </a:p>
          <a:p>
            <a:pPr marL="0" lvl="0" indent="0">
              <a:buNone/>
            </a:pPr>
            <a:endParaRPr lang="en-CA" b="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63</a:t>
            </a:fld>
            <a:endParaRPr lang="en-CA"/>
          </a:p>
        </p:txBody>
      </p:sp>
    </p:spTree>
    <p:extLst>
      <p:ext uri="{BB962C8B-B14F-4D97-AF65-F5344CB8AC3E}">
        <p14:creationId xmlns:p14="http://schemas.microsoft.com/office/powerpoint/2010/main" val="3299978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136525"/>
            <a:ext cx="10415954" cy="1558632"/>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dirty="0"/>
            </a:br>
            <a:br>
              <a:rPr lang="en-US" sz="3100"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545185" y="1890346"/>
            <a:ext cx="7281950" cy="3729698"/>
          </a:xfrm>
        </p:spPr>
        <p:txBody>
          <a:bodyPr>
            <a:normAutofit/>
          </a:bodyPr>
          <a:lstStyle/>
          <a:p>
            <a:pPr marL="0" indent="0">
              <a:buNone/>
            </a:pPr>
            <a:r>
              <a:rPr lang="en-CA" b="1" dirty="0">
                <a:latin typeface="Arial" panose="020B0604020202020204" pitchFamily="34" charset="0"/>
                <a:cs typeface="Arial" panose="020B0604020202020204" pitchFamily="34" charset="0"/>
                <a:hlinkClick r:id="" action="ppaction://noaction"/>
              </a:rPr>
              <a:t>PLEASE DONATE NOW TO:</a:t>
            </a:r>
          </a:p>
          <a:p>
            <a:pPr marL="0" indent="0" algn="ctr">
              <a:buNone/>
            </a:pPr>
            <a:r>
              <a:rPr lang="en-CA" b="1" dirty="0">
                <a:latin typeface="Arial" panose="020B0604020202020204" pitchFamily="34" charset="0"/>
                <a:cs typeface="Arial" panose="020B0604020202020204" pitchFamily="34" charset="0"/>
                <a:hlinkClick r:id="" action="ppaction://noaction"/>
              </a:rPr>
              <a:t>North York Harvest Food Bank</a:t>
            </a:r>
            <a:endParaRPr lang="en-CA" b="1" dirty="0">
              <a:latin typeface="Arial" panose="020B0604020202020204" pitchFamily="34" charset="0"/>
              <a:cs typeface="Arial" panose="020B0604020202020204" pitchFamily="34" charset="0"/>
            </a:endParaRPr>
          </a:p>
          <a:p>
            <a:pPr marL="0" indent="0" algn="ctr">
              <a:buNone/>
            </a:pPr>
            <a:r>
              <a:rPr lang="en-US" dirty="0">
                <a:hlinkClick r:id="rId2"/>
              </a:rPr>
              <a:t>https://northyorkharvest.com/gene-c-colman/</a:t>
            </a:r>
            <a:endParaRPr lang="en-US" dirty="0"/>
          </a:p>
          <a:p>
            <a:pPr marL="0" indent="0">
              <a:buNone/>
            </a:pPr>
            <a:endParaRPr lang="en-CA"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64</a:t>
            </a:fld>
            <a:endParaRPr lang="en-CA"/>
          </a:p>
        </p:txBody>
      </p:sp>
      <p:pic>
        <p:nvPicPr>
          <p:cNvPr id="6" name="Picture 5">
            <a:extLst>
              <a:ext uri="{FF2B5EF4-FFF2-40B4-BE49-F238E27FC236}">
                <a16:creationId xmlns:a16="http://schemas.microsoft.com/office/drawing/2014/main" id="{5AD23482-17D7-4D0D-8A8F-F99887A630B4}"/>
              </a:ext>
            </a:extLst>
          </p:cNvPr>
          <p:cNvPicPr>
            <a:picLocks noChangeAspect="1"/>
          </p:cNvPicPr>
          <p:nvPr/>
        </p:nvPicPr>
        <p:blipFill>
          <a:blip r:embed="rId3"/>
          <a:stretch>
            <a:fillRect/>
          </a:stretch>
        </p:blipFill>
        <p:spPr>
          <a:xfrm>
            <a:off x="2524125" y="2938409"/>
            <a:ext cx="7143750" cy="3513762"/>
          </a:xfrm>
          <a:prstGeom prst="rect">
            <a:avLst/>
          </a:prstGeom>
        </p:spPr>
      </p:pic>
    </p:spTree>
    <p:extLst>
      <p:ext uri="{BB962C8B-B14F-4D97-AF65-F5344CB8AC3E}">
        <p14:creationId xmlns:p14="http://schemas.microsoft.com/office/powerpoint/2010/main" val="29255833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136525"/>
            <a:ext cx="10415954" cy="1558632"/>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WATCH A REPLAY AND ACCESS COLMAN’S TALKING NOTES</a:t>
            </a:r>
            <a:r>
              <a:rPr lang="en-CA" b="1" dirty="0"/>
              <a:t> </a:t>
            </a:r>
            <a:br>
              <a:rPr lang="en-US" dirty="0"/>
            </a:br>
            <a:br>
              <a:rPr lang="en-US" sz="3100"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545185" y="1934308"/>
            <a:ext cx="7873700" cy="3685736"/>
          </a:xfrm>
        </p:spPr>
        <p:txBody>
          <a:bodyPr>
            <a:normAutofit/>
          </a:bodyPr>
          <a:lstStyle/>
          <a:p>
            <a:pPr marL="0" indent="0">
              <a:buNone/>
            </a:pPr>
            <a:r>
              <a:rPr lang="en-CA" dirty="0"/>
              <a:t> </a:t>
            </a:r>
          </a:p>
          <a:p>
            <a:r>
              <a:rPr lang="en-CA" dirty="0"/>
              <a:t>Check out our Events page:</a:t>
            </a:r>
            <a:r>
              <a:rPr lang="en-CA" b="1" dirty="0"/>
              <a:t> </a:t>
            </a:r>
            <a:r>
              <a:rPr lang="en-CA" u="sng" dirty="0">
                <a:hlinkClick r:id="rId2"/>
              </a:rPr>
              <a:t>https://www.complexfamilylaw.com/Events.shtml</a:t>
            </a:r>
            <a:endParaRPr lang="en-US"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65</a:t>
            </a:fld>
            <a:endParaRPr lang="en-CA"/>
          </a:p>
        </p:txBody>
      </p:sp>
    </p:spTree>
    <p:extLst>
      <p:ext uri="{BB962C8B-B14F-4D97-AF65-F5344CB8AC3E}">
        <p14:creationId xmlns:p14="http://schemas.microsoft.com/office/powerpoint/2010/main" val="3713620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CA" b="1" dirty="0"/>
              <a:t>THANKS AGAIN TO OUR PARTNERS</a:t>
            </a: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lnSpcReduction="10000"/>
          </a:bodyPr>
          <a:lstStyle/>
          <a:p>
            <a:pPr marL="0" lvl="0" indent="0" algn="ctr">
              <a:buNone/>
            </a:pPr>
            <a:r>
              <a:rPr lang="en-US" sz="2700" b="1" dirty="0">
                <a:solidFill>
                  <a:prstClr val="black"/>
                </a:solidFill>
                <a:highlight>
                  <a:srgbClr val="FFFF00"/>
                </a:highlight>
              </a:rPr>
              <a:t>Alienated Grandparents Anonymous</a:t>
            </a:r>
          </a:p>
          <a:p>
            <a:pPr marL="0" lvl="0" indent="0" algn="ctr">
              <a:buNone/>
            </a:pPr>
            <a:r>
              <a:rPr lang="en-US" sz="2700" b="1" dirty="0">
                <a:solidFill>
                  <a:prstClr val="black"/>
                </a:solidFill>
              </a:rPr>
              <a:t>Brayden Supervision Services</a:t>
            </a:r>
          </a:p>
          <a:p>
            <a:pPr marL="0" lvl="0" indent="0" algn="ctr">
              <a:buNone/>
            </a:pPr>
            <a:r>
              <a:rPr lang="en-US" sz="2700" b="1" dirty="0">
                <a:solidFill>
                  <a:prstClr val="black"/>
                </a:solidFill>
              </a:rPr>
              <a:t>Canadian Association for Equality (CAFE)</a:t>
            </a:r>
          </a:p>
          <a:p>
            <a:pPr marL="0" lvl="0" indent="0" algn="ctr">
              <a:buNone/>
            </a:pPr>
            <a:r>
              <a:rPr lang="en-US" sz="2700" b="1" dirty="0">
                <a:solidFill>
                  <a:prstClr val="black"/>
                </a:solidFill>
              </a:rPr>
              <a:t>Canadian Equal Parenting Council</a:t>
            </a:r>
          </a:p>
          <a:p>
            <a:pPr marL="0" lvl="0" indent="0" algn="ctr">
              <a:buNone/>
            </a:pPr>
            <a:r>
              <a:rPr lang="en-US" sz="2700" b="1" dirty="0" err="1">
                <a:solidFill>
                  <a:prstClr val="black"/>
                </a:solidFill>
                <a:highlight>
                  <a:srgbClr val="FFFF00"/>
                </a:highlight>
              </a:rPr>
              <a:t>Cangrands</a:t>
            </a:r>
            <a:r>
              <a:rPr lang="en-US" sz="2700" b="1" dirty="0">
                <a:solidFill>
                  <a:prstClr val="black"/>
                </a:solidFill>
                <a:highlight>
                  <a:srgbClr val="FFFF00"/>
                </a:highlight>
              </a:rPr>
              <a:t> National Kinship Support</a:t>
            </a:r>
          </a:p>
          <a:p>
            <a:pPr marL="0" lvl="0" indent="0" algn="ctr">
              <a:buNone/>
            </a:pPr>
            <a:r>
              <a:rPr lang="en-US" sz="2700" b="1" dirty="0">
                <a:solidFill>
                  <a:prstClr val="black"/>
                </a:solidFill>
              </a:rPr>
              <a:t>Equal Parenting for Children</a:t>
            </a:r>
          </a:p>
          <a:p>
            <a:pPr marL="0" lvl="0" indent="0" algn="ctr">
              <a:buNone/>
            </a:pPr>
            <a:r>
              <a:rPr lang="en-US" sz="2700" b="1" dirty="0">
                <a:solidFill>
                  <a:prstClr val="black"/>
                </a:solidFill>
                <a:highlight>
                  <a:srgbClr val="FFFF00"/>
                </a:highlight>
              </a:rPr>
              <a:t>Grandparents Without Access Hamilton</a:t>
            </a:r>
          </a:p>
          <a:p>
            <a:pPr marL="0" lvl="0" indent="0" algn="ctr">
              <a:buNone/>
            </a:pPr>
            <a:r>
              <a:rPr lang="en-US" sz="2700" b="1" dirty="0">
                <a:solidFill>
                  <a:prstClr val="black"/>
                </a:solidFill>
              </a:rPr>
              <a:t>Lawyers for Shared Parenting</a:t>
            </a:r>
          </a:p>
          <a:p>
            <a:pPr marL="0" lvl="0" indent="0" algn="ctr">
              <a:buNone/>
            </a:pPr>
            <a:r>
              <a:rPr lang="en-US" sz="2700" b="1" dirty="0">
                <a:solidFill>
                  <a:prstClr val="black"/>
                </a:solidFill>
                <a:highlight>
                  <a:srgbClr val="FFFF00"/>
                </a:highlight>
              </a:rPr>
              <a:t>Real Women of Canada</a:t>
            </a:r>
          </a:p>
          <a:p>
            <a:pPr marL="0" lvl="0" indent="0" algn="ctr">
              <a:buNone/>
            </a:pPr>
            <a:r>
              <a:rPr lang="en-US" sz="2700" b="1" dirty="0">
                <a:solidFill>
                  <a:prstClr val="black"/>
                </a:solidFill>
              </a:rPr>
              <a:t>Side by Side Supervised Access Services</a:t>
            </a:r>
          </a:p>
          <a:p>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66</a:t>
            </a:fld>
            <a:endParaRPr lang="en-CA"/>
          </a:p>
        </p:txBody>
      </p:sp>
    </p:spTree>
    <p:extLst>
      <p:ext uri="{BB962C8B-B14F-4D97-AF65-F5344CB8AC3E}">
        <p14:creationId xmlns:p14="http://schemas.microsoft.com/office/powerpoint/2010/main" val="205135949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indent="0" algn="ctr">
              <a:buNone/>
            </a:pPr>
            <a:r>
              <a:rPr lang="en-CA" sz="3600" b="1" dirty="0"/>
              <a:t>AND A VERY SPECIAL THANKS TO OUR SPECIAL GUEST PANELIST </a:t>
            </a:r>
          </a:p>
          <a:p>
            <a:pPr marL="0" indent="0" algn="ctr">
              <a:buNone/>
            </a:pPr>
            <a:r>
              <a:rPr lang="en-CA" sz="3600" b="1" dirty="0">
                <a:latin typeface="Arial" panose="020B0604020202020204" pitchFamily="34" charset="0"/>
                <a:cs typeface="Arial" panose="020B0604020202020204" pitchFamily="34" charset="0"/>
              </a:rPr>
              <a:t>AMANDA</a:t>
            </a: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67</a:t>
            </a:fld>
            <a:endParaRPr lang="en-CA"/>
          </a:p>
        </p:txBody>
      </p:sp>
    </p:spTree>
    <p:extLst>
      <p:ext uri="{BB962C8B-B14F-4D97-AF65-F5344CB8AC3E}">
        <p14:creationId xmlns:p14="http://schemas.microsoft.com/office/powerpoint/2010/main" val="24308902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136525"/>
            <a:ext cx="10415954" cy="1101431"/>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CA" b="1" dirty="0"/>
              <a:t>THANKS FOR ATTENDING</a:t>
            </a:r>
            <a:br>
              <a:rPr lang="en-CA" b="1" dirty="0"/>
            </a:br>
            <a:r>
              <a:rPr lang="en-CA" sz="2400" b="1" i="1" dirty="0"/>
              <a:t>Hope you enjoyed the presentation and found it useful and enlightening</a:t>
            </a:r>
            <a:br>
              <a:rPr lang="en-US" dirty="0"/>
            </a:br>
            <a:br>
              <a:rPr lang="en-US" sz="3100"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333897" y="1934308"/>
            <a:ext cx="8084988" cy="3151498"/>
          </a:xfrm>
        </p:spPr>
        <p:txBody>
          <a:bodyPr>
            <a:normAutofit fontScale="47500" lnSpcReduction="20000"/>
          </a:bodyPr>
          <a:lstStyle/>
          <a:p>
            <a:pPr marL="0" indent="0" algn="ctr">
              <a:buNone/>
            </a:pPr>
            <a:r>
              <a:rPr lang="en-CA" sz="3600" b="1" dirty="0"/>
              <a:t> </a:t>
            </a:r>
            <a:r>
              <a:rPr lang="en-CA" sz="4100" b="1" dirty="0"/>
              <a:t>GENE C. COLMAN FAMILY LAW CENTRE</a:t>
            </a:r>
          </a:p>
          <a:p>
            <a:pPr marL="0" indent="0" algn="ctr">
              <a:buNone/>
            </a:pPr>
            <a:r>
              <a:rPr lang="en-CA" dirty="0"/>
              <a:t>For further information, call or write:</a:t>
            </a:r>
          </a:p>
          <a:p>
            <a:pPr marL="0" indent="0" algn="ctr">
              <a:buNone/>
            </a:pPr>
            <a:r>
              <a:rPr lang="en-CA" dirty="0"/>
              <a:t>Tel: 416-635-9264</a:t>
            </a:r>
          </a:p>
          <a:p>
            <a:pPr marL="0" indent="0" algn="ctr">
              <a:buNone/>
            </a:pPr>
            <a:r>
              <a:rPr lang="en-CA" dirty="0"/>
              <a:t>Gene C. Colman, Ext 101</a:t>
            </a:r>
          </a:p>
          <a:p>
            <a:pPr marL="0" indent="0" algn="ctr">
              <a:buNone/>
            </a:pPr>
            <a:r>
              <a:rPr lang="en-CA" dirty="0"/>
              <a:t>Reception (Law Clerk, Kim Pitre), Ext. 100</a:t>
            </a:r>
          </a:p>
          <a:p>
            <a:pPr marL="0" indent="0" algn="ctr">
              <a:buNone/>
            </a:pPr>
            <a:r>
              <a:rPr lang="en-CA" b="1" i="1" dirty="0"/>
              <a:t>Email: </a:t>
            </a:r>
            <a:r>
              <a:rPr lang="en-CA" b="1" i="1" dirty="0">
                <a:hlinkClick r:id="rId2"/>
              </a:rPr>
              <a:t>reception@complexfamilylaw.com</a:t>
            </a:r>
            <a:endParaRPr lang="en-CA" b="1" i="1" dirty="0"/>
          </a:p>
          <a:p>
            <a:pPr marL="0" indent="0" algn="ctr">
              <a:buNone/>
            </a:pPr>
            <a:endParaRPr lang="en-CA" b="1" i="1" dirty="0"/>
          </a:p>
          <a:p>
            <a:pPr marL="0" indent="0" algn="ctr">
              <a:buNone/>
            </a:pPr>
            <a:r>
              <a:rPr lang="en-CA" b="1" dirty="0">
                <a:latin typeface="Arial" panose="020B0604020202020204" pitchFamily="34" charset="0"/>
                <a:cs typeface="Arial" panose="020B0604020202020204" pitchFamily="34" charset="0"/>
                <a:hlinkClick r:id="rId3"/>
              </a:rPr>
              <a:t>North York Harvest Food Bank</a:t>
            </a:r>
            <a:endParaRPr lang="en-CA" b="1" dirty="0">
              <a:latin typeface="Arial" panose="020B0604020202020204" pitchFamily="34" charset="0"/>
              <a:cs typeface="Arial" panose="020B0604020202020204" pitchFamily="34" charset="0"/>
            </a:endParaRPr>
          </a:p>
          <a:p>
            <a:pPr marL="0" indent="0" algn="ctr">
              <a:buNone/>
            </a:pPr>
            <a:r>
              <a:rPr lang="en-US" dirty="0">
                <a:hlinkClick r:id="rId3"/>
              </a:rPr>
              <a:t>https://northyorkharvest.com/gene-c-colman/</a:t>
            </a:r>
            <a:endParaRPr lang="en-US" dirty="0"/>
          </a:p>
          <a:p>
            <a:pPr marL="0" indent="0" algn="ctr">
              <a:buNone/>
            </a:pPr>
            <a:endParaRPr lang="en-US" dirty="0"/>
          </a:p>
          <a:p>
            <a:pPr marL="0" indent="0">
              <a:buNone/>
            </a:pPr>
            <a:r>
              <a:rPr lang="en-US" b="1" i="1" dirty="0"/>
              <a:t>Disclaimer: </a:t>
            </a:r>
            <a:r>
              <a:rPr lang="en-US" i="1" dirty="0"/>
              <a:t>This </a:t>
            </a:r>
            <a:r>
              <a:rPr lang="en-US" i="1" dirty="0" err="1"/>
              <a:t>powerpoint</a:t>
            </a:r>
            <a:r>
              <a:rPr lang="en-US" i="1" dirty="0"/>
              <a:t> and the webinar do not constitute legal advice.  Each situation is different.   Consult your lawyer to determine if and how any of the ideas discussed here would affect your own situation.</a:t>
            </a:r>
          </a:p>
          <a:p>
            <a:pPr marL="0" indent="0" algn="ctr">
              <a:buNone/>
            </a:pPr>
            <a:endParaRPr lang="en-CA" b="1" i="1" dirty="0"/>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68</a:t>
            </a:fld>
            <a:endParaRPr lang="en-CA"/>
          </a:p>
        </p:txBody>
      </p:sp>
    </p:spTree>
    <p:extLst>
      <p:ext uri="{BB962C8B-B14F-4D97-AF65-F5344CB8AC3E}">
        <p14:creationId xmlns:p14="http://schemas.microsoft.com/office/powerpoint/2010/main" val="1074575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Arial" panose="020B0604020202020204" pitchFamily="34" charset="0"/>
                <a:cs typeface="Arial" panose="020B0604020202020204" pitchFamily="34" charset="0"/>
              </a:rPr>
              <a:t>GRANDPARENT ALIENATION</a:t>
            </a:r>
            <a:br>
              <a:rPr lang="en-US" sz="2000" b="1" dirty="0">
                <a:latin typeface="+mn-lt"/>
                <a:cs typeface="Arial" panose="020B0604020202020204" pitchFamily="34" charset="0"/>
              </a:rPr>
            </a:br>
            <a:br>
              <a:rPr lang="en-US" sz="2000" b="1" dirty="0">
                <a:latin typeface="Arial" panose="020B0604020202020204" pitchFamily="34" charset="0"/>
                <a:cs typeface="Arial" panose="020B0604020202020204" pitchFamily="34" charset="0"/>
              </a:rPr>
            </a:br>
            <a:r>
              <a:rPr lang="en-CA" sz="3100" b="1" dirty="0">
                <a:latin typeface="Arial" panose="020B0604020202020204" pitchFamily="34" charset="0"/>
                <a:cs typeface="Arial" panose="020B0604020202020204" pitchFamily="34" charset="0"/>
              </a:rPr>
              <a:t>INTRODUCTION</a:t>
            </a:r>
            <a:br>
              <a:rPr lang="en-US" b="1" dirty="0"/>
            </a:br>
            <a:br>
              <a:rPr lang="en-US"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endParaRPr lang="en-CA" b="1"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endParaRPr lang="en-CA" sz="3600" b="1" dirty="0">
              <a:latin typeface="Arial" panose="020B0604020202020204" pitchFamily="34" charset="0"/>
              <a:cs typeface="Arial" panose="020B0604020202020204" pitchFamily="34" charset="0"/>
            </a:endParaRPr>
          </a:p>
          <a:p>
            <a:pPr marL="0" indent="0" algn="ctr">
              <a:buNone/>
            </a:pPr>
            <a:r>
              <a:rPr lang="en-CA" b="1" dirty="0">
                <a:latin typeface="Arial" panose="020B0604020202020204" pitchFamily="34" charset="0"/>
                <a:cs typeface="Arial" panose="020B0604020202020204" pitchFamily="34" charset="0"/>
              </a:rPr>
              <a:t>WITH SPECIAL </a:t>
            </a:r>
          </a:p>
          <a:p>
            <a:pPr marL="0" indent="0" algn="ctr">
              <a:buNone/>
            </a:pPr>
            <a:r>
              <a:rPr lang="en-CA" b="1" dirty="0">
                <a:latin typeface="Arial" panose="020B0604020202020204" pitchFamily="34" charset="0"/>
                <a:cs typeface="Arial" panose="020B0604020202020204" pitchFamily="34" charset="0"/>
              </a:rPr>
              <a:t>GUEST PANELIST </a:t>
            </a:r>
          </a:p>
          <a:p>
            <a:pPr marL="0" indent="0" algn="ctr">
              <a:buNone/>
            </a:pPr>
            <a:endParaRPr lang="en-CA" b="1" dirty="0">
              <a:latin typeface="Arial" panose="020B0604020202020204" pitchFamily="34" charset="0"/>
              <a:cs typeface="Arial" panose="020B0604020202020204" pitchFamily="34" charset="0"/>
            </a:endParaRPr>
          </a:p>
          <a:p>
            <a:pPr marL="0" indent="0" algn="ctr">
              <a:buNone/>
            </a:pPr>
            <a:r>
              <a:rPr lang="en-CA" b="1" dirty="0">
                <a:latin typeface="Arial" panose="020B0604020202020204" pitchFamily="34" charset="0"/>
                <a:cs typeface="Arial" panose="020B0604020202020204" pitchFamily="34" charset="0"/>
              </a:rPr>
              <a:t>“AMANDA”</a:t>
            </a:r>
          </a:p>
          <a:p>
            <a:pPr marL="0" indent="0" algn="ctr">
              <a:buNone/>
            </a:pPr>
            <a:r>
              <a:rPr lang="en-CA" b="1" dirty="0">
                <a:latin typeface="Arial" panose="020B0604020202020204" pitchFamily="34" charset="0"/>
                <a:cs typeface="Arial" panose="020B0604020202020204" pitchFamily="34" charset="0"/>
              </a:rPr>
              <a:t>Founder and Director of Alienated Grandparents Anonymous</a:t>
            </a:r>
          </a:p>
          <a:p>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7</a:t>
            </a:fld>
            <a:endParaRPr lang="en-CA"/>
          </a:p>
        </p:txBody>
      </p:sp>
    </p:spTree>
    <p:extLst>
      <p:ext uri="{BB962C8B-B14F-4D97-AF65-F5344CB8AC3E}">
        <p14:creationId xmlns:p14="http://schemas.microsoft.com/office/powerpoint/2010/main" val="277053035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latin typeface="+mn-lt"/>
              </a:rPr>
              <a:t>GRANDPARENT ALIENATION</a:t>
            </a:r>
            <a:br>
              <a:rPr lang="en-US" sz="2000" b="1" dirty="0">
                <a:latin typeface="Arial" panose="020B0604020202020204" pitchFamily="34" charset="0"/>
                <a:cs typeface="Arial" panose="020B0604020202020204" pitchFamily="34" charset="0"/>
              </a:rPr>
            </a:br>
            <a:r>
              <a:rPr lang="en-CA" sz="3100" b="1" dirty="0">
                <a:latin typeface="Arial" panose="020B0604020202020204" pitchFamily="34" charset="0"/>
                <a:cs typeface="Arial" panose="020B0604020202020204" pitchFamily="34" charset="0"/>
              </a:rPr>
              <a:t>INTRODUCTION</a:t>
            </a: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a:bodyPr>
          <a:lstStyle/>
          <a:p>
            <a:pPr marL="0" lvl="0" indent="0">
              <a:buNone/>
            </a:pPr>
            <a:endParaRPr lang="en-CA" b="1" dirty="0"/>
          </a:p>
          <a:p>
            <a:pPr marL="0" lvl="0" indent="0">
              <a:buNone/>
            </a:pPr>
            <a:endParaRPr lang="en-CA" b="1" dirty="0"/>
          </a:p>
          <a:p>
            <a:pPr marL="0" lvl="0" indent="0">
              <a:buNone/>
            </a:pPr>
            <a:r>
              <a:rPr lang="en-CA" b="1" dirty="0"/>
              <a:t>How to present questions: </a:t>
            </a:r>
            <a:endParaRPr lang="en-US" b="1" dirty="0"/>
          </a:p>
          <a:p>
            <a:pPr lvl="0"/>
            <a:r>
              <a:rPr lang="en-CA" dirty="0"/>
              <a:t>You can send your questions to Rob McNeillie in the Q &amp; A section of the ZOOM platform.</a:t>
            </a:r>
          </a:p>
          <a:p>
            <a:pPr marL="0" lvl="0" indent="0">
              <a:buNone/>
            </a:pPr>
            <a:endParaRPr lang="en-US" dirty="0"/>
          </a:p>
          <a:p>
            <a:pPr lvl="0"/>
            <a:r>
              <a:rPr lang="en-CA" dirty="0"/>
              <a:t>You can email Rob: </a:t>
            </a:r>
            <a:r>
              <a:rPr lang="en-CA" u="sng" dirty="0">
                <a:hlinkClick r:id="rId2"/>
              </a:rPr>
              <a:t>robert@complexfamilylaw.com</a:t>
            </a:r>
            <a:r>
              <a:rPr lang="en-CA" dirty="0"/>
              <a:t>  </a:t>
            </a:r>
          </a:p>
          <a:p>
            <a:pPr marL="0" lvl="0" indent="0">
              <a:buNone/>
            </a:pPr>
            <a:endParaRPr lang="en-US" dirty="0"/>
          </a:p>
          <a:p>
            <a:pPr marL="0" indent="0">
              <a:buNone/>
            </a:pPr>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8</a:t>
            </a:fld>
            <a:endParaRPr lang="en-CA"/>
          </a:p>
        </p:txBody>
      </p:sp>
    </p:spTree>
    <p:extLst>
      <p:ext uri="{BB962C8B-B14F-4D97-AF65-F5344CB8AC3E}">
        <p14:creationId xmlns:p14="http://schemas.microsoft.com/office/powerpoint/2010/main" val="3401245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11DD7-4601-4A41-A01A-A98E7FE984B4}"/>
              </a:ext>
            </a:extLst>
          </p:cNvPr>
          <p:cNvSpPr>
            <a:spLocks noGrp="1"/>
          </p:cNvSpPr>
          <p:nvPr>
            <p:ph type="title"/>
          </p:nvPr>
        </p:nvSpPr>
        <p:spPr>
          <a:xfrm>
            <a:off x="838200" y="505803"/>
            <a:ext cx="10515600" cy="1189354"/>
          </a:xfrm>
        </p:spPr>
        <p:txBody>
          <a:bodyPr>
            <a:normAutofit fontScale="90000"/>
          </a:bodyPr>
          <a:lstStyle/>
          <a:p>
            <a:pPr algn="ct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000" b="1" dirty="0">
                <a:solidFill>
                  <a:prstClr val="black"/>
                </a:solidFill>
                <a:latin typeface="Calibri" panose="020F0502020204030204"/>
              </a:rPr>
              <a:t>GRANDPARENT ALIENATION</a:t>
            </a:r>
            <a:br>
              <a:rPr lang="en-US" sz="2000" b="1" dirty="0">
                <a:latin typeface="Arial" panose="020B0604020202020204" pitchFamily="34" charset="0"/>
                <a:cs typeface="Arial" panose="020B0604020202020204" pitchFamily="34" charset="0"/>
              </a:rPr>
            </a:br>
            <a:br>
              <a:rPr lang="en-US" sz="2000" b="1" dirty="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PART 1: </a:t>
            </a:r>
            <a:r>
              <a:rPr lang="en-CA" sz="2700" b="1" dirty="0">
                <a:latin typeface="Arial" panose="020B0604020202020204" pitchFamily="34" charset="0"/>
                <a:cs typeface="Arial" panose="020B0604020202020204" pitchFamily="34" charset="0"/>
              </a:rPr>
              <a:t>INTRODUCTION</a:t>
            </a:r>
            <a:br>
              <a:rPr lang="en-US" dirty="0"/>
            </a:br>
            <a:br>
              <a:rPr lang="en-US" dirty="0">
                <a:latin typeface="Arial" panose="020B0604020202020204" pitchFamily="34" charset="0"/>
                <a:cs typeface="Arial" panose="020B0604020202020204" pitchFamily="34" charset="0"/>
              </a:rPr>
            </a:br>
            <a:br>
              <a:rPr lang="en-US" sz="2000" dirty="0">
                <a:latin typeface="Arial" panose="020B0604020202020204" pitchFamily="34" charset="0"/>
                <a:cs typeface="Arial" panose="020B0604020202020204" pitchFamily="34" charset="0"/>
              </a:rPr>
            </a:br>
            <a:endParaRPr lang="en-CA" dirty="0"/>
          </a:p>
        </p:txBody>
      </p:sp>
      <p:sp>
        <p:nvSpPr>
          <p:cNvPr id="3" name="Content Placeholder 2">
            <a:extLst>
              <a:ext uri="{FF2B5EF4-FFF2-40B4-BE49-F238E27FC236}">
                <a16:creationId xmlns:a16="http://schemas.microsoft.com/office/drawing/2014/main" id="{8A523AB3-0066-45BE-963B-80F6908FCD71}"/>
              </a:ext>
            </a:extLst>
          </p:cNvPr>
          <p:cNvSpPr>
            <a:spLocks noGrp="1"/>
          </p:cNvSpPr>
          <p:nvPr>
            <p:ph idx="1"/>
          </p:nvPr>
        </p:nvSpPr>
        <p:spPr>
          <a:xfrm>
            <a:off x="2444262" y="1890346"/>
            <a:ext cx="7382873" cy="4572000"/>
          </a:xfrm>
        </p:spPr>
        <p:txBody>
          <a:bodyPr>
            <a:normAutofit fontScale="70000" lnSpcReduction="20000"/>
          </a:bodyPr>
          <a:lstStyle/>
          <a:p>
            <a:pPr marL="514350" lvl="0" indent="-514350" algn="just">
              <a:spcBef>
                <a:spcPts val="0"/>
              </a:spcBef>
              <a:spcAft>
                <a:spcPts val="1200"/>
              </a:spcAft>
              <a:buFont typeface="+mj-lt"/>
              <a:buAutoNum type="arabicPeriod"/>
            </a:pPr>
            <a:r>
              <a:rPr lang="en-US" sz="2900" b="1" dirty="0">
                <a:solidFill>
                  <a:prstClr val="black"/>
                </a:solidFill>
                <a:latin typeface="Times New Roman"/>
                <a:ea typeface="Calibri"/>
              </a:rPr>
              <a:t>OUTLINE OF TOPICS TO BE COVERED</a:t>
            </a:r>
            <a:endParaRPr lang="en-CA" sz="2900" dirty="0">
              <a:solidFill>
                <a:prstClr val="black"/>
              </a:solidFill>
              <a:latin typeface="Times New Roman"/>
              <a:ea typeface="Calibri"/>
            </a:endParaRPr>
          </a:p>
          <a:p>
            <a:pPr marL="514350" lvl="0" indent="-514350" algn="just">
              <a:spcBef>
                <a:spcPts val="0"/>
              </a:spcBef>
              <a:spcAft>
                <a:spcPts val="1200"/>
              </a:spcAft>
              <a:buFont typeface="+mj-lt"/>
              <a:buAutoNum type="arabicPeriod"/>
            </a:pPr>
            <a:r>
              <a:rPr lang="en-US" sz="2600" b="1" dirty="0">
                <a:solidFill>
                  <a:prstClr val="black"/>
                </a:solidFill>
                <a:latin typeface="Times New Roman" panose="02020603050405020304" pitchFamily="18" charset="0"/>
                <a:ea typeface="Calibri" panose="020F0502020204030204" pitchFamily="34" charset="0"/>
              </a:rPr>
              <a:t>TWO TYPES, THREE APPROACHES</a:t>
            </a:r>
          </a:p>
          <a:p>
            <a:pPr marL="514350" marR="0" lvl="0" indent="-514350" algn="just">
              <a:spcBef>
                <a:spcPts val="0"/>
              </a:spcBef>
              <a:spcAft>
                <a:spcPts val="1200"/>
              </a:spcAft>
              <a:buFont typeface="+mj-lt"/>
              <a:buAutoNum type="arabicPeriod"/>
            </a:pPr>
            <a:r>
              <a:rPr lang="en-US" b="1" dirty="0">
                <a:latin typeface="Times New Roman" panose="02020603050405020304" pitchFamily="18" charset="0"/>
                <a:ea typeface="Calibri" panose="020F0502020204030204" pitchFamily="34" charset="0"/>
              </a:rPr>
              <a:t>THE STATUTORY FRAMEWORK</a:t>
            </a:r>
          </a:p>
          <a:p>
            <a:pPr marL="514350" marR="0" lvl="0" indent="-514350" algn="just">
              <a:spcBef>
                <a:spcPts val="0"/>
              </a:spcBef>
              <a:spcAft>
                <a:spcPts val="1200"/>
              </a:spcAft>
              <a:buFont typeface="+mj-lt"/>
              <a:buAutoNum type="arabicPeriod"/>
            </a:pPr>
            <a:r>
              <a:rPr lang="en-US" b="1" dirty="0">
                <a:latin typeface="Times New Roman" panose="02020603050405020304" pitchFamily="18" charset="0"/>
                <a:ea typeface="Calibri" panose="020F0502020204030204" pitchFamily="34" charset="0"/>
              </a:rPr>
              <a:t>WHAT DO THE CASES TELL US?</a:t>
            </a:r>
          </a:p>
          <a:p>
            <a:pPr marL="514350" marR="0" lvl="0" indent="-514350" algn="just">
              <a:spcBef>
                <a:spcPts val="0"/>
              </a:spcBef>
              <a:spcAft>
                <a:spcPts val="1200"/>
              </a:spcAft>
              <a:buFont typeface="+mj-lt"/>
              <a:buAutoNum type="arabicPeriod"/>
            </a:pPr>
            <a:r>
              <a:rPr lang="en-US" b="1" dirty="0">
                <a:latin typeface="Times New Roman" panose="02020603050405020304" pitchFamily="18" charset="0"/>
                <a:ea typeface="Calibri" panose="020F0502020204030204" pitchFamily="34" charset="0"/>
              </a:rPr>
              <a:t>COLMAN’S RANT AGAINST THE LAW AS IT EXISTS</a:t>
            </a:r>
          </a:p>
          <a:p>
            <a:pPr marL="514350" marR="0" lvl="0" indent="-514350" algn="just">
              <a:spcBef>
                <a:spcPts val="0"/>
              </a:spcBef>
              <a:spcAft>
                <a:spcPts val="1200"/>
              </a:spcAft>
              <a:buFont typeface="+mj-lt"/>
              <a:buAutoNum type="arabicPeriod"/>
            </a:pPr>
            <a:r>
              <a:rPr lang="en-GB" b="1" dirty="0">
                <a:solidFill>
                  <a:srgbClr val="000000"/>
                </a:solidFill>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cs typeface="Arial" panose="020B0604020202020204" pitchFamily="34" charset="0"/>
              </a:rPr>
              <a:t>COLMAN’S SUGGESTED GUIDING PRINCIPLES</a:t>
            </a:r>
          </a:p>
          <a:p>
            <a:pPr marL="514350" marR="0" lvl="0" indent="-514350" algn="just">
              <a:spcBef>
                <a:spcPts val="0"/>
              </a:spcBef>
              <a:spcAft>
                <a:spcPts val="1200"/>
              </a:spcAft>
              <a:buFont typeface="+mj-lt"/>
              <a:buAutoNum type="arabicPeriod"/>
            </a:pPr>
            <a:r>
              <a:rPr lang="en-US" b="1" dirty="0">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rPr>
              <a:t>SOCIAL SCIENCE LITERATURE</a:t>
            </a:r>
          </a:p>
          <a:p>
            <a:pPr marL="514350" marR="0" lvl="0" indent="-514350" algn="just">
              <a:spcBef>
                <a:spcPts val="0"/>
              </a:spcBef>
              <a:spcAft>
                <a:spcPts val="1200"/>
              </a:spcAft>
              <a:buFont typeface="+mj-lt"/>
              <a:buAutoNum type="arabicPeriod"/>
            </a:pPr>
            <a:r>
              <a:rPr lang="en-US" b="1" dirty="0">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rPr>
              <a:t>NON-JUDICIAL REMEDIES</a:t>
            </a:r>
          </a:p>
          <a:p>
            <a:pPr marL="514350" marR="0" lvl="0" indent="-514350" algn="just">
              <a:spcBef>
                <a:spcPts val="0"/>
              </a:spcBef>
              <a:spcAft>
                <a:spcPts val="1200"/>
              </a:spcAft>
              <a:buFont typeface="+mj-lt"/>
              <a:buAutoNum type="arabicPeriod"/>
            </a:pPr>
            <a:r>
              <a:rPr lang="en-US" b="1" dirty="0">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rPr>
              <a:t>SOME PARTING THOUGHTS, A STORY AND A SUMMING UP</a:t>
            </a:r>
          </a:p>
          <a:p>
            <a:pPr marL="514350" marR="0" lvl="0" indent="-514350" algn="just">
              <a:spcBef>
                <a:spcPts val="0"/>
              </a:spcBef>
              <a:spcAft>
                <a:spcPts val="1200"/>
              </a:spcAft>
              <a:buFont typeface="+mj-lt"/>
              <a:buAutoNum type="arabicPeriod"/>
            </a:pPr>
            <a:r>
              <a:rPr lang="en-CA" b="1" dirty="0">
                <a:effectLst>
                  <a:outerShdw blurRad="38100" dist="19050" dir="2700000" algn="tl">
                    <a:schemeClr val="dk1">
                      <a:alpha val="40000"/>
                    </a:schemeClr>
                  </a:outerShdw>
                </a:effectLst>
                <a:latin typeface="Times New Roman" panose="02020603050405020304" pitchFamily="18" charset="0"/>
                <a:ea typeface="Calibri" panose="020F0502020204030204" pitchFamily="34" charset="0"/>
              </a:rPr>
              <a:t>SO WHAT HAVE WE LEARNED?  LET’S SUM UP.</a:t>
            </a:r>
            <a:endParaRPr lang="en-US" dirty="0">
              <a:latin typeface="Times New Roman"/>
              <a:ea typeface="Calibri"/>
            </a:endParaRPr>
          </a:p>
          <a:p>
            <a:pPr marL="514350" marR="0" lvl="0" indent="-514350" algn="just">
              <a:spcBef>
                <a:spcPts val="0"/>
              </a:spcBef>
              <a:spcAft>
                <a:spcPts val="1200"/>
              </a:spcAft>
              <a:buFont typeface="+mj-lt"/>
              <a:buAutoNum type="arabicPeriod"/>
            </a:pPr>
            <a:r>
              <a:rPr lang="en-US" b="1">
                <a:latin typeface="Times New Roman"/>
                <a:ea typeface="Calibri"/>
              </a:rPr>
              <a:t>COMMENTS AND QUESTIONS</a:t>
            </a:r>
            <a:endParaRPr lang="en-US" b="1" dirty="0">
              <a:latin typeface="Times New Roman"/>
              <a:ea typeface="Calibri"/>
            </a:endParaRPr>
          </a:p>
          <a:p>
            <a:pPr marL="342900" marR="0" lvl="0" indent="-342900" algn="just">
              <a:spcBef>
                <a:spcPts val="0"/>
              </a:spcBef>
              <a:spcAft>
                <a:spcPts val="1200"/>
              </a:spcAft>
              <a:buFont typeface="+mj-lt"/>
              <a:buAutoNum type="arabicPeriod"/>
            </a:pPr>
            <a:endParaRPr lang="en-CA" dirty="0">
              <a:latin typeface="Times New Roman"/>
              <a:ea typeface="Calibri"/>
            </a:endParaRPr>
          </a:p>
          <a:p>
            <a:pPr marL="0" lvl="0" indent="0">
              <a:buNone/>
            </a:pPr>
            <a:endParaRPr lang="en-CA" b="1" dirty="0"/>
          </a:p>
          <a:p>
            <a:pPr marL="0" indent="0">
              <a:buNone/>
            </a:pPr>
            <a:endParaRPr lang="en-US" b="1" i="1" dirty="0"/>
          </a:p>
          <a:p>
            <a:pPr marL="0" indent="0">
              <a:buNone/>
            </a:pPr>
            <a:endParaRPr lang="en-US" b="1" i="1" dirty="0"/>
          </a:p>
          <a:p>
            <a:pPr marL="0" lvl="0" indent="0">
              <a:buNone/>
            </a:pPr>
            <a:endParaRPr lang="en-CA" b="1" dirty="0"/>
          </a:p>
          <a:p>
            <a:pPr marL="0" indent="0">
              <a:buNone/>
            </a:pPr>
            <a:endParaRPr lang="en-CA" sz="2400" b="1" dirty="0">
              <a:latin typeface="Arial" panose="020B0604020202020204" pitchFamily="34" charset="0"/>
              <a:cs typeface="Arial" panose="020B0604020202020204" pitchFamily="34" charset="0"/>
            </a:endParaRPr>
          </a:p>
        </p:txBody>
      </p:sp>
      <p:sp>
        <p:nvSpPr>
          <p:cNvPr id="4" name="Date Placeholder 3">
            <a:extLst>
              <a:ext uri="{FF2B5EF4-FFF2-40B4-BE49-F238E27FC236}">
                <a16:creationId xmlns:a16="http://schemas.microsoft.com/office/drawing/2014/main" id="{45F6B691-3833-4FE8-A6DF-9941AE6E3FDF}"/>
              </a:ext>
            </a:extLst>
          </p:cNvPr>
          <p:cNvSpPr>
            <a:spLocks noGrp="1"/>
          </p:cNvSpPr>
          <p:nvPr>
            <p:ph type="dt" sz="half" idx="10"/>
          </p:nvPr>
        </p:nvSpPr>
        <p:spPr>
          <a:xfrm>
            <a:off x="838200" y="6356350"/>
            <a:ext cx="2743200" cy="365125"/>
          </a:xfrm>
        </p:spPr>
        <p:txBody>
          <a:bodyPr/>
          <a:lstStyle/>
          <a:p>
            <a:r>
              <a:rPr lang="en-US"/>
              <a:t>July 16, 2020</a:t>
            </a:r>
            <a:endParaRPr lang="en-CA" dirty="0"/>
          </a:p>
        </p:txBody>
      </p:sp>
      <p:sp>
        <p:nvSpPr>
          <p:cNvPr id="5" name="Slide Number Placeholder 4">
            <a:extLst>
              <a:ext uri="{FF2B5EF4-FFF2-40B4-BE49-F238E27FC236}">
                <a16:creationId xmlns:a16="http://schemas.microsoft.com/office/drawing/2014/main" id="{39F4567F-902F-4A5E-B4F7-988D699EF2FA}"/>
              </a:ext>
            </a:extLst>
          </p:cNvPr>
          <p:cNvSpPr>
            <a:spLocks noGrp="1"/>
          </p:cNvSpPr>
          <p:nvPr>
            <p:ph type="sldNum" sz="quarter" idx="12"/>
          </p:nvPr>
        </p:nvSpPr>
        <p:spPr>
          <a:xfrm>
            <a:off x="8610600" y="6356350"/>
            <a:ext cx="2743200" cy="365125"/>
          </a:xfrm>
        </p:spPr>
        <p:txBody>
          <a:bodyPr/>
          <a:lstStyle/>
          <a:p>
            <a:fld id="{12D0BCEA-8065-4A0E-8EA6-60F3C3D6559E}" type="slidenum">
              <a:rPr lang="en-CA" smtClean="0"/>
              <a:t>9</a:t>
            </a:fld>
            <a:endParaRPr lang="en-CA"/>
          </a:p>
        </p:txBody>
      </p:sp>
    </p:spTree>
    <p:extLst>
      <p:ext uri="{BB962C8B-B14F-4D97-AF65-F5344CB8AC3E}">
        <p14:creationId xmlns:p14="http://schemas.microsoft.com/office/powerpoint/2010/main" val="136245378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750</TotalTime>
  <Words>2615</Words>
  <Application>Microsoft Office PowerPoint</Application>
  <PresentationFormat>Widescreen</PresentationFormat>
  <Paragraphs>474</Paragraphs>
  <Slides>68</Slides>
  <Notes>49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68</vt:i4>
      </vt:variant>
    </vt:vector>
  </HeadingPairs>
  <TitlesOfParts>
    <vt:vector size="74" baseType="lpstr">
      <vt:lpstr>Arial</vt:lpstr>
      <vt:lpstr>Calibri</vt:lpstr>
      <vt:lpstr>Calibri Light</vt:lpstr>
      <vt:lpstr>heebo</vt:lpstr>
      <vt:lpstr>Times New Roman</vt:lpstr>
      <vt:lpstr>Office Theme</vt:lpstr>
      <vt:lpstr>We will start the webinar shortly.   Thanks for joining in.</vt:lpstr>
      <vt:lpstr>GENE C. COLMAN FAMILY LAW CENTRE  6TH IN A SERIES OF PUBLIC WEBINARS</vt:lpstr>
      <vt:lpstr> In support of the North York Harvest Food Bank</vt:lpstr>
      <vt:lpstr>    INTRODUCTION   </vt:lpstr>
      <vt:lpstr>   GRANDPARENT ALIENATION  INTRODUCTION   </vt:lpstr>
      <vt:lpstr>   GRANDPARENT ALIENATION  INTRODUCTION   </vt:lpstr>
      <vt:lpstr>    GRANDPARENT ALIENATION  INTRODUCTION   </vt:lpstr>
      <vt:lpstr>    GRANDPARENT ALIENATION INTRODUCTION   </vt:lpstr>
      <vt:lpstr>    GRANDPARENT ALIENATION  PART 1: INTRODUCTION   </vt:lpstr>
      <vt:lpstr>    GRANDPARENT ALIENATION  PART 1: INTRODUCTION   </vt:lpstr>
      <vt:lpstr>PowerPoint Presentation</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2:TWO TYPES, THREE APPROACHES   </vt:lpstr>
      <vt:lpstr>  GRANDPARENT ALIENATION PART 3: THE STATUTORY FRAMEWORK  </vt:lpstr>
      <vt:lpstr>  GRANDPARENT ALIENATION PART 4: WHAT DO THE CASES TELL US? </vt:lpstr>
      <vt:lpstr>  GRANDPARENT ALIENATION PART 4: WHAT DO THE CASES TELL US? </vt:lpstr>
      <vt:lpstr>  GRANDPARENT ALIENATION PART 4: WHAT DO THE CASES TELL US? </vt:lpstr>
      <vt:lpstr>  GRANDPARENT ALIENATION PART 4: WHAT DO THE CASES TELL US? </vt:lpstr>
      <vt:lpstr>GRANDPARENT ALIENATION PART 5: COLMAN’S RANT AGAINST THE LAW AS IT EXISTS</vt:lpstr>
      <vt:lpstr>GRANDPARENT ALIENATION PART 5: COLMAN’S RANT AGAINST THE LAW AS IT EXISTS</vt:lpstr>
      <vt:lpstr>GRANDPARENT ALIENATION PART 5:</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6: COLMAN’S SUGGESTED GUIDING PRINCIPLES</vt:lpstr>
      <vt:lpstr>GRANDPARENT ALIENATION PART 7: SOCIAL SCIENCE LITERATURE</vt:lpstr>
      <vt:lpstr>GRANDPARENT ALIENATION PART 7: SOCIAL SCIENCE LITERATURE</vt:lpstr>
      <vt:lpstr>SOCIAL SCIENCE LITERATURE </vt:lpstr>
      <vt:lpstr>SOCIAL SCIENCE LITERATURE </vt:lpstr>
      <vt:lpstr>SOCIAL SCIENCE LITERATURE </vt:lpstr>
      <vt:lpstr>GRANDPARENT ALIENATION PART 7: SOCIAL SCIENCE LITERATURE</vt:lpstr>
      <vt:lpstr>GRANDPARENT ALIENATION PART 8: NON-JUDICIAL REMEDIES</vt:lpstr>
      <vt:lpstr>GRANDPARENT ALIENATION PART 8: NON-JUDICIAL REMEDIES</vt:lpstr>
      <vt:lpstr>GRANDPARENT ALIENATION PART 8: NON-JUDICIAL REMEDIES</vt:lpstr>
      <vt:lpstr>GRANDPARENT ALIENATION PART 9: SOME PARTING THOUGHTS, A STORY AND A SUMMING UP</vt:lpstr>
      <vt:lpstr>GRANDPARENT ALIENATION PART 9: SOME PARTING THOUGHTS, A STORY AND A SUMMING UP</vt:lpstr>
      <vt:lpstr>GRANDPARENT ALIENATION PART 9: SOME PARTING THOUGHTS, A STORY AND A SUMMING UP</vt:lpstr>
      <vt:lpstr>GRANDPARENT ALIENATION PART 9: SOME PARTING THOUGHTS, A STORY AND A SUMMING UP</vt:lpstr>
      <vt:lpstr>GRANDPARENT ALIENATION PART 9: SOME PARTING THOUGHTS, A STORY AND A SUMMING UP</vt:lpstr>
      <vt:lpstr>GRANDPARENT ALIENATION PART 9: SOME PARTING THOUGHTS, A STORY AND A SUMMING UP</vt:lpstr>
      <vt:lpstr>GRANDPARENT ALIENATION PART 9: SOME PARTING THOUGHTS, A STORY AND A SUMMING UP</vt:lpstr>
      <vt:lpstr>GRANDPARENT ALIENATION </vt:lpstr>
      <vt:lpstr>PowerPoint Presentation</vt:lpstr>
      <vt:lpstr>GRANDPARENT ALIENATION PART 9: SOME PARTING THOUGHTS, A STORY AND A SUMMING UP</vt:lpstr>
      <vt:lpstr>GRANDPARENT ALIENATION PART 9: SOME PARTING THOUGHTS, A STORY AND A SUMMING UP</vt:lpstr>
      <vt:lpstr>GRANDPARENT ALIENATION PART 10: SO WHAT HAVE WE LEARNED?  LET’S SUM UP.</vt:lpstr>
      <vt:lpstr>GRANDPARENT ALIENATION PART 10: SO WHAT HAVE WE LEARNED?  LET’S SUM UP.</vt:lpstr>
      <vt:lpstr>GRANDPARENT ALIENATION PART 11: QUESTIONS AND DISCUSSION</vt:lpstr>
      <vt:lpstr>      GRANDPARENT ALIENATION    </vt:lpstr>
      <vt:lpstr>      WATCH A REPLAY AND ACCESS COLMAN’S TALKING NOTES     </vt:lpstr>
      <vt:lpstr>    THANKS AGAIN TO OUR PARTNERS   </vt:lpstr>
      <vt:lpstr>       </vt:lpstr>
      <vt:lpstr>       THANKS FOR ATTENDING Hope you enjoyed the presentation and found it useful and enlightening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 will start the webinar shortly.   Thanks for joining in.</dc:title>
  <dc:creator>Gene Colman</dc:creator>
  <cp:lastModifiedBy>Gene C. Colman</cp:lastModifiedBy>
  <cp:revision>12</cp:revision>
  <dcterms:created xsi:type="dcterms:W3CDTF">2020-07-15T04:03:27Z</dcterms:created>
  <dcterms:modified xsi:type="dcterms:W3CDTF">2020-07-16T22:10:17Z</dcterms:modified>
</cp:coreProperties>
</file>