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310" r:id="rId2"/>
    <p:sldId id="456" r:id="rId3"/>
    <p:sldId id="256" r:id="rId4"/>
    <p:sldId id="311" r:id="rId5"/>
    <p:sldId id="320" r:id="rId6"/>
    <p:sldId id="385" r:id="rId7"/>
    <p:sldId id="386" r:id="rId8"/>
    <p:sldId id="257" r:id="rId9"/>
    <p:sldId id="458" r:id="rId10"/>
    <p:sldId id="391" r:id="rId11"/>
    <p:sldId id="324" r:id="rId12"/>
    <p:sldId id="392" r:id="rId13"/>
    <p:sldId id="396" r:id="rId14"/>
    <p:sldId id="397" r:id="rId15"/>
    <p:sldId id="459" r:id="rId16"/>
    <p:sldId id="460" r:id="rId17"/>
    <p:sldId id="333" r:id="rId18"/>
    <p:sldId id="398" r:id="rId19"/>
    <p:sldId id="400" r:id="rId20"/>
    <p:sldId id="455" r:id="rId21"/>
    <p:sldId id="399" r:id="rId22"/>
    <p:sldId id="461" r:id="rId23"/>
    <p:sldId id="401" r:id="rId24"/>
    <p:sldId id="402" r:id="rId25"/>
    <p:sldId id="412" r:id="rId26"/>
    <p:sldId id="462" r:id="rId27"/>
    <p:sldId id="413" r:id="rId28"/>
    <p:sldId id="457" r:id="rId29"/>
    <p:sldId id="463" r:id="rId30"/>
    <p:sldId id="427" r:id="rId31"/>
    <p:sldId id="464" r:id="rId32"/>
    <p:sldId id="428" r:id="rId33"/>
    <p:sldId id="429" r:id="rId34"/>
    <p:sldId id="430" r:id="rId35"/>
    <p:sldId id="431" r:id="rId36"/>
    <p:sldId id="432" r:id="rId37"/>
    <p:sldId id="414" r:id="rId38"/>
    <p:sldId id="433" r:id="rId39"/>
    <p:sldId id="415" r:id="rId40"/>
    <p:sldId id="434" r:id="rId41"/>
    <p:sldId id="435" r:id="rId42"/>
    <p:sldId id="416" r:id="rId43"/>
    <p:sldId id="418" r:id="rId44"/>
    <p:sldId id="419" r:id="rId45"/>
    <p:sldId id="421" r:id="rId46"/>
    <p:sldId id="466" r:id="rId47"/>
    <p:sldId id="465" r:id="rId48"/>
    <p:sldId id="436" r:id="rId49"/>
    <p:sldId id="437" r:id="rId50"/>
    <p:sldId id="438" r:id="rId51"/>
    <p:sldId id="439" r:id="rId52"/>
    <p:sldId id="440" r:id="rId53"/>
    <p:sldId id="441" r:id="rId54"/>
    <p:sldId id="470" r:id="rId55"/>
    <p:sldId id="442" r:id="rId56"/>
    <p:sldId id="448" r:id="rId57"/>
    <p:sldId id="467" r:id="rId58"/>
    <p:sldId id="449" r:id="rId59"/>
    <p:sldId id="469" r:id="rId60"/>
    <p:sldId id="450" r:id="rId61"/>
    <p:sldId id="468" r:id="rId62"/>
    <p:sldId id="471" r:id="rId63"/>
    <p:sldId id="451" r:id="rId64"/>
    <p:sldId id="452" r:id="rId65"/>
    <p:sldId id="454" r:id="rId66"/>
    <p:sldId id="378" r:id="rId67"/>
    <p:sldId id="383" r:id="rId68"/>
    <p:sldId id="388" r:id="rId69"/>
    <p:sldId id="384" r:id="rId7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e C. Colman" initials="GCC" lastIdx="1" clrIdx="0">
    <p:extLst>
      <p:ext uri="{19B8F6BF-5375-455C-9EA6-DF929625EA0E}">
        <p15:presenceInfo xmlns:p15="http://schemas.microsoft.com/office/powerpoint/2012/main" userId="Gene C. Co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3" autoAdjust="0"/>
    <p:restoredTop sz="91948" autoAdjust="0"/>
  </p:normalViewPr>
  <p:slideViewPr>
    <p:cSldViewPr snapToGrid="0">
      <p:cViewPr varScale="1">
        <p:scale>
          <a:sx n="109" d="100"/>
          <a:sy n="109" d="100"/>
        </p:scale>
        <p:origin x="174" y="114"/>
      </p:cViewPr>
      <p:guideLst/>
    </p:cSldViewPr>
  </p:slideViewPr>
  <p:notesTextViewPr>
    <p:cViewPr>
      <p:scale>
        <a:sx n="1" d="1"/>
        <a:sy n="1" d="1"/>
      </p:scale>
      <p:origin x="0" y="0"/>
    </p:cViewPr>
  </p:notesTextViewPr>
  <p:sorterViewPr>
    <p:cViewPr>
      <p:scale>
        <a:sx n="100" d="100"/>
        <a:sy n="100" d="100"/>
      </p:scale>
      <p:origin x="0" y="-10997"/>
    </p:cViewPr>
  </p:sorterViewPr>
  <p:notesViewPr>
    <p:cSldViewPr snapToGrid="0">
      <p:cViewPr varScale="1">
        <p:scale>
          <a:sx n="88" d="100"/>
          <a:sy n="88" d="100"/>
        </p:scale>
        <p:origin x="376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9B1F5-D860-4E9B-8382-DDC4472534C8}"/>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B7DAD99-66B7-4B1D-8D14-9A5276006BB3}"/>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66B49A8B-EA26-41EA-9D4E-247B5F9794E6}" type="datetimeFigureOut">
              <a:rPr lang="en-CA" smtClean="0"/>
              <a:t>23/04/2020</a:t>
            </a:fld>
            <a:endParaRPr lang="en-CA"/>
          </a:p>
        </p:txBody>
      </p:sp>
      <p:sp>
        <p:nvSpPr>
          <p:cNvPr id="4" name="Footer Placeholder 3">
            <a:extLst>
              <a:ext uri="{FF2B5EF4-FFF2-40B4-BE49-F238E27FC236}">
                <a16:creationId xmlns:a16="http://schemas.microsoft.com/office/drawing/2014/main" id="{BF2CC9FD-1FF3-499B-B49A-C77688980040}"/>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72AC3409-4DE5-4D60-8BD3-BC3E65D17ECA}"/>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539C47CD-0738-4247-8DCB-1907FE6B7506}" type="slidenum">
              <a:rPr lang="en-CA" smtClean="0"/>
              <a:t>‹#›</a:t>
            </a:fld>
            <a:endParaRPr lang="en-CA"/>
          </a:p>
        </p:txBody>
      </p:sp>
    </p:spTree>
    <p:extLst>
      <p:ext uri="{BB962C8B-B14F-4D97-AF65-F5344CB8AC3E}">
        <p14:creationId xmlns:p14="http://schemas.microsoft.com/office/powerpoint/2010/main" val="109387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3491994-D6EF-4A1E-A33D-1DF8390FCBD5}" type="datetimeFigureOut">
              <a:rPr lang="en-CA" smtClean="0"/>
              <a:t>23/04/2020</a:t>
            </a:fld>
            <a:endParaRPr lang="en-CA"/>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0E24C9D-749B-4666-A578-661298A52AB4}" type="slidenum">
              <a:rPr lang="en-CA" smtClean="0"/>
              <a:t>‹#›</a:t>
            </a:fld>
            <a:endParaRPr lang="en-CA"/>
          </a:p>
        </p:txBody>
      </p:sp>
    </p:spTree>
    <p:extLst>
      <p:ext uri="{BB962C8B-B14F-4D97-AF65-F5344CB8AC3E}">
        <p14:creationId xmlns:p14="http://schemas.microsoft.com/office/powerpoint/2010/main" val="159665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iles.constantcontact.com/6beb60a3701/d2872563-33c3-4978-bc95-14d8efbdce2a.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iles.constantcontact.com/6beb60a3701/d2872563-33c3-4978-bc95-14d8efbdce2a.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L. (J.K.) v. S. (N.C.), </a:t>
            </a:r>
            <a:r>
              <a:rPr lang="en-CA" sz="1200" kern="1200" dirty="0">
                <a:solidFill>
                  <a:schemeClr val="tx1"/>
                </a:solidFill>
                <a:effectLst/>
                <a:latin typeface="+mn-lt"/>
                <a:ea typeface="+mn-ea"/>
                <a:cs typeface="+mn-cs"/>
              </a:rPr>
              <a:t>2008 CarswellOnt 2903 (Ont. S.C.J.) Justice Turnbull, 22 April 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L. (A.G.) v. D. (K.B.), </a:t>
            </a:r>
            <a:r>
              <a:rPr lang="en-CA" sz="1200" kern="1200" dirty="0">
                <a:solidFill>
                  <a:schemeClr val="tx1"/>
                </a:solidFill>
                <a:effectLst/>
                <a:latin typeface="+mn-lt"/>
                <a:ea typeface="+mn-ea"/>
                <a:cs typeface="+mn-cs"/>
              </a:rPr>
              <a:t>2009 CarswellOnt 188, [2009] O.J. No. 180, 65 R.F.L. (6th) 146, 93 O.R. (3d) 409 (Ont. S.C.J.); additional reasons at (2009), 65 R.F.L. (6th) 182, 2009 CarswellOnt 1764 (Ont. S.C.J.); additional reasons at   2009 CarswellOnt 3273 (Ont. S.C.J.) Justice </a:t>
            </a:r>
            <a:r>
              <a:rPr lang="en-CA" sz="1200" kern="1200" dirty="0" err="1">
                <a:solidFill>
                  <a:schemeClr val="tx1"/>
                </a:solidFill>
                <a:effectLst/>
                <a:latin typeface="+mn-lt"/>
                <a:ea typeface="+mn-ea"/>
                <a:cs typeface="+mn-cs"/>
              </a:rPr>
              <a:t>McWatt</a:t>
            </a:r>
            <a:r>
              <a:rPr lang="en-CA" sz="1200" kern="1200" dirty="0">
                <a:solidFill>
                  <a:schemeClr val="tx1"/>
                </a:solidFill>
                <a:effectLst/>
                <a:latin typeface="+mn-lt"/>
                <a:ea typeface="+mn-ea"/>
                <a:cs typeface="+mn-cs"/>
              </a:rPr>
              <a:t>, 16 January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Fielding v. Fielding, </a:t>
            </a:r>
            <a:r>
              <a:rPr lang="en-CA" sz="1200" kern="1200" dirty="0">
                <a:solidFill>
                  <a:schemeClr val="tx1"/>
                </a:solidFill>
                <a:effectLst/>
                <a:latin typeface="+mn-lt"/>
                <a:ea typeface="+mn-ea"/>
                <a:cs typeface="+mn-cs"/>
              </a:rPr>
              <a:t>2013 CarswellOnt 11117, 2013 ONSC 5102 (Ont. S.C.J.)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M.P.M. v. A.L.M</a:t>
            </a:r>
            <a:r>
              <a:rPr lang="en-CA" sz="1200" kern="1200" dirty="0">
                <a:solidFill>
                  <a:schemeClr val="tx1"/>
                </a:solidFill>
                <a:effectLst/>
                <a:latin typeface="+mn-lt"/>
                <a:ea typeface="+mn-ea"/>
                <a:cs typeface="+mn-cs"/>
              </a:rPr>
              <a:t>., 2020 CarswellOnt 4813, 2020 ONSC 1862 (Ont. S.C.J.)</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E24C9D-749B-4666-A578-661298A52AB4}" type="slidenum">
              <a:rPr lang="en-CA" smtClean="0"/>
              <a:t>41</a:t>
            </a:fld>
            <a:endParaRPr lang="en-CA"/>
          </a:p>
        </p:txBody>
      </p:sp>
    </p:spTree>
    <p:extLst>
      <p:ext uri="{BB962C8B-B14F-4D97-AF65-F5344CB8AC3E}">
        <p14:creationId xmlns:p14="http://schemas.microsoft.com/office/powerpoint/2010/main" val="186242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[Bill Eddy, Ten Things to Understand About Alienation (Resistance or Refusal to See a Parent), From Association of Family &amp; Conciliation Courts, </a:t>
            </a:r>
            <a:r>
              <a:rPr lang="en-CA" sz="1200" kern="1200" dirty="0" err="1">
                <a:solidFill>
                  <a:schemeClr val="tx1"/>
                </a:solidFill>
                <a:effectLst/>
                <a:latin typeface="+mn-lt"/>
                <a:ea typeface="+mn-ea"/>
                <a:cs typeface="+mn-cs"/>
              </a:rPr>
              <a:t>eNews</a:t>
            </a:r>
            <a:r>
              <a:rPr lang="en-CA" sz="1200" kern="1200" dirty="0">
                <a:solidFill>
                  <a:schemeClr val="tx1"/>
                </a:solidFill>
                <a:effectLst/>
                <a:latin typeface="+mn-lt"/>
                <a:ea typeface="+mn-ea"/>
                <a:cs typeface="+mn-cs"/>
              </a:rPr>
              <a:t>, April 2020, Vol. 15, No. 4, </a:t>
            </a:r>
            <a:r>
              <a:rPr lang="en-CA" sz="1200" u="sng" kern="1200" dirty="0">
                <a:solidFill>
                  <a:schemeClr val="tx1"/>
                </a:solidFill>
                <a:effectLst/>
                <a:latin typeface="+mn-lt"/>
                <a:ea typeface="+mn-ea"/>
                <a:cs typeface="+mn-cs"/>
                <a:hlinkClick r:id="rId3"/>
              </a:rPr>
              <a:t>https://files.constantcontact.com/6beb60a3701/d2872563-33c3-4978-bc95-14d8efbdce2a.pdf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E24C9D-749B-4666-A578-661298A52AB4}" type="slidenum">
              <a:rPr lang="en-CA" smtClean="0"/>
              <a:t>59</a:t>
            </a:fld>
            <a:endParaRPr lang="en-CA"/>
          </a:p>
        </p:txBody>
      </p:sp>
    </p:spTree>
    <p:extLst>
      <p:ext uri="{BB962C8B-B14F-4D97-AF65-F5344CB8AC3E}">
        <p14:creationId xmlns:p14="http://schemas.microsoft.com/office/powerpoint/2010/main" val="280495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MacDonald &amp; Partners in Family Law Source, Westlaw, What Remedies Could be Granted in Parental Alienation Cases, Cars5Memo-ONM 13220</a:t>
            </a:r>
          </a:p>
          <a:p>
            <a:endParaRPr lang="en-US" dirty="0"/>
          </a:p>
        </p:txBody>
      </p:sp>
      <p:sp>
        <p:nvSpPr>
          <p:cNvPr id="4" name="Slide Number Placeholder 3"/>
          <p:cNvSpPr>
            <a:spLocks noGrp="1"/>
          </p:cNvSpPr>
          <p:nvPr>
            <p:ph type="sldNum" sz="quarter" idx="5"/>
          </p:nvPr>
        </p:nvSpPr>
        <p:spPr/>
        <p:txBody>
          <a:bodyPr/>
          <a:lstStyle/>
          <a:p>
            <a:fld id="{B0E24C9D-749B-4666-A578-661298A52AB4}" type="slidenum">
              <a:rPr lang="en-CA" smtClean="0"/>
              <a:t>42</a:t>
            </a:fld>
            <a:endParaRPr lang="en-CA"/>
          </a:p>
        </p:txBody>
      </p:sp>
    </p:spTree>
    <p:extLst>
      <p:ext uri="{BB962C8B-B14F-4D97-AF65-F5344CB8AC3E}">
        <p14:creationId xmlns:p14="http://schemas.microsoft.com/office/powerpoint/2010/main" val="148740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a:solidFill>
                  <a:schemeClr val="tx1"/>
                </a:solidFill>
                <a:effectLst/>
                <a:latin typeface="+mn-lt"/>
                <a:ea typeface="+mn-ea"/>
                <a:cs typeface="+mn-cs"/>
              </a:rPr>
              <a:t>Catholic Children’s Aid Society of Toronto v. H. (L.D.),</a:t>
            </a:r>
            <a:r>
              <a:rPr lang="en-CA" sz="1200" kern="1200" dirty="0">
                <a:solidFill>
                  <a:schemeClr val="tx1"/>
                </a:solidFill>
                <a:effectLst/>
                <a:latin typeface="+mn-lt"/>
                <a:ea typeface="+mn-ea"/>
                <a:cs typeface="+mn-cs"/>
              </a:rPr>
              <a:t> 2008 CarswellOnt 9401, 2008 ONCJ 783 (Ont. C.J.). </a:t>
            </a:r>
          </a:p>
          <a:p>
            <a:r>
              <a:rPr lang="en-CA" sz="1200" i="1" kern="1200" dirty="0">
                <a:solidFill>
                  <a:schemeClr val="tx1"/>
                </a:solidFill>
                <a:effectLst/>
                <a:latin typeface="+mn-lt"/>
                <a:ea typeface="+mn-ea"/>
                <a:cs typeface="+mn-cs"/>
              </a:rPr>
              <a:t>Lopez v. </a:t>
            </a:r>
            <a:r>
              <a:rPr lang="en-CA" sz="1200" i="1" kern="1200" dirty="0" err="1">
                <a:solidFill>
                  <a:schemeClr val="tx1"/>
                </a:solidFill>
                <a:effectLst/>
                <a:latin typeface="+mn-lt"/>
                <a:ea typeface="+mn-ea"/>
                <a:cs typeface="+mn-cs"/>
              </a:rPr>
              <a:t>Dotzko</a:t>
            </a:r>
            <a:r>
              <a:rPr lang="en-CA" sz="1200" kern="1200" dirty="0">
                <a:solidFill>
                  <a:schemeClr val="tx1"/>
                </a:solidFill>
                <a:effectLst/>
                <a:latin typeface="+mn-lt"/>
                <a:ea typeface="+mn-ea"/>
                <a:cs typeface="+mn-cs"/>
              </a:rPr>
              <a:t>, 2011 CarswellOnt 14025, 2011 ONSC 6778 (Ont. S.C.J.).</a:t>
            </a:r>
            <a:endParaRPr lang="en-US" dirty="0"/>
          </a:p>
        </p:txBody>
      </p:sp>
      <p:sp>
        <p:nvSpPr>
          <p:cNvPr id="4" name="Slide Number Placeholder 3"/>
          <p:cNvSpPr>
            <a:spLocks noGrp="1"/>
          </p:cNvSpPr>
          <p:nvPr>
            <p:ph type="sldNum" sz="quarter" idx="5"/>
          </p:nvPr>
        </p:nvSpPr>
        <p:spPr/>
        <p:txBody>
          <a:bodyPr/>
          <a:lstStyle/>
          <a:p>
            <a:fld id="{B0E24C9D-749B-4666-A578-661298A52AB4}" type="slidenum">
              <a:rPr lang="en-CA" smtClean="0"/>
              <a:t>44</a:t>
            </a:fld>
            <a:endParaRPr lang="en-CA"/>
          </a:p>
        </p:txBody>
      </p:sp>
    </p:spTree>
    <p:extLst>
      <p:ext uri="{BB962C8B-B14F-4D97-AF65-F5344CB8AC3E}">
        <p14:creationId xmlns:p14="http://schemas.microsoft.com/office/powerpoint/2010/main" val="405269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de la </a:t>
            </a:r>
            <a:r>
              <a:rPr lang="en-US" i="1" dirty="0" err="1"/>
              <a:t>Sablonniere</a:t>
            </a:r>
            <a:r>
              <a:rPr lang="en-US" i="1" dirty="0"/>
              <a:t> v. </a:t>
            </a:r>
            <a:r>
              <a:rPr lang="en-US" i="1" dirty="0" err="1"/>
              <a:t>Castagner</a:t>
            </a:r>
            <a:r>
              <a:rPr lang="en-US" dirty="0"/>
              <a:t>, 2012 CarswellOnt 969, 2012 ONSC 176 (Ont. S.C.J.)</a:t>
            </a:r>
          </a:p>
          <a:p>
            <a:endParaRPr lang="en-US" dirty="0"/>
          </a:p>
        </p:txBody>
      </p:sp>
      <p:sp>
        <p:nvSpPr>
          <p:cNvPr id="4" name="Slide Number Placeholder 3"/>
          <p:cNvSpPr>
            <a:spLocks noGrp="1"/>
          </p:cNvSpPr>
          <p:nvPr>
            <p:ph type="sldNum" sz="quarter" idx="5"/>
          </p:nvPr>
        </p:nvSpPr>
        <p:spPr/>
        <p:txBody>
          <a:bodyPr/>
          <a:lstStyle/>
          <a:p>
            <a:fld id="{B0E24C9D-749B-4666-A578-661298A52AB4}" type="slidenum">
              <a:rPr lang="en-CA" smtClean="0"/>
              <a:t>49</a:t>
            </a:fld>
            <a:endParaRPr lang="en-CA"/>
          </a:p>
        </p:txBody>
      </p:sp>
    </p:spTree>
    <p:extLst>
      <p:ext uri="{BB962C8B-B14F-4D97-AF65-F5344CB8AC3E}">
        <p14:creationId xmlns:p14="http://schemas.microsoft.com/office/powerpoint/2010/main" val="361617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Karwal v. Karwal</a:t>
            </a:r>
            <a:r>
              <a:rPr lang="en-US" dirty="0"/>
              <a:t>, 2015 CarswellOnt 4236 (Ont. S.C.J.).</a:t>
            </a:r>
          </a:p>
        </p:txBody>
      </p:sp>
      <p:sp>
        <p:nvSpPr>
          <p:cNvPr id="4" name="Slide Number Placeholder 3"/>
          <p:cNvSpPr>
            <a:spLocks noGrp="1"/>
          </p:cNvSpPr>
          <p:nvPr>
            <p:ph type="sldNum" sz="quarter" idx="5"/>
          </p:nvPr>
        </p:nvSpPr>
        <p:spPr/>
        <p:txBody>
          <a:bodyPr/>
          <a:lstStyle/>
          <a:p>
            <a:fld id="{B0E24C9D-749B-4666-A578-661298A52AB4}" type="slidenum">
              <a:rPr lang="en-CA" smtClean="0"/>
              <a:t>50</a:t>
            </a:fld>
            <a:endParaRPr lang="en-CA"/>
          </a:p>
        </p:txBody>
      </p:sp>
    </p:spTree>
    <p:extLst>
      <p:ext uri="{BB962C8B-B14F-4D97-AF65-F5344CB8AC3E}">
        <p14:creationId xmlns:p14="http://schemas.microsoft.com/office/powerpoint/2010/main" val="116117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McClintock v. Karam</a:t>
            </a:r>
            <a:r>
              <a:rPr lang="en-US" dirty="0"/>
              <a:t>, 2017 CarswellOnt 17009, 2017 ONSC 6633 (Ont. S.C.J.). </a:t>
            </a:r>
          </a:p>
          <a:p>
            <a:r>
              <a:rPr lang="en-US" i="1" dirty="0"/>
              <a:t>Rea v. Rea</a:t>
            </a:r>
            <a:r>
              <a:rPr lang="en-US" dirty="0"/>
              <a:t>, 2018 CarswellOnt 9696, 2018 ONSC 3723 (Ont. S.C.J.).</a:t>
            </a:r>
          </a:p>
        </p:txBody>
      </p:sp>
      <p:sp>
        <p:nvSpPr>
          <p:cNvPr id="4" name="Slide Number Placeholder 3"/>
          <p:cNvSpPr>
            <a:spLocks noGrp="1"/>
          </p:cNvSpPr>
          <p:nvPr>
            <p:ph type="sldNum" sz="quarter" idx="5"/>
          </p:nvPr>
        </p:nvSpPr>
        <p:spPr/>
        <p:txBody>
          <a:bodyPr/>
          <a:lstStyle/>
          <a:p>
            <a:fld id="{B0E24C9D-749B-4666-A578-661298A52AB4}" type="slidenum">
              <a:rPr lang="en-CA" smtClean="0"/>
              <a:t>51</a:t>
            </a:fld>
            <a:endParaRPr lang="en-CA"/>
          </a:p>
        </p:txBody>
      </p:sp>
    </p:spTree>
    <p:extLst>
      <p:ext uri="{BB962C8B-B14F-4D97-AF65-F5344CB8AC3E}">
        <p14:creationId xmlns:p14="http://schemas.microsoft.com/office/powerpoint/2010/main" val="156756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[Bill Eddy, Ten Things to Understand About Alienation (Resistance or Refusal to See a Parent), From Association of Family I&amp; Conciliation Courts, </a:t>
            </a:r>
            <a:r>
              <a:rPr lang="en-CA" sz="1200" kern="1200" dirty="0" err="1">
                <a:solidFill>
                  <a:schemeClr val="tx1"/>
                </a:solidFill>
                <a:effectLst/>
                <a:latin typeface="+mn-lt"/>
                <a:ea typeface="+mn-ea"/>
                <a:cs typeface="+mn-cs"/>
              </a:rPr>
              <a:t>eNews</a:t>
            </a:r>
            <a:r>
              <a:rPr lang="en-CA" sz="1200" kern="1200" dirty="0">
                <a:solidFill>
                  <a:schemeClr val="tx1"/>
                </a:solidFill>
                <a:effectLst/>
                <a:latin typeface="+mn-lt"/>
                <a:ea typeface="+mn-ea"/>
                <a:cs typeface="+mn-cs"/>
              </a:rPr>
              <a:t>, April 2020, Vol. 15, No. 4, </a:t>
            </a:r>
            <a:r>
              <a:rPr lang="en-CA" sz="1200" kern="1200" dirty="0">
                <a:solidFill>
                  <a:schemeClr val="tx1"/>
                </a:solidFill>
                <a:effectLst/>
                <a:latin typeface="+mn-lt"/>
                <a:ea typeface="+mn-ea"/>
                <a:cs typeface="+mn-cs"/>
                <a:hlinkClick r:id="rId3"/>
              </a:rPr>
              <a:t>https://files.constantcontact.com/6beb60a3701/d2872563-33c3-4978-bc95-14d8efbdce2a.pdf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E24C9D-749B-4666-A578-661298A52AB4}" type="slidenum">
              <a:rPr lang="en-CA" smtClean="0"/>
              <a:t>54</a:t>
            </a:fld>
            <a:endParaRPr lang="en-CA"/>
          </a:p>
        </p:txBody>
      </p:sp>
    </p:spTree>
    <p:extLst>
      <p:ext uri="{BB962C8B-B14F-4D97-AF65-F5344CB8AC3E}">
        <p14:creationId xmlns:p14="http://schemas.microsoft.com/office/powerpoint/2010/main" val="244906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Faber v. </a:t>
            </a:r>
            <a:r>
              <a:rPr lang="en-US" i="1" dirty="0" err="1"/>
              <a:t>Gallicano</a:t>
            </a:r>
            <a:r>
              <a:rPr lang="en-US" dirty="0"/>
              <a:t>, 2012 CarswellOnt 1351, 2012 ONSC 764 (Ont. S.C.J.).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 (J.K.) v. S. (N.C.),</a:t>
            </a:r>
            <a:r>
              <a:rPr lang="en-US" dirty="0"/>
              <a:t> 2008 CarswellOnt  2903 (Ont. S.C.J.).</a:t>
            </a:r>
          </a:p>
          <a:p>
            <a:r>
              <a:rPr lang="en-US" i="1" dirty="0"/>
              <a:t>C. (P.A.) v. C. (W.D.)</a:t>
            </a:r>
            <a:r>
              <a:rPr lang="en-US" dirty="0"/>
              <a:t>, 2012 ABCA 31, 2012 </a:t>
            </a:r>
            <a:r>
              <a:rPr lang="en-US" dirty="0" err="1"/>
              <a:t>CarswellAlta</a:t>
            </a:r>
            <a:r>
              <a:rPr lang="en-US" dirty="0"/>
              <a:t> 186 (Alta. C.A.).</a:t>
            </a:r>
          </a:p>
        </p:txBody>
      </p:sp>
      <p:sp>
        <p:nvSpPr>
          <p:cNvPr id="4" name="Slide Number Placeholder 3"/>
          <p:cNvSpPr>
            <a:spLocks noGrp="1"/>
          </p:cNvSpPr>
          <p:nvPr>
            <p:ph type="sldNum" sz="quarter" idx="5"/>
          </p:nvPr>
        </p:nvSpPr>
        <p:spPr/>
        <p:txBody>
          <a:bodyPr/>
          <a:lstStyle/>
          <a:p>
            <a:fld id="{B0E24C9D-749B-4666-A578-661298A52AB4}" type="slidenum">
              <a:rPr lang="en-CA" smtClean="0"/>
              <a:t>56</a:t>
            </a:fld>
            <a:endParaRPr lang="en-CA"/>
          </a:p>
        </p:txBody>
      </p:sp>
    </p:spTree>
    <p:extLst>
      <p:ext uri="{BB962C8B-B14F-4D97-AF65-F5344CB8AC3E}">
        <p14:creationId xmlns:p14="http://schemas.microsoft.com/office/powerpoint/2010/main" val="199374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S.T. v. J.T</a:t>
            </a:r>
            <a:r>
              <a:rPr lang="en-US" sz="1200" kern="1200" dirty="0">
                <a:solidFill>
                  <a:schemeClr val="tx1"/>
                </a:solidFill>
                <a:effectLst/>
                <a:latin typeface="+mn-lt"/>
                <a:ea typeface="+mn-ea"/>
                <a:cs typeface="+mn-cs"/>
              </a:rPr>
              <a:t>., 2019 </a:t>
            </a:r>
            <a:r>
              <a:rPr lang="en-US" sz="1200" kern="1200" dirty="0" err="1">
                <a:solidFill>
                  <a:schemeClr val="tx1"/>
                </a:solidFill>
                <a:effectLst/>
                <a:latin typeface="+mn-lt"/>
                <a:ea typeface="+mn-ea"/>
                <a:cs typeface="+mn-cs"/>
              </a:rPr>
              <a:t>CarswellSask</a:t>
            </a:r>
            <a:r>
              <a:rPr lang="en-US" sz="1200" kern="1200" dirty="0">
                <a:solidFill>
                  <a:schemeClr val="tx1"/>
                </a:solidFill>
                <a:effectLst/>
                <a:latin typeface="+mn-lt"/>
                <a:ea typeface="+mn-ea"/>
                <a:cs typeface="+mn-cs"/>
              </a:rPr>
              <a:t> 585, 2019 SKCA 116, 33 R.F.L. (8th) 253 (Sask. 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A.M. v. C.H</a:t>
            </a:r>
            <a:r>
              <a:rPr lang="en-US" sz="1200" kern="1200" dirty="0">
                <a:solidFill>
                  <a:schemeClr val="tx1"/>
                </a:solidFill>
                <a:effectLst/>
                <a:latin typeface="+mn-lt"/>
                <a:ea typeface="+mn-ea"/>
                <a:cs typeface="+mn-cs"/>
              </a:rPr>
              <a:t>., 2019 CarswellOnt 15391, 2019 ONCA 764, 310 A.C.W.S. (3d) 789, 32 R.F.L. (8th) 1 (Ont. 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E24C9D-749B-4666-A578-661298A52AB4}" type="slidenum">
              <a:rPr lang="en-CA" smtClean="0"/>
              <a:t>57</a:t>
            </a:fld>
            <a:endParaRPr lang="en-CA"/>
          </a:p>
        </p:txBody>
      </p:sp>
    </p:spTree>
    <p:extLst>
      <p:ext uri="{BB962C8B-B14F-4D97-AF65-F5344CB8AC3E}">
        <p14:creationId xmlns:p14="http://schemas.microsoft.com/office/powerpoint/2010/main" val="254594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4CA-CFB5-4622-8379-E2BFC8F636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D095A00-AF7A-4719-90AC-A314CC423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BD8C12-1304-47C1-8834-643755F8DE70}"/>
              </a:ext>
            </a:extLst>
          </p:cNvPr>
          <p:cNvSpPr>
            <a:spLocks noGrp="1"/>
          </p:cNvSpPr>
          <p:nvPr>
            <p:ph type="dt" sz="half" idx="10"/>
          </p:nvPr>
        </p:nvSpPr>
        <p:spPr/>
        <p:txBody>
          <a:bodyPr/>
          <a:lstStyle/>
          <a:p>
            <a:r>
              <a:rPr lang="en-CA"/>
              <a:t>23 April 2020</a:t>
            </a:r>
          </a:p>
        </p:txBody>
      </p:sp>
      <p:sp>
        <p:nvSpPr>
          <p:cNvPr id="5" name="Footer Placeholder 4">
            <a:extLst>
              <a:ext uri="{FF2B5EF4-FFF2-40B4-BE49-F238E27FC236}">
                <a16:creationId xmlns:a16="http://schemas.microsoft.com/office/drawing/2014/main" id="{65BAECB9-9725-4DBA-918A-9CE544F95D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7E60E1-FE2C-4E6C-9B88-9E10CD21186F}"/>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69708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7050-1987-475E-9422-9D010DC46E6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77B4FF-C932-4DE2-A0D9-AAD3C0841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A36252-F2CA-421D-8853-C223DEAC5A49}"/>
              </a:ext>
            </a:extLst>
          </p:cNvPr>
          <p:cNvSpPr>
            <a:spLocks noGrp="1"/>
          </p:cNvSpPr>
          <p:nvPr>
            <p:ph type="dt" sz="half" idx="10"/>
          </p:nvPr>
        </p:nvSpPr>
        <p:spPr/>
        <p:txBody>
          <a:bodyPr/>
          <a:lstStyle/>
          <a:p>
            <a:r>
              <a:rPr lang="en-CA"/>
              <a:t>23 April 2020</a:t>
            </a:r>
          </a:p>
        </p:txBody>
      </p:sp>
      <p:sp>
        <p:nvSpPr>
          <p:cNvPr id="5" name="Footer Placeholder 4">
            <a:extLst>
              <a:ext uri="{FF2B5EF4-FFF2-40B4-BE49-F238E27FC236}">
                <a16:creationId xmlns:a16="http://schemas.microsoft.com/office/drawing/2014/main" id="{E33F9F0C-0C5E-4805-A874-D7BFD866AA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03306B-B84B-4FD3-AA40-72FFE91AA2D3}"/>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03057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6522C-961D-4504-890E-1D5FDE181C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FE6234-9247-43C7-9020-65A87E94C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AC8720-C2A8-4033-9479-D96BFE05FAE8}"/>
              </a:ext>
            </a:extLst>
          </p:cNvPr>
          <p:cNvSpPr>
            <a:spLocks noGrp="1"/>
          </p:cNvSpPr>
          <p:nvPr>
            <p:ph type="dt" sz="half" idx="10"/>
          </p:nvPr>
        </p:nvSpPr>
        <p:spPr/>
        <p:txBody>
          <a:bodyPr/>
          <a:lstStyle/>
          <a:p>
            <a:r>
              <a:rPr lang="en-CA"/>
              <a:t>23 April 2020</a:t>
            </a:r>
          </a:p>
        </p:txBody>
      </p:sp>
      <p:sp>
        <p:nvSpPr>
          <p:cNvPr id="5" name="Footer Placeholder 4">
            <a:extLst>
              <a:ext uri="{FF2B5EF4-FFF2-40B4-BE49-F238E27FC236}">
                <a16:creationId xmlns:a16="http://schemas.microsoft.com/office/drawing/2014/main" id="{FC7D3F9A-E2D4-4F8E-9F39-196D38CD75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4378C1-5527-4302-A437-A2E85D351644}"/>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66849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880A-5D76-45AE-8F64-F3414E2C41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723858B-5F1E-4005-AFFF-48F83A91532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F5F4629-1BC7-4EF0-92E4-87AD6AD88284}"/>
              </a:ext>
            </a:extLst>
          </p:cNvPr>
          <p:cNvSpPr>
            <a:spLocks noGrp="1"/>
          </p:cNvSpPr>
          <p:nvPr>
            <p:ph type="dt" sz="half" idx="10"/>
          </p:nvPr>
        </p:nvSpPr>
        <p:spPr/>
        <p:txBody>
          <a:bodyPr/>
          <a:lstStyle/>
          <a:p>
            <a:r>
              <a:rPr lang="en-CA"/>
              <a:t>23 April 2020</a:t>
            </a:r>
          </a:p>
        </p:txBody>
      </p:sp>
      <p:sp>
        <p:nvSpPr>
          <p:cNvPr id="5" name="Footer Placeholder 4">
            <a:extLst>
              <a:ext uri="{FF2B5EF4-FFF2-40B4-BE49-F238E27FC236}">
                <a16:creationId xmlns:a16="http://schemas.microsoft.com/office/drawing/2014/main" id="{13CA7AAF-2E89-4F89-A12A-6B9417F4BB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FE36EE-D247-41E5-8BD2-7A7351A4F3D2}"/>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117147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F37E-D4CE-46FE-A18D-A76C474962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4BCD5BE-CDCD-480A-8D0E-CF9974D2DF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30C15B-795C-4325-A728-A7B7E25F0CC4}"/>
              </a:ext>
            </a:extLst>
          </p:cNvPr>
          <p:cNvSpPr>
            <a:spLocks noGrp="1"/>
          </p:cNvSpPr>
          <p:nvPr>
            <p:ph type="dt" sz="half" idx="10"/>
          </p:nvPr>
        </p:nvSpPr>
        <p:spPr/>
        <p:txBody>
          <a:bodyPr/>
          <a:lstStyle/>
          <a:p>
            <a:r>
              <a:rPr lang="en-CA"/>
              <a:t>23 April 2020</a:t>
            </a:r>
          </a:p>
        </p:txBody>
      </p:sp>
      <p:sp>
        <p:nvSpPr>
          <p:cNvPr id="5" name="Footer Placeholder 4">
            <a:extLst>
              <a:ext uri="{FF2B5EF4-FFF2-40B4-BE49-F238E27FC236}">
                <a16:creationId xmlns:a16="http://schemas.microsoft.com/office/drawing/2014/main" id="{2ECC6ADD-8D79-4E12-AB75-B7FCB6AE4C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DE3341-8F3B-49B6-B091-B1A04C559873}"/>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221752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F86C-3CB2-421C-B7FC-8062B47AA46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0F983A2-9FCC-4B7C-ACE6-6625196A8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9BF3507-C6B0-4B77-A7EA-310D28A90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8F7F707-DA27-4792-841C-61C44700F6F0}"/>
              </a:ext>
            </a:extLst>
          </p:cNvPr>
          <p:cNvSpPr>
            <a:spLocks noGrp="1"/>
          </p:cNvSpPr>
          <p:nvPr>
            <p:ph type="dt" sz="half" idx="10"/>
          </p:nvPr>
        </p:nvSpPr>
        <p:spPr/>
        <p:txBody>
          <a:bodyPr/>
          <a:lstStyle/>
          <a:p>
            <a:r>
              <a:rPr lang="en-CA"/>
              <a:t>23 April 2020</a:t>
            </a:r>
          </a:p>
        </p:txBody>
      </p:sp>
      <p:sp>
        <p:nvSpPr>
          <p:cNvPr id="6" name="Footer Placeholder 5">
            <a:extLst>
              <a:ext uri="{FF2B5EF4-FFF2-40B4-BE49-F238E27FC236}">
                <a16:creationId xmlns:a16="http://schemas.microsoft.com/office/drawing/2014/main" id="{0A8E82CB-6880-4EA8-B8FA-4DE10320E2A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63F07E-4B5C-41A3-B326-82340C7F329A}"/>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925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0727-2107-4A90-BFB2-67790579F7E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DD095A-9BCB-4BFF-8251-D257B186E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A87DCF-69FE-42D4-9DAF-05EA989E36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0FDA969-992D-487E-ABB7-358BDD640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6A167-875D-43F5-B608-0B5E1E637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C80EB7F-F1CE-4695-BC61-280B2D03F55F}"/>
              </a:ext>
            </a:extLst>
          </p:cNvPr>
          <p:cNvSpPr>
            <a:spLocks noGrp="1"/>
          </p:cNvSpPr>
          <p:nvPr>
            <p:ph type="dt" sz="half" idx="10"/>
          </p:nvPr>
        </p:nvSpPr>
        <p:spPr/>
        <p:txBody>
          <a:bodyPr/>
          <a:lstStyle/>
          <a:p>
            <a:r>
              <a:rPr lang="en-CA"/>
              <a:t>23 April 2020</a:t>
            </a:r>
          </a:p>
        </p:txBody>
      </p:sp>
      <p:sp>
        <p:nvSpPr>
          <p:cNvPr id="8" name="Footer Placeholder 7">
            <a:extLst>
              <a:ext uri="{FF2B5EF4-FFF2-40B4-BE49-F238E27FC236}">
                <a16:creationId xmlns:a16="http://schemas.microsoft.com/office/drawing/2014/main" id="{ABABF8B0-7D3C-4F91-81E2-9D2D3F6E18A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E6F5D2F-EFA7-421B-92CF-4F897122AC01}"/>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19288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D8D4-1F5B-4AC1-B980-A269FD352B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F9A95B0-C783-47D0-8CD2-B830210F025C}"/>
              </a:ext>
            </a:extLst>
          </p:cNvPr>
          <p:cNvSpPr>
            <a:spLocks noGrp="1"/>
          </p:cNvSpPr>
          <p:nvPr>
            <p:ph type="dt" sz="half" idx="10"/>
          </p:nvPr>
        </p:nvSpPr>
        <p:spPr/>
        <p:txBody>
          <a:bodyPr/>
          <a:lstStyle/>
          <a:p>
            <a:r>
              <a:rPr lang="en-CA"/>
              <a:t>23 April 2020</a:t>
            </a:r>
          </a:p>
        </p:txBody>
      </p:sp>
      <p:sp>
        <p:nvSpPr>
          <p:cNvPr id="4" name="Footer Placeholder 3">
            <a:extLst>
              <a:ext uri="{FF2B5EF4-FFF2-40B4-BE49-F238E27FC236}">
                <a16:creationId xmlns:a16="http://schemas.microsoft.com/office/drawing/2014/main" id="{D00AE2A8-C79B-454E-964F-77FB4E0B16B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0BB187C-ED5C-4532-9E70-6B67B04FE265}"/>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67458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D2B18-B697-464E-B1A5-E664CBB981D2}"/>
              </a:ext>
            </a:extLst>
          </p:cNvPr>
          <p:cNvSpPr>
            <a:spLocks noGrp="1"/>
          </p:cNvSpPr>
          <p:nvPr>
            <p:ph type="dt" sz="half" idx="10"/>
          </p:nvPr>
        </p:nvSpPr>
        <p:spPr/>
        <p:txBody>
          <a:bodyPr/>
          <a:lstStyle/>
          <a:p>
            <a:r>
              <a:rPr lang="en-CA"/>
              <a:t>23 April 2020</a:t>
            </a:r>
          </a:p>
        </p:txBody>
      </p:sp>
      <p:sp>
        <p:nvSpPr>
          <p:cNvPr id="3" name="Footer Placeholder 2">
            <a:extLst>
              <a:ext uri="{FF2B5EF4-FFF2-40B4-BE49-F238E27FC236}">
                <a16:creationId xmlns:a16="http://schemas.microsoft.com/office/drawing/2014/main" id="{71AC6397-1BAC-455A-AA96-2DDCC2D51C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E5D813F-2ED2-4151-9655-32D183106CE0}"/>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116930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C4A8-BDA9-4301-A4EA-07051E6EF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61DAC8E-8DF8-4536-901A-10F99ECE7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8ACBA94-5CD0-46EA-B3CB-22B9C76D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B3929-917C-4849-A781-9E2D39ED82F2}"/>
              </a:ext>
            </a:extLst>
          </p:cNvPr>
          <p:cNvSpPr>
            <a:spLocks noGrp="1"/>
          </p:cNvSpPr>
          <p:nvPr>
            <p:ph type="dt" sz="half" idx="10"/>
          </p:nvPr>
        </p:nvSpPr>
        <p:spPr/>
        <p:txBody>
          <a:bodyPr/>
          <a:lstStyle/>
          <a:p>
            <a:r>
              <a:rPr lang="en-CA"/>
              <a:t>23 April 2020</a:t>
            </a:r>
          </a:p>
        </p:txBody>
      </p:sp>
      <p:sp>
        <p:nvSpPr>
          <p:cNvPr id="6" name="Footer Placeholder 5">
            <a:extLst>
              <a:ext uri="{FF2B5EF4-FFF2-40B4-BE49-F238E27FC236}">
                <a16:creationId xmlns:a16="http://schemas.microsoft.com/office/drawing/2014/main" id="{740F1C07-5944-454A-9160-FF77C2BA19C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CAB498-EEE6-4378-B507-E8A8D8BD368C}"/>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192610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9A9F-44B2-43D4-BD6D-111982B37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6FBC178-D975-4037-AB21-094DED87D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F37E256-BD54-4295-8340-1E61E1AA7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C605E-9FBA-4955-A481-F5E47598601A}"/>
              </a:ext>
            </a:extLst>
          </p:cNvPr>
          <p:cNvSpPr>
            <a:spLocks noGrp="1"/>
          </p:cNvSpPr>
          <p:nvPr>
            <p:ph type="dt" sz="half" idx="10"/>
          </p:nvPr>
        </p:nvSpPr>
        <p:spPr/>
        <p:txBody>
          <a:bodyPr/>
          <a:lstStyle/>
          <a:p>
            <a:r>
              <a:rPr lang="en-CA"/>
              <a:t>23 April 2020</a:t>
            </a:r>
          </a:p>
        </p:txBody>
      </p:sp>
      <p:sp>
        <p:nvSpPr>
          <p:cNvPr id="6" name="Footer Placeholder 5">
            <a:extLst>
              <a:ext uri="{FF2B5EF4-FFF2-40B4-BE49-F238E27FC236}">
                <a16:creationId xmlns:a16="http://schemas.microsoft.com/office/drawing/2014/main" id="{1D6D3E05-0B16-4CAD-87A5-34D9AE5487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D8738C-0856-4B1B-8D1D-BB0C623CF60A}"/>
              </a:ext>
            </a:extLst>
          </p:cNvPr>
          <p:cNvSpPr>
            <a:spLocks noGrp="1"/>
          </p:cNvSpPr>
          <p:nvPr>
            <p:ph type="sldNum" sz="quarter" idx="12"/>
          </p:nvPr>
        </p:nvSpPr>
        <p:spPr/>
        <p:txBody>
          <a:bodyPr/>
          <a:lstStyle/>
          <a:p>
            <a:fld id="{12D0BCEA-8065-4A0E-8EA6-60F3C3D6559E}" type="slidenum">
              <a:rPr lang="en-CA" smtClean="0"/>
              <a:t>‹#›</a:t>
            </a:fld>
            <a:endParaRPr lang="en-CA"/>
          </a:p>
        </p:txBody>
      </p:sp>
    </p:spTree>
    <p:extLst>
      <p:ext uri="{BB962C8B-B14F-4D97-AF65-F5344CB8AC3E}">
        <p14:creationId xmlns:p14="http://schemas.microsoft.com/office/powerpoint/2010/main" val="344534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8000">
              <a:schemeClr val="accent6">
                <a:lumMod val="60000"/>
                <a:lumOff val="40000"/>
                <a:alpha val="41000"/>
              </a:schemeClr>
            </a:gs>
            <a:gs pos="84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D3B32-C630-4313-96A1-250D1D390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A1942E-2DCE-4BBA-A9C8-CF0DCAD31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23DB7B9-6164-4EA4-B6DC-56E7571EC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t>23 April 2020</a:t>
            </a:r>
          </a:p>
        </p:txBody>
      </p:sp>
      <p:sp>
        <p:nvSpPr>
          <p:cNvPr id="5" name="Footer Placeholder 4">
            <a:extLst>
              <a:ext uri="{FF2B5EF4-FFF2-40B4-BE49-F238E27FC236}">
                <a16:creationId xmlns:a16="http://schemas.microsoft.com/office/drawing/2014/main" id="{92F0F765-996D-4DC7-B1C4-80380E58E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1038955-84E0-4E14-9F3C-4BA62C9E5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0BCEA-8065-4A0E-8EA6-60F3C3D6559E}" type="slidenum">
              <a:rPr lang="en-CA" smtClean="0"/>
              <a:t>‹#›</a:t>
            </a:fld>
            <a:endParaRPr lang="en-CA"/>
          </a:p>
        </p:txBody>
      </p:sp>
    </p:spTree>
    <p:extLst>
      <p:ext uri="{BB962C8B-B14F-4D97-AF65-F5344CB8AC3E}">
        <p14:creationId xmlns:p14="http://schemas.microsoft.com/office/powerpoint/2010/main" val="1540603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orthyorkharvest.com/gene-c-colma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idebysideservices.ca/" TargetMode="External"/><Relationship Id="rId2" Type="http://schemas.openxmlformats.org/officeDocument/2006/relationships/hyperlink" Target="http://www.braydensupervision.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omplexfamilylaw.com/Our-Tea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facebook.com/EqualParentingForChildre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orthyorkharvest.com/gene-c-colman/"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complexfamilylaw.com/Events.s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northyorkharvest.com/gene-c-colman/" TargetMode="External"/><Relationship Id="rId2" Type="http://schemas.openxmlformats.org/officeDocument/2006/relationships/hyperlink" Target="mailto:reception@complexfamilylaw.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mplexfamilylaw.com/" TargetMode="External"/><Relationship Id="rId2" Type="http://schemas.openxmlformats.org/officeDocument/2006/relationships/hyperlink" Target="mailto:robert@complexfamilylaw.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EABF7-373A-4BE3-BC05-A314B882DEB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i="1" dirty="0">
                <a:ln w="0"/>
                <a:effectLst>
                  <a:outerShdw blurRad="38100" dist="19050" dir="2700000" algn="tl" rotWithShape="0">
                    <a:schemeClr val="dk1">
                      <a:alpha val="40000"/>
                    </a:schemeClr>
                  </a:outerShdw>
                </a:effectLst>
              </a:rPr>
              <a:t>We will start the webinar shortly. </a:t>
            </a:r>
            <a:br>
              <a:rPr lang="en-US" sz="3600" i="1" dirty="0">
                <a:ln w="0"/>
                <a:effectLst>
                  <a:outerShdw blurRad="38100" dist="19050" dir="2700000" algn="tl" rotWithShape="0">
                    <a:schemeClr val="dk1">
                      <a:alpha val="40000"/>
                    </a:schemeClr>
                  </a:outerShdw>
                </a:effectLst>
              </a:rPr>
            </a:br>
            <a:br>
              <a:rPr lang="en-US" sz="3600" i="1" dirty="0">
                <a:ln w="0"/>
                <a:effectLst>
                  <a:outerShdw blurRad="38100" dist="19050" dir="2700000" algn="tl" rotWithShape="0">
                    <a:schemeClr val="dk1">
                      <a:alpha val="40000"/>
                    </a:schemeClr>
                  </a:outerShdw>
                </a:effectLst>
              </a:rPr>
            </a:br>
            <a:r>
              <a:rPr lang="en-US" sz="3600" i="1" dirty="0">
                <a:ln w="0"/>
                <a:effectLst>
                  <a:outerShdw blurRad="38100" dist="19050" dir="2700000" algn="tl" rotWithShape="0">
                    <a:schemeClr val="dk1">
                      <a:alpha val="40000"/>
                    </a:schemeClr>
                  </a:outerShdw>
                </a:effectLst>
              </a:rPr>
              <a:t>Thanks for joining in.</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FE924F04-C5B3-442D-A41D-6CBAC0FF2EB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093" r="-2" b="20668"/>
          <a:stretch/>
        </p:blipFill>
        <p:spPr bwMode="auto">
          <a:xfrm>
            <a:off x="976251" y="942538"/>
            <a:ext cx="7163222" cy="480833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463590F2-EF48-4A9E-B407-C540B2608A2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457200">
              <a:spcAft>
                <a:spcPts val="600"/>
              </a:spcAft>
            </a:pPr>
            <a:r>
              <a:rPr lang="en-CA">
                <a:solidFill>
                  <a:srgbClr val="FFFFFF"/>
                </a:solidFill>
              </a:rPr>
              <a:t>23 April 2020</a:t>
            </a:r>
            <a:endParaRPr lang="en-US" dirty="0">
              <a:solidFill>
                <a:srgbClr val="FFFFFF"/>
              </a:solidFill>
            </a:endParaRPr>
          </a:p>
        </p:txBody>
      </p:sp>
      <p:sp>
        <p:nvSpPr>
          <p:cNvPr id="5" name="Slide Number Placeholder 4">
            <a:extLst>
              <a:ext uri="{FF2B5EF4-FFF2-40B4-BE49-F238E27FC236}">
                <a16:creationId xmlns:a16="http://schemas.microsoft.com/office/drawing/2014/main" id="{18E2BBC1-F056-4A55-B707-DE9EDC5013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2D0BCEA-8065-4A0E-8EA6-60F3C3D6559E}" type="slidenum">
              <a:rPr lang="en-US">
                <a:solidFill>
                  <a:srgbClr val="FFFFFF"/>
                </a:solidFill>
              </a:rPr>
              <a:pPr defTabSz="457200">
                <a:spcAft>
                  <a:spcPts val="600"/>
                </a:spcAft>
              </a:pPr>
              <a:t>1</a:t>
            </a:fld>
            <a:endParaRPr lang="en-US">
              <a:solidFill>
                <a:srgbClr val="FFFFFF"/>
              </a:solidFill>
            </a:endParaRPr>
          </a:p>
        </p:txBody>
      </p:sp>
    </p:spTree>
    <p:extLst>
      <p:ext uri="{BB962C8B-B14F-4D97-AF65-F5344CB8AC3E}">
        <p14:creationId xmlns:p14="http://schemas.microsoft.com/office/powerpoint/2010/main" val="20264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PARENTAL ALIENATION</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AGENDA</a:t>
            </a: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Bef>
                <a:spcPts val="1800"/>
              </a:spcBef>
            </a:pPr>
            <a:endParaRPr lang="en-CA" b="1" dirty="0">
              <a:latin typeface="Arial" panose="020B0604020202020204" pitchFamily="34" charset="0"/>
              <a:cs typeface="Arial" panose="020B0604020202020204" pitchFamily="34" charset="0"/>
            </a:endParaRPr>
          </a:p>
          <a:p>
            <a:pPr>
              <a:spcBef>
                <a:spcPts val="1800"/>
              </a:spcBef>
            </a:pPr>
            <a:r>
              <a:rPr lang="en-CA" b="1" dirty="0">
                <a:latin typeface="Arial" panose="020B0604020202020204" pitchFamily="34" charset="0"/>
                <a:cs typeface="Arial" panose="020B0604020202020204" pitchFamily="34" charset="0"/>
              </a:rPr>
              <a:t>PART 5: MINIMUM LEVEL SOLUTIONS</a:t>
            </a:r>
            <a:endParaRPr lang="en-US" b="1" dirty="0">
              <a:latin typeface="Arial" panose="020B0604020202020204" pitchFamily="34" charset="0"/>
              <a:cs typeface="Arial" panose="020B0604020202020204" pitchFamily="34" charset="0"/>
            </a:endParaRPr>
          </a:p>
          <a:p>
            <a:pPr>
              <a:spcBef>
                <a:spcPts val="1800"/>
              </a:spcBef>
            </a:pPr>
            <a:r>
              <a:rPr lang="en-US" b="1" dirty="0">
                <a:latin typeface="Arial" panose="020B0604020202020204" pitchFamily="34" charset="0"/>
                <a:cs typeface="Arial" panose="020B0604020202020204" pitchFamily="34" charset="0"/>
              </a:rPr>
              <a:t>PART 6: </a:t>
            </a:r>
            <a:r>
              <a:rPr lang="en-CA" b="1" dirty="0">
                <a:latin typeface="Arial" panose="020B0604020202020204" pitchFamily="34" charset="0"/>
                <a:cs typeface="Arial" panose="020B0604020202020204" pitchFamily="34" charset="0"/>
              </a:rPr>
              <a:t>MAXIMUM LEVEL SOLUTIONS</a:t>
            </a:r>
            <a:endParaRPr lang="en-US" b="1" dirty="0">
              <a:latin typeface="Arial" panose="020B0604020202020204" pitchFamily="34" charset="0"/>
              <a:cs typeface="Arial" panose="020B0604020202020204" pitchFamily="34" charset="0"/>
            </a:endParaRPr>
          </a:p>
          <a:p>
            <a:pPr>
              <a:spcBef>
                <a:spcPts val="1800"/>
              </a:spcBef>
            </a:pPr>
            <a:r>
              <a:rPr lang="en-US" b="1" dirty="0">
                <a:latin typeface="Arial" panose="020B0604020202020204" pitchFamily="34" charset="0"/>
                <a:cs typeface="Arial" panose="020B0604020202020204" pitchFamily="34" charset="0"/>
              </a:rPr>
              <a:t>PART 7: </a:t>
            </a:r>
            <a:r>
              <a:rPr lang="en-CA" b="1" dirty="0">
                <a:latin typeface="Arial" panose="020B0604020202020204" pitchFamily="34" charset="0"/>
                <a:cs typeface="Arial" panose="020B0604020202020204" pitchFamily="34" charset="0"/>
              </a:rPr>
              <a:t>SUMMARY</a:t>
            </a:r>
            <a:endParaRPr lang="en-US" b="1" dirty="0">
              <a:latin typeface="Arial" panose="020B0604020202020204" pitchFamily="34" charset="0"/>
              <a:cs typeface="Arial" panose="020B0604020202020204" pitchFamily="34" charset="0"/>
            </a:endParaRPr>
          </a:p>
          <a:p>
            <a:pPr>
              <a:spcBef>
                <a:spcPts val="1800"/>
              </a:spcBef>
            </a:pPr>
            <a:r>
              <a:rPr lang="en-US" b="1" dirty="0">
                <a:latin typeface="Arial" panose="020B0604020202020204" pitchFamily="34" charset="0"/>
                <a:cs typeface="Arial" panose="020B0604020202020204" pitchFamily="34" charset="0"/>
              </a:rPr>
              <a:t>QUESTIONS</a:t>
            </a: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10</a:t>
            </a:fld>
            <a:endParaRPr lang="en-CA"/>
          </a:p>
        </p:txBody>
      </p:sp>
    </p:spTree>
    <p:extLst>
      <p:ext uri="{BB962C8B-B14F-4D97-AF65-F5344CB8AC3E}">
        <p14:creationId xmlns:p14="http://schemas.microsoft.com/office/powerpoint/2010/main" val="307626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1: HIGH EMOTIONS WHEN ONE SPEAKS ABOUT “PARENTAL ALIENATION”</a:t>
            </a:r>
            <a:br>
              <a:rPr lang="en-US" sz="3100" dirty="0">
                <a:latin typeface="Arial" panose="020B0604020202020204" pitchFamily="34" charset="0"/>
                <a:cs typeface="Arial" panose="020B0604020202020204" pitchFamily="34" charset="0"/>
              </a:rPr>
            </a:b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endParaRPr lang="en-CA" sz="2400" b="1" dirty="0">
              <a:latin typeface="Arial" panose="020B0604020202020204" pitchFamily="34" charset="0"/>
              <a:cs typeface="Arial" panose="020B0604020202020204" pitchFamily="34" charset="0"/>
            </a:endParaRPr>
          </a:p>
          <a:p>
            <a:r>
              <a:rPr lang="en-CA" sz="2400" b="1" dirty="0">
                <a:latin typeface="Arial" panose="020B0604020202020204" pitchFamily="34" charset="0"/>
                <a:cs typeface="Arial" panose="020B0604020202020204" pitchFamily="34" charset="0"/>
              </a:rPr>
              <a:t>1980’s </a:t>
            </a:r>
            <a:r>
              <a:rPr lang="en-CA" sz="2400" dirty="0">
                <a:latin typeface="Arial" panose="020B0604020202020204" pitchFamily="34" charset="0"/>
                <a:cs typeface="Arial" panose="020B0604020202020204" pitchFamily="34" charset="0"/>
              </a:rPr>
              <a:t>- Richard Gardner – Parental Alienation Syndrome</a:t>
            </a:r>
          </a:p>
          <a:p>
            <a:r>
              <a:rPr lang="en-CA" sz="2400" b="1" dirty="0">
                <a:latin typeface="Arial" panose="020B0604020202020204" pitchFamily="34" charset="0"/>
                <a:cs typeface="Arial" panose="020B0604020202020204" pitchFamily="34" charset="0"/>
              </a:rPr>
              <a:t>1999 </a:t>
            </a:r>
            <a:r>
              <a:rPr lang="en-CA" sz="2400" dirty="0">
                <a:latin typeface="Arial" panose="020B0604020202020204" pitchFamily="34" charset="0"/>
                <a:cs typeface="Arial" panose="020B0604020202020204" pitchFamily="34" charset="0"/>
              </a:rPr>
              <a:t>– </a:t>
            </a:r>
            <a:r>
              <a:rPr lang="en-CA" sz="2400" dirty="0" err="1">
                <a:latin typeface="Arial" panose="020B0604020202020204" pitchFamily="34" charset="0"/>
                <a:cs typeface="Arial" panose="020B0604020202020204" pitchFamily="34" charset="0"/>
              </a:rPr>
              <a:t>Turkat</a:t>
            </a:r>
            <a:r>
              <a:rPr lang="en-CA" sz="2400" dirty="0">
                <a:latin typeface="Arial" panose="020B0604020202020204" pitchFamily="34" charset="0"/>
                <a:cs typeface="Arial" panose="020B0604020202020204" pitchFamily="34" charset="0"/>
              </a:rPr>
              <a:t> - </a:t>
            </a:r>
            <a:r>
              <a:rPr lang="en-CA" dirty="0"/>
              <a:t>“malicious mothers” </a:t>
            </a:r>
          </a:p>
          <a:p>
            <a:r>
              <a:rPr lang="en-CA" sz="2400" b="1" dirty="0">
                <a:latin typeface="Arial" panose="020B0604020202020204" pitchFamily="34" charset="0"/>
                <a:cs typeface="Arial" panose="020B0604020202020204" pitchFamily="34" charset="0"/>
              </a:rPr>
              <a:t>2001 </a:t>
            </a:r>
            <a:r>
              <a:rPr lang="en-CA" sz="2400" dirty="0">
                <a:latin typeface="Arial" panose="020B0604020202020204" pitchFamily="34" charset="0"/>
                <a:cs typeface="Arial" panose="020B0604020202020204" pitchFamily="34" charset="0"/>
              </a:rPr>
              <a:t>– Bruch – PAS = junk science</a:t>
            </a:r>
          </a:p>
          <a:p>
            <a:r>
              <a:rPr lang="en-CA" sz="2400" dirty="0">
                <a:latin typeface="Arial" panose="020B0604020202020204" pitchFamily="34" charset="0"/>
                <a:cs typeface="Arial" panose="020B0604020202020204" pitchFamily="34" charset="0"/>
              </a:rPr>
              <a:t>Argument: Dads plead P.A. = sexual abuse response</a:t>
            </a:r>
          </a:p>
          <a:p>
            <a:endParaRPr lang="en-CA" sz="2400" dirty="0">
              <a:latin typeface="Arial" panose="020B0604020202020204" pitchFamily="34" charset="0"/>
              <a:cs typeface="Arial" panose="020B0604020202020204" pitchFamily="34" charset="0"/>
            </a:endParaRPr>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11</a:t>
            </a:fld>
            <a:endParaRPr lang="en-CA"/>
          </a:p>
        </p:txBody>
      </p:sp>
    </p:spTree>
    <p:extLst>
      <p:ext uri="{BB962C8B-B14F-4D97-AF65-F5344CB8AC3E}">
        <p14:creationId xmlns:p14="http://schemas.microsoft.com/office/powerpoint/2010/main" val="221893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1: HIGH EMOTIONS WHEN ONE SPEAKS ABOUT “PARENTAL ALIENATION”</a:t>
            </a:r>
            <a:br>
              <a:rPr lang="en-US" sz="3100" dirty="0">
                <a:latin typeface="Arial" panose="020B0604020202020204" pitchFamily="34" charset="0"/>
                <a:cs typeface="Arial" panose="020B0604020202020204" pitchFamily="34" charset="0"/>
              </a:rPr>
            </a:b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endParaRPr lang="en-CA" sz="2400" b="1" dirty="0">
              <a:latin typeface="Arial" panose="020B0604020202020204" pitchFamily="34" charset="0"/>
              <a:cs typeface="Arial" panose="020B0604020202020204" pitchFamily="34" charset="0"/>
            </a:endParaRPr>
          </a:p>
          <a:p>
            <a:pPr marL="0" indent="0">
              <a:buNone/>
            </a:pPr>
            <a:r>
              <a:rPr lang="en-CA" sz="2400" b="1" dirty="0">
                <a:latin typeface="Arial" panose="020B0604020202020204" pitchFamily="34" charset="0"/>
                <a:cs typeface="Arial" panose="020B0604020202020204" pitchFamily="34" charset="0"/>
              </a:rPr>
              <a:t>2020 – Fidler &amp; Bala:</a:t>
            </a:r>
          </a:p>
          <a:p>
            <a:pPr marL="0" indent="0">
              <a:buNone/>
            </a:pPr>
            <a:r>
              <a:rPr lang="en-CA" dirty="0"/>
              <a:t>“Many of the critics are concerned that the concept of alienation is often used by abusive fathers, as a defense against justified allegations of violence and sexual, physical and emotional abuse made by mothers and children.”</a:t>
            </a: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12</a:t>
            </a:fld>
            <a:endParaRPr lang="en-CA"/>
          </a:p>
        </p:txBody>
      </p:sp>
    </p:spTree>
    <p:extLst>
      <p:ext uri="{BB962C8B-B14F-4D97-AF65-F5344CB8AC3E}">
        <p14:creationId xmlns:p14="http://schemas.microsoft.com/office/powerpoint/2010/main" val="289934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1: HIGH EMOTIONS WHEN ONE SPEAKS ABOUT “PARENTAL ALIENATION”</a:t>
            </a:r>
            <a:br>
              <a:rPr lang="en-US" sz="3100" dirty="0">
                <a:latin typeface="Arial" panose="020B0604020202020204" pitchFamily="34" charset="0"/>
                <a:cs typeface="Arial" panose="020B0604020202020204" pitchFamily="34" charset="0"/>
              </a:rPr>
            </a:b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endParaRPr lang="en-CA" sz="2400" b="1" dirty="0">
              <a:latin typeface="Arial" panose="020B0604020202020204" pitchFamily="34" charset="0"/>
              <a:cs typeface="Arial" panose="020B0604020202020204" pitchFamily="34" charset="0"/>
            </a:endParaRPr>
          </a:p>
          <a:p>
            <a:pPr marL="0" indent="0">
              <a:buNone/>
            </a:pPr>
            <a:r>
              <a:rPr lang="en-CA" sz="2400" b="1" dirty="0">
                <a:latin typeface="Arial" panose="020B0604020202020204" pitchFamily="34" charset="0"/>
                <a:cs typeface="Arial" panose="020B0604020202020204" pitchFamily="34" charset="0"/>
              </a:rPr>
              <a:t>2020 – Fidler &amp; Bala:</a:t>
            </a:r>
          </a:p>
          <a:p>
            <a:pPr marL="0" indent="0">
              <a:buNone/>
            </a:pPr>
            <a:r>
              <a:rPr lang="en-CA" dirty="0"/>
              <a:t>“… there are abused children and there are alienated children. Both of these realities can and do exist. It is our view that it is not necessary or ethical to discount one reality to recognize the other.”</a:t>
            </a: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13</a:t>
            </a:fld>
            <a:endParaRPr lang="en-CA"/>
          </a:p>
        </p:txBody>
      </p:sp>
    </p:spTree>
    <p:extLst>
      <p:ext uri="{BB962C8B-B14F-4D97-AF65-F5344CB8AC3E}">
        <p14:creationId xmlns:p14="http://schemas.microsoft.com/office/powerpoint/2010/main" val="206875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1: HIGH EMOTIONS WHEN ONE SPEAKS ABOUT “PARENTAL ALIENATION”</a:t>
            </a:r>
            <a:br>
              <a:rPr lang="en-US" sz="3100" dirty="0">
                <a:latin typeface="Arial" panose="020B0604020202020204" pitchFamily="34" charset="0"/>
                <a:cs typeface="Arial" panose="020B0604020202020204" pitchFamily="34" charset="0"/>
              </a:rPr>
            </a:b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endParaRPr lang="en-CA" sz="2400" b="1" dirty="0">
              <a:latin typeface="Arial" panose="020B0604020202020204" pitchFamily="34" charset="0"/>
              <a:cs typeface="Arial" panose="020B0604020202020204" pitchFamily="34" charset="0"/>
            </a:endParaRPr>
          </a:p>
          <a:p>
            <a:pPr marL="0" indent="0">
              <a:buNone/>
            </a:pPr>
            <a:r>
              <a:rPr lang="en-CA" sz="2400" b="1" dirty="0">
                <a:latin typeface="Arial" panose="020B0604020202020204" pitchFamily="34" charset="0"/>
                <a:cs typeface="Arial" panose="020B0604020202020204" pitchFamily="34" charset="0"/>
              </a:rPr>
              <a:t>2020 – Fidler &amp; Bala:</a:t>
            </a:r>
          </a:p>
          <a:p>
            <a:pPr marL="0" indent="0">
              <a:buNone/>
            </a:pPr>
            <a:endParaRPr lang="en-CA" sz="2400" b="1" dirty="0">
              <a:latin typeface="Arial" panose="020B0604020202020204" pitchFamily="34" charset="0"/>
              <a:cs typeface="Arial" panose="020B0604020202020204" pitchFamily="34" charset="0"/>
            </a:endParaRPr>
          </a:p>
          <a:p>
            <a:pPr marL="0" indent="0">
              <a:buNone/>
            </a:pPr>
            <a:r>
              <a:rPr lang="en-CA" sz="5400" b="1" dirty="0">
                <a:latin typeface="Times New Roman" panose="02020603050405020304" pitchFamily="18" charset="0"/>
                <a:ea typeface="Calibri" panose="020F0502020204030204" pitchFamily="34" charset="0"/>
              </a:rPr>
              <a:t>Parent-Child Contact Problems</a:t>
            </a:r>
            <a:r>
              <a:rPr lang="en-CA" sz="5400" dirty="0">
                <a:latin typeface="Times New Roman" panose="02020603050405020304" pitchFamily="18" charset="0"/>
                <a:ea typeface="Calibri" panose="020F0502020204030204" pitchFamily="34" charset="0"/>
              </a:rPr>
              <a:t> (</a:t>
            </a:r>
            <a:r>
              <a:rPr lang="en-CA" sz="5400" b="1" dirty="0">
                <a:latin typeface="Times New Roman" panose="02020603050405020304" pitchFamily="18" charset="0"/>
                <a:ea typeface="Calibri" panose="020F0502020204030204" pitchFamily="34" charset="0"/>
              </a:rPr>
              <a:t>PCCP</a:t>
            </a:r>
            <a:r>
              <a:rPr lang="en-CA" sz="5400" dirty="0">
                <a:latin typeface="Times New Roman" panose="02020603050405020304" pitchFamily="18" charset="0"/>
                <a:ea typeface="Calibri" panose="020F0502020204030204" pitchFamily="34" charset="0"/>
              </a:rPr>
              <a:t>)</a:t>
            </a:r>
            <a:endParaRPr lang="en-CA" sz="5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14</a:t>
            </a:fld>
            <a:endParaRPr lang="en-CA"/>
          </a:p>
        </p:txBody>
      </p:sp>
    </p:spTree>
    <p:extLst>
      <p:ext uri="{BB962C8B-B14F-4D97-AF65-F5344CB8AC3E}">
        <p14:creationId xmlns:p14="http://schemas.microsoft.com/office/powerpoint/2010/main" val="216854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1: HIGH EMOTIONS WHEN ONE SPEAKS ABOUT “PARENTAL ALIENATION”</a:t>
            </a:r>
            <a:br>
              <a:rPr lang="en-US" sz="3100" dirty="0">
                <a:latin typeface="Arial" panose="020B0604020202020204" pitchFamily="34" charset="0"/>
                <a:cs typeface="Arial" panose="020B0604020202020204" pitchFamily="34" charset="0"/>
              </a:rPr>
            </a:b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pic>
        <p:nvPicPr>
          <p:cNvPr id="7" name="Content Placeholder 6" descr="A picture containing drawing&#10;&#10;Description automatically generated">
            <a:extLst>
              <a:ext uri="{FF2B5EF4-FFF2-40B4-BE49-F238E27FC236}">
                <a16:creationId xmlns:a16="http://schemas.microsoft.com/office/drawing/2014/main" id="{4BFE5D1A-3AB4-4B75-8B47-266F57831A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03336"/>
            <a:ext cx="10515600" cy="4848861"/>
          </a:xfrm>
        </p:spPr>
      </p:pic>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15</a:t>
            </a:fld>
            <a:endParaRPr lang="en-CA"/>
          </a:p>
        </p:txBody>
      </p:sp>
    </p:spTree>
    <p:extLst>
      <p:ext uri="{BB962C8B-B14F-4D97-AF65-F5344CB8AC3E}">
        <p14:creationId xmlns:p14="http://schemas.microsoft.com/office/powerpoint/2010/main" val="128951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2: RESEARCH LEADS TO </a:t>
            </a:r>
            <a:br>
              <a:rPr lang="en-CA" sz="31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A MORE NUANCED APPROACH</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Bef>
                <a:spcPts val="0"/>
              </a:spcBef>
              <a:spcAft>
                <a:spcPts val="600"/>
              </a:spcAft>
            </a:pPr>
            <a:r>
              <a:rPr lang="en-CA" sz="2400" b="1" dirty="0">
                <a:latin typeface="Arial" panose="020B0604020202020204" pitchFamily="34" charset="0"/>
                <a:cs typeface="Arial" panose="020B0604020202020204" pitchFamily="34" charset="0"/>
              </a:rPr>
              <a:t>Two ends of the spectrum:</a:t>
            </a:r>
          </a:p>
          <a:p>
            <a:pPr marL="0" indent="0">
              <a:spcBef>
                <a:spcPts val="0"/>
              </a:spcBef>
              <a:spcAft>
                <a:spcPts val="600"/>
              </a:spcAft>
              <a:buNone/>
            </a:pPr>
            <a:r>
              <a:rPr lang="en-CA" dirty="0"/>
              <a:t>1: </a:t>
            </a:r>
            <a:r>
              <a:rPr lang="en-CA" b="1" dirty="0"/>
              <a:t>Alienation/Unjustified Rejection </a:t>
            </a:r>
          </a:p>
          <a:p>
            <a:pPr>
              <a:spcAft>
                <a:spcPts val="3600"/>
              </a:spcAft>
            </a:pPr>
            <a:endParaRPr lang="en-CA" sz="2400" b="1" dirty="0">
              <a:latin typeface="Arial" panose="020B0604020202020204" pitchFamily="34" charset="0"/>
              <a:cs typeface="Arial" panose="020B0604020202020204" pitchFamily="34" charset="0"/>
            </a:endParaRPr>
          </a:p>
          <a:p>
            <a:pPr marL="0" indent="0">
              <a:buNone/>
            </a:pPr>
            <a:endParaRPr lang="en-CA" sz="2400" b="1" dirty="0">
              <a:latin typeface="Arial" panose="020B0604020202020204" pitchFamily="34" charset="0"/>
              <a:cs typeface="Arial" panose="020B0604020202020204" pitchFamily="34" charset="0"/>
            </a:endParaRPr>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16</a:t>
            </a:fld>
            <a:endParaRPr lang="en-CA"/>
          </a:p>
        </p:txBody>
      </p:sp>
      <p:pic>
        <p:nvPicPr>
          <p:cNvPr id="6" name="Picture 5">
            <a:extLst>
              <a:ext uri="{FF2B5EF4-FFF2-40B4-BE49-F238E27FC236}">
                <a16:creationId xmlns:a16="http://schemas.microsoft.com/office/drawing/2014/main" id="{AA08B6EE-3C57-4126-9B7F-F3C078AF3D36}"/>
              </a:ext>
            </a:extLst>
          </p:cNvPr>
          <p:cNvPicPr>
            <a:picLocks noChangeAspect="1"/>
          </p:cNvPicPr>
          <p:nvPr/>
        </p:nvPicPr>
        <p:blipFill>
          <a:blip r:embed="rId2"/>
          <a:stretch>
            <a:fillRect/>
          </a:stretch>
        </p:blipFill>
        <p:spPr>
          <a:xfrm>
            <a:off x="838200" y="2975675"/>
            <a:ext cx="10515600" cy="3376522"/>
          </a:xfrm>
          <a:prstGeom prst="rect">
            <a:avLst/>
          </a:prstGeom>
        </p:spPr>
      </p:pic>
    </p:spTree>
    <p:extLst>
      <p:ext uri="{BB962C8B-B14F-4D97-AF65-F5344CB8AC3E}">
        <p14:creationId xmlns:p14="http://schemas.microsoft.com/office/powerpoint/2010/main" val="344335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2: RESEARCH LEADS TO </a:t>
            </a:r>
            <a:br>
              <a:rPr lang="en-CA" sz="31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A MORE NUANCED APPROACH</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Bef>
                <a:spcPts val="0"/>
              </a:spcBef>
              <a:spcAft>
                <a:spcPts val="600"/>
              </a:spcAft>
            </a:pPr>
            <a:r>
              <a:rPr lang="en-CA" sz="2400" b="1" dirty="0">
                <a:latin typeface="Arial" panose="020B0604020202020204" pitchFamily="34" charset="0"/>
                <a:cs typeface="Arial" panose="020B0604020202020204" pitchFamily="34" charset="0"/>
              </a:rPr>
              <a:t>Two ends of the spectrum:</a:t>
            </a:r>
          </a:p>
          <a:p>
            <a:pPr marL="0" indent="0">
              <a:spcBef>
                <a:spcPts val="0"/>
              </a:spcBef>
              <a:spcAft>
                <a:spcPts val="600"/>
              </a:spcAft>
              <a:buNone/>
            </a:pPr>
            <a:r>
              <a:rPr lang="en-CA" dirty="0"/>
              <a:t>2. </a:t>
            </a:r>
            <a:r>
              <a:rPr lang="en-CA" b="1" dirty="0"/>
              <a:t>Realistic Estrangement/Justified Rejection owing to Intimate Partner Violence (IPV) or child abuse</a:t>
            </a:r>
            <a:endParaRPr lang="en-US" b="1" dirty="0"/>
          </a:p>
          <a:p>
            <a:pPr>
              <a:spcAft>
                <a:spcPts val="3600"/>
              </a:spcAft>
            </a:pPr>
            <a:endParaRPr lang="en-CA" sz="2400" b="1" dirty="0">
              <a:latin typeface="Arial" panose="020B0604020202020204" pitchFamily="34" charset="0"/>
              <a:cs typeface="Arial" panose="020B0604020202020204" pitchFamily="34" charset="0"/>
            </a:endParaRPr>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17</a:t>
            </a:fld>
            <a:endParaRPr lang="en-CA"/>
          </a:p>
        </p:txBody>
      </p:sp>
      <p:pic>
        <p:nvPicPr>
          <p:cNvPr id="6" name="Picture 5">
            <a:extLst>
              <a:ext uri="{FF2B5EF4-FFF2-40B4-BE49-F238E27FC236}">
                <a16:creationId xmlns:a16="http://schemas.microsoft.com/office/drawing/2014/main" id="{690A8751-FBC4-4ACE-94BF-FBF855C00B99}"/>
              </a:ext>
            </a:extLst>
          </p:cNvPr>
          <p:cNvPicPr>
            <a:picLocks noChangeAspect="1"/>
          </p:cNvPicPr>
          <p:nvPr/>
        </p:nvPicPr>
        <p:blipFill>
          <a:blip r:embed="rId2"/>
          <a:stretch>
            <a:fillRect/>
          </a:stretch>
        </p:blipFill>
        <p:spPr>
          <a:xfrm>
            <a:off x="838200" y="3580108"/>
            <a:ext cx="10515600" cy="2882684"/>
          </a:xfrm>
          <a:prstGeom prst="rect">
            <a:avLst/>
          </a:prstGeom>
        </p:spPr>
      </p:pic>
    </p:spTree>
    <p:extLst>
      <p:ext uri="{BB962C8B-B14F-4D97-AF65-F5344CB8AC3E}">
        <p14:creationId xmlns:p14="http://schemas.microsoft.com/office/powerpoint/2010/main" val="80408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PART 2: RESEARCH LEADS TO </a:t>
            </a:r>
            <a:br>
              <a:rPr lang="en-CA" sz="31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A MORE NUANCED APPROACH</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endParaRPr lang="en-CA" dirty="0"/>
          </a:p>
          <a:p>
            <a:pPr>
              <a:spcAft>
                <a:spcPts val="3600"/>
              </a:spcAft>
            </a:pPr>
            <a:r>
              <a:rPr lang="en-CA" sz="4000" dirty="0"/>
              <a:t>Not all resistance to parent contact is PA.  Not all high conflict divorce results in a child rejecting a parent.</a:t>
            </a:r>
            <a:endParaRPr lang="en-US" sz="4000" dirty="0"/>
          </a:p>
          <a:p>
            <a:pPr>
              <a:spcAft>
                <a:spcPts val="3600"/>
              </a:spcAft>
            </a:pPr>
            <a:endParaRPr lang="en-US" b="1" dirty="0"/>
          </a:p>
          <a:p>
            <a:pPr>
              <a:spcAft>
                <a:spcPts val="3600"/>
              </a:spcAft>
            </a:pPr>
            <a:endParaRPr lang="en-CA" sz="2400" b="1" dirty="0">
              <a:latin typeface="Arial" panose="020B0604020202020204" pitchFamily="34" charset="0"/>
              <a:cs typeface="Arial" panose="020B0604020202020204" pitchFamily="34" charset="0"/>
            </a:endParaRPr>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18</a:t>
            </a:fld>
            <a:endParaRPr lang="en-CA"/>
          </a:p>
        </p:txBody>
      </p:sp>
    </p:spTree>
    <p:extLst>
      <p:ext uri="{BB962C8B-B14F-4D97-AF65-F5344CB8AC3E}">
        <p14:creationId xmlns:p14="http://schemas.microsoft.com/office/powerpoint/2010/main" val="85493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648929" y="629266"/>
            <a:ext cx="3505495" cy="1622321"/>
          </a:xfrm>
        </p:spPr>
        <p:txBody>
          <a:bodyPr>
            <a:normAutofit fontScale="90000"/>
          </a:bodyPr>
          <a:lstStyle/>
          <a:p>
            <a:br>
              <a:rPr lang="en-US" sz="1100" b="1" dirty="0">
                <a:latin typeface="Arial" panose="020B0604020202020204" pitchFamily="34" charset="0"/>
                <a:cs typeface="Arial" panose="020B0604020202020204" pitchFamily="34" charset="0"/>
              </a:rPr>
            </a:br>
            <a:br>
              <a:rPr lang="en-US" sz="1100" b="1" dirty="0">
                <a:latin typeface="Arial" panose="020B0604020202020204" pitchFamily="34" charset="0"/>
                <a:cs typeface="Arial" panose="020B0604020202020204" pitchFamily="34" charset="0"/>
              </a:rPr>
            </a:br>
            <a:br>
              <a:rPr lang="en-US" sz="1100" b="1" dirty="0">
                <a:latin typeface="Arial" panose="020B0604020202020204" pitchFamily="34" charset="0"/>
                <a:cs typeface="Arial" panose="020B0604020202020204" pitchFamily="34" charset="0"/>
              </a:rPr>
            </a:b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PARENTAL ALIENATION</a:t>
            </a:r>
            <a:br>
              <a:rPr lang="en-US" sz="1100" b="1" dirty="0">
                <a:latin typeface="Arial" panose="020B0604020202020204" pitchFamily="34" charset="0"/>
                <a:cs typeface="Arial" panose="020B0604020202020204" pitchFamily="34" charset="0"/>
              </a:rPr>
            </a:br>
            <a:br>
              <a:rPr lang="en-US" sz="1100" b="1" dirty="0">
                <a:latin typeface="Arial" panose="020B0604020202020204" pitchFamily="34" charset="0"/>
                <a:cs typeface="Arial" panose="020B0604020202020204" pitchFamily="34" charset="0"/>
              </a:rPr>
            </a:br>
            <a:br>
              <a:rPr lang="en-US" sz="1100" b="1" dirty="0">
                <a:latin typeface="Arial" panose="020B0604020202020204" pitchFamily="34" charset="0"/>
                <a:cs typeface="Arial" panose="020B0604020202020204" pitchFamily="34" charset="0"/>
              </a:rPr>
            </a:br>
            <a:r>
              <a:rPr lang="en-CA" sz="1100" b="1" dirty="0">
                <a:latin typeface="Arial" panose="020B0604020202020204" pitchFamily="34" charset="0"/>
                <a:cs typeface="Arial" panose="020B0604020202020204" pitchFamily="34" charset="0"/>
              </a:rPr>
              <a:t>PART 2: RESEARCH LEADS TO </a:t>
            </a:r>
            <a:br>
              <a:rPr lang="en-CA" sz="1100" b="1" dirty="0">
                <a:latin typeface="Arial" panose="020B0604020202020204" pitchFamily="34" charset="0"/>
                <a:cs typeface="Arial" panose="020B0604020202020204" pitchFamily="34" charset="0"/>
              </a:rPr>
            </a:br>
            <a:r>
              <a:rPr lang="en-CA" sz="1100" b="1" dirty="0">
                <a:latin typeface="Arial" panose="020B0604020202020204" pitchFamily="34" charset="0"/>
                <a:cs typeface="Arial" panose="020B0604020202020204" pitchFamily="34" charset="0"/>
              </a:rPr>
              <a:t>A MORE NUANCED APPROACH</a:t>
            </a:r>
            <a:br>
              <a:rPr lang="en-US" sz="1100" dirty="0"/>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CA" sz="1100"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648931" y="2438400"/>
            <a:ext cx="3505494" cy="3785419"/>
          </a:xfrm>
        </p:spPr>
        <p:txBody>
          <a:bodyPr>
            <a:normAutofit/>
          </a:bodyPr>
          <a:lstStyle/>
          <a:p>
            <a:pPr>
              <a:spcAft>
                <a:spcPts val="3600"/>
              </a:spcAft>
            </a:pPr>
            <a:r>
              <a:rPr lang="en-CA" sz="2000" dirty="0"/>
              <a:t>Multitude of factors that can influence child’s response to parental conflict and reinforce PCCP behaviours.</a:t>
            </a:r>
          </a:p>
          <a:p>
            <a:pPr>
              <a:spcAft>
                <a:spcPts val="3600"/>
              </a:spcAft>
            </a:pPr>
            <a:r>
              <a:rPr lang="en-CA" sz="2000" dirty="0"/>
              <a:t>Solutions, yes.  Blame, no.</a:t>
            </a:r>
          </a:p>
          <a:p>
            <a:pPr>
              <a:spcAft>
                <a:spcPts val="3600"/>
              </a:spcAft>
            </a:pPr>
            <a:r>
              <a:rPr lang="en-CA" sz="2000" dirty="0"/>
              <a:t>Encourage “alienator” buy in to solutions?</a:t>
            </a:r>
          </a:p>
          <a:p>
            <a:pPr marL="0" indent="0">
              <a:spcAft>
                <a:spcPts val="3600"/>
              </a:spcAft>
              <a:buNone/>
            </a:pPr>
            <a:endParaRPr lang="en-US" sz="2000" b="1" dirty="0"/>
          </a:p>
          <a:p>
            <a:pPr>
              <a:spcAft>
                <a:spcPts val="3600"/>
              </a:spcAft>
            </a:pPr>
            <a:endParaRPr lang="en-CA" sz="2000" b="1" dirty="0">
              <a:latin typeface="Arial" panose="020B0604020202020204" pitchFamily="34" charset="0"/>
              <a:cs typeface="Arial" panose="020B0604020202020204" pitchFamily="34" charset="0"/>
            </a:endParaRPr>
          </a:p>
          <a:p>
            <a:pPr marL="0" indent="0">
              <a:buNone/>
            </a:pPr>
            <a:endParaRPr lang="en-CA" sz="20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FC40B15-153D-46C8-B665-76043D73188B}"/>
              </a:ext>
            </a:extLst>
          </p:cNvPr>
          <p:cNvPicPr>
            <a:picLocks noChangeAspect="1"/>
          </p:cNvPicPr>
          <p:nvPr/>
        </p:nvPicPr>
        <p:blipFill>
          <a:blip r:embed="rId2"/>
          <a:stretch>
            <a:fillRect/>
          </a:stretch>
        </p:blipFill>
        <p:spPr>
          <a:xfrm>
            <a:off x="5123689" y="0"/>
            <a:ext cx="6584097" cy="6503543"/>
          </a:xfrm>
          <a:prstGeom prst="rect">
            <a:avLst/>
          </a:prstGeom>
          <a:effectLst/>
        </p:spPr>
      </p:pic>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normAutofit/>
          </a:bodyPr>
          <a:lstStyle/>
          <a:p>
            <a:pPr>
              <a:spcAft>
                <a:spcPts val="600"/>
              </a:spcAft>
            </a:pPr>
            <a:r>
              <a:rPr lang="en-CA"/>
              <a:t>23 April 2020</a:t>
            </a:r>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normAutofit/>
          </a:bodyPr>
          <a:lstStyle/>
          <a:p>
            <a:pPr>
              <a:spcAft>
                <a:spcPts val="600"/>
              </a:spcAft>
            </a:pPr>
            <a:fld id="{12D0BCEA-8065-4A0E-8EA6-60F3C3D6559E}" type="slidenum">
              <a:rPr lang="en-CA">
                <a:solidFill>
                  <a:srgbClr val="303030"/>
                </a:solidFill>
              </a:rPr>
              <a:pPr>
                <a:spcAft>
                  <a:spcPts val="600"/>
                </a:spcAft>
              </a:pPr>
              <a:t>19</a:t>
            </a:fld>
            <a:endParaRPr lang="en-CA">
              <a:solidFill>
                <a:srgbClr val="303030"/>
              </a:solidFill>
            </a:endParaRPr>
          </a:p>
        </p:txBody>
      </p:sp>
    </p:spTree>
    <p:extLst>
      <p:ext uri="{BB962C8B-B14F-4D97-AF65-F5344CB8AC3E}">
        <p14:creationId xmlns:p14="http://schemas.microsoft.com/office/powerpoint/2010/main" val="362090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02CF65-9EA0-4C96-9CAC-788EB37636C3}"/>
              </a:ext>
            </a:extLst>
          </p:cNvPr>
          <p:cNvSpPr>
            <a:spLocks noGrp="1"/>
          </p:cNvSpPr>
          <p:nvPr>
            <p:ph type="ctrTitle"/>
          </p:nvPr>
        </p:nvSpPr>
        <p:spPr>
          <a:xfrm>
            <a:off x="838200" y="365125"/>
            <a:ext cx="3200400" cy="1325563"/>
          </a:xfrm>
        </p:spPr>
        <p:txBody>
          <a:bodyPr vert="horz" lIns="91440" tIns="45720" rIns="91440" bIns="45720" rtlCol="0" anchor="ctr">
            <a:normAutofit/>
          </a:bodyPr>
          <a:lstStyle/>
          <a:p>
            <a:pPr algn="l"/>
            <a:br>
              <a:rPr lang="en-US" sz="3200"/>
            </a:br>
            <a:endParaRPr lang="en-US" sz="3200"/>
          </a:p>
        </p:txBody>
      </p:sp>
      <p:sp>
        <p:nvSpPr>
          <p:cNvPr id="3" name="Subtitle 2">
            <a:extLst>
              <a:ext uri="{FF2B5EF4-FFF2-40B4-BE49-F238E27FC236}">
                <a16:creationId xmlns:a16="http://schemas.microsoft.com/office/drawing/2014/main" id="{B61451DC-08AD-47FE-88D4-3BC940F74B25}"/>
              </a:ext>
            </a:extLst>
          </p:cNvPr>
          <p:cNvSpPr>
            <a:spLocks noGrp="1"/>
          </p:cNvSpPr>
          <p:nvPr>
            <p:ph type="subTitle" idx="1"/>
          </p:nvPr>
        </p:nvSpPr>
        <p:spPr>
          <a:xfrm>
            <a:off x="838201" y="1825625"/>
            <a:ext cx="3200400" cy="4351338"/>
          </a:xfrm>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indent="-228600" algn="l">
              <a:buFont typeface="Arial" panose="020B0604020202020204" pitchFamily="34" charset="0"/>
              <a:buChar char="•"/>
            </a:pPr>
            <a:endParaRPr lang="en-US" sz="1800" b="1" dirty="0">
              <a:solidFill>
                <a:schemeClr val="tx1"/>
              </a:solidFill>
            </a:endParaRPr>
          </a:p>
          <a:p>
            <a:pPr>
              <a:spcBef>
                <a:spcPts val="0"/>
              </a:spcBef>
              <a:spcAft>
                <a:spcPts val="1200"/>
              </a:spcAft>
            </a:pPr>
            <a:r>
              <a:rPr lang="en-US" sz="2000" b="1" dirty="0">
                <a:solidFill>
                  <a:schemeClr val="tx1"/>
                </a:solidFill>
              </a:rPr>
              <a:t>PARENTAL ALIENATION = ERASING FAMILY: </a:t>
            </a:r>
          </a:p>
          <a:p>
            <a:pPr>
              <a:spcBef>
                <a:spcPts val="0"/>
              </a:spcBef>
              <a:spcAft>
                <a:spcPts val="1200"/>
              </a:spcAft>
            </a:pPr>
            <a:r>
              <a:rPr lang="en-US" sz="2000" b="1" dirty="0">
                <a:solidFill>
                  <a:schemeClr val="tx1"/>
                </a:solidFill>
              </a:rPr>
              <a:t>ARE THERE SOLUTIONS?</a:t>
            </a:r>
          </a:p>
          <a:p>
            <a:r>
              <a:rPr lang="en-US" sz="1800" b="1" dirty="0">
                <a:solidFill>
                  <a:schemeClr val="tx1"/>
                </a:solidFill>
              </a:rPr>
              <a:t>April 23, 2020</a:t>
            </a:r>
          </a:p>
          <a:p>
            <a:endParaRPr lang="en-US" sz="1800" b="1" dirty="0">
              <a:solidFill>
                <a:schemeClr val="tx1"/>
              </a:solidFill>
            </a:endParaRPr>
          </a:p>
          <a:p>
            <a:r>
              <a:rPr lang="en-US" sz="1800" b="1" dirty="0">
                <a:solidFill>
                  <a:schemeClr val="tx1"/>
                </a:solidFill>
              </a:rPr>
              <a:t>Gene C. Colman, B.A., LL.B. </a:t>
            </a:r>
          </a:p>
        </p:txBody>
      </p:sp>
      <p:sp>
        <p:nvSpPr>
          <p:cNvPr id="22"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lackboard, drawing&#10;&#10;Description automatically generated">
            <a:extLst>
              <a:ext uri="{FF2B5EF4-FFF2-40B4-BE49-F238E27FC236}">
                <a16:creationId xmlns:a16="http://schemas.microsoft.com/office/drawing/2014/main" id="{8508FFC2-7063-4583-BA44-5AC4C87C6CBD}"/>
              </a:ext>
            </a:extLst>
          </p:cNvPr>
          <p:cNvPicPr>
            <a:picLocks noChangeAspect="1"/>
          </p:cNvPicPr>
          <p:nvPr/>
        </p:nvPicPr>
        <p:blipFill rotWithShape="1">
          <a:blip r:embed="rId2">
            <a:extLst>
              <a:ext uri="{28A0092B-C50C-407E-A947-70E740481C1C}">
                <a14:useLocalDpi xmlns:a14="http://schemas.microsoft.com/office/drawing/2010/main" val="0"/>
              </a:ext>
            </a:extLst>
          </a:blip>
          <a:srcRect l="320" r="13022" b="-1"/>
          <a:stretch/>
        </p:blipFill>
        <p:spPr>
          <a:xfrm>
            <a:off x="5603706" y="1258529"/>
            <a:ext cx="5638853" cy="4330205"/>
          </a:xfrm>
          <a:prstGeom prst="rect">
            <a:avLst/>
          </a:prstGeom>
        </p:spPr>
      </p:pic>
    </p:spTree>
    <p:extLst>
      <p:ext uri="{BB962C8B-B14F-4D97-AF65-F5344CB8AC3E}">
        <p14:creationId xmlns:p14="http://schemas.microsoft.com/office/powerpoint/2010/main" val="115513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a:latin typeface="Arial" panose="020B0604020202020204" pitchFamily="34" charset="0"/>
                <a:cs typeface="Arial" panose="020B0604020202020204" pitchFamily="34" charset="0"/>
              </a:rPr>
            </a:br>
            <a:br>
              <a:rPr lang="en-US" sz="2800" b="1">
                <a:latin typeface="Arial" panose="020B0604020202020204" pitchFamily="34" charset="0"/>
                <a:cs typeface="Arial" panose="020B0604020202020204" pitchFamily="34" charset="0"/>
              </a:rPr>
            </a:br>
            <a:br>
              <a:rPr lang="en-US" sz="2800" b="1">
                <a:latin typeface="Arial" panose="020B0604020202020204" pitchFamily="34" charset="0"/>
                <a:cs typeface="Arial" panose="020B0604020202020204" pitchFamily="34" charset="0"/>
              </a:rPr>
            </a:br>
            <a:r>
              <a:rPr lang="en-US" sz="1800" b="1">
                <a:latin typeface="Arial" panose="020B0604020202020204" pitchFamily="34" charset="0"/>
                <a:cs typeface="Arial" panose="020B0604020202020204" pitchFamily="34" charset="0"/>
              </a:rPr>
              <a:t>PARENTAL ALIENATION</a:t>
            </a:r>
            <a:br>
              <a:rPr lang="en-US" sz="2800" b="1">
                <a:latin typeface="Arial" panose="020B0604020202020204" pitchFamily="34" charset="0"/>
                <a:cs typeface="Arial" panose="020B0604020202020204" pitchFamily="34" charset="0"/>
              </a:rPr>
            </a:br>
            <a:br>
              <a:rPr lang="en-US" sz="1800" b="1">
                <a:latin typeface="Arial" panose="020B0604020202020204" pitchFamily="34" charset="0"/>
                <a:cs typeface="Arial" panose="020B0604020202020204" pitchFamily="34" charset="0"/>
              </a:rPr>
            </a:br>
            <a:br>
              <a:rPr lang="en-US" sz="1800" b="1">
                <a:latin typeface="Arial" panose="020B0604020202020204" pitchFamily="34" charset="0"/>
                <a:cs typeface="Arial" panose="020B0604020202020204" pitchFamily="34" charset="0"/>
              </a:rPr>
            </a:br>
            <a:r>
              <a:rPr lang="en-CA" sz="2800" b="1">
                <a:latin typeface="Arial" panose="020B0604020202020204" pitchFamily="34" charset="0"/>
                <a:cs typeface="Arial" panose="020B0604020202020204" pitchFamily="34" charset="0"/>
              </a:rPr>
              <a:t>PART 3: WHAT IS PARENTAL ALIENATION?</a:t>
            </a:r>
            <a:br>
              <a:rPr lang="en-US" sz="2800"/>
            </a:br>
            <a:br>
              <a:rPr lang="en-US" sz="2800">
                <a:latin typeface="Arial" panose="020B0604020202020204" pitchFamily="34" charset="0"/>
                <a:cs typeface="Arial" panose="020B0604020202020204" pitchFamily="34" charset="0"/>
              </a:rPr>
            </a:br>
            <a:br>
              <a:rPr lang="en-US" sz="1800">
                <a:latin typeface="Arial" panose="020B0604020202020204" pitchFamily="34" charset="0"/>
                <a:cs typeface="Arial" panose="020B0604020202020204" pitchFamily="34" charset="0"/>
              </a:rPr>
            </a:br>
            <a:br>
              <a:rPr lang="en-US" sz="2800" b="1">
                <a:latin typeface="Arial" panose="020B0604020202020204" pitchFamily="34" charset="0"/>
                <a:cs typeface="Arial" panose="020B0604020202020204" pitchFamily="34" charset="0"/>
              </a:rPr>
            </a:br>
            <a:br>
              <a:rPr lang="en-US" sz="280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marL="0" indent="0">
              <a:spcBef>
                <a:spcPts val="0"/>
              </a:spcBef>
              <a:spcAft>
                <a:spcPts val="1800"/>
              </a:spcAft>
              <a:buNone/>
            </a:pPr>
            <a:endParaRPr lang="en-CA" b="1"/>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20</a:t>
            </a:fld>
            <a:endParaRPr lang="en-CA"/>
          </a:p>
        </p:txBody>
      </p:sp>
      <p:pic>
        <p:nvPicPr>
          <p:cNvPr id="6" name="Picture 5" descr="A picture containing drawing&#10;&#10;Description automatically generated">
            <a:extLst>
              <a:ext uri="{FF2B5EF4-FFF2-40B4-BE49-F238E27FC236}">
                <a16:creationId xmlns:a16="http://schemas.microsoft.com/office/drawing/2014/main" id="{8F20BDA6-52E0-46BD-99B9-D340F9C22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66" y="1407561"/>
            <a:ext cx="7462270" cy="4438435"/>
          </a:xfrm>
          <a:prstGeom prst="rect">
            <a:avLst/>
          </a:prstGeom>
        </p:spPr>
      </p:pic>
    </p:spTree>
    <p:extLst>
      <p:ext uri="{BB962C8B-B14F-4D97-AF65-F5344CB8AC3E}">
        <p14:creationId xmlns:p14="http://schemas.microsoft.com/office/powerpoint/2010/main" val="271352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r>
              <a:rPr lang="en-CA" b="1" dirty="0"/>
              <a:t>“Parental alienating behaviors” (PABs).</a:t>
            </a:r>
          </a:p>
          <a:p>
            <a:pPr>
              <a:spcAft>
                <a:spcPts val="3600"/>
              </a:spcAft>
            </a:pPr>
            <a:r>
              <a:rPr lang="en-CA" b="1" dirty="0"/>
              <a:t>Label the behaviours</a:t>
            </a:r>
          </a:p>
          <a:p>
            <a:pPr>
              <a:spcAft>
                <a:spcPts val="3600"/>
              </a:spcAft>
            </a:pPr>
            <a:r>
              <a:rPr lang="en-CA" sz="2400" b="1" dirty="0">
                <a:latin typeface="Arial" panose="020B0604020202020204" pitchFamily="34" charset="0"/>
                <a:cs typeface="Arial" panose="020B0604020202020204" pitchFamily="34" charset="0"/>
              </a:rPr>
              <a:t>PABs at high level - - - PARENTAL ALIENATION</a:t>
            </a:r>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21</a:t>
            </a:fld>
            <a:endParaRPr lang="en-CA"/>
          </a:p>
        </p:txBody>
      </p:sp>
    </p:spTree>
    <p:extLst>
      <p:ext uri="{BB962C8B-B14F-4D97-AF65-F5344CB8AC3E}">
        <p14:creationId xmlns:p14="http://schemas.microsoft.com/office/powerpoint/2010/main" val="187965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pic>
        <p:nvPicPr>
          <p:cNvPr id="7" name="Content Placeholder 6" descr="A picture containing rug&#10;&#10;Description automatically generated">
            <a:extLst>
              <a:ext uri="{FF2B5EF4-FFF2-40B4-BE49-F238E27FC236}">
                <a16:creationId xmlns:a16="http://schemas.microsoft.com/office/drawing/2014/main" id="{ABC6673B-DAA3-4606-9228-C7DB3D6314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72340"/>
            <a:ext cx="10515599" cy="4879858"/>
          </a:xfrm>
        </p:spPr>
      </p:pic>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22</a:t>
            </a:fld>
            <a:endParaRPr lang="en-CA"/>
          </a:p>
        </p:txBody>
      </p:sp>
    </p:spTree>
    <p:extLst>
      <p:ext uri="{BB962C8B-B14F-4D97-AF65-F5344CB8AC3E}">
        <p14:creationId xmlns:p14="http://schemas.microsoft.com/office/powerpoint/2010/main" val="317795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marL="0" indent="0">
              <a:spcAft>
                <a:spcPts val="3600"/>
              </a:spcAft>
              <a:buNone/>
            </a:pPr>
            <a:r>
              <a:rPr lang="en-CA" sz="2400" b="1" dirty="0">
                <a:latin typeface="Arial" panose="020B0604020202020204" pitchFamily="34" charset="0"/>
                <a:cs typeface="Arial" panose="020B0604020202020204" pitchFamily="34" charset="0"/>
              </a:rPr>
              <a:t>COLMAN SAYS:</a:t>
            </a:r>
          </a:p>
          <a:p>
            <a:pPr>
              <a:spcBef>
                <a:spcPts val="0"/>
              </a:spcBef>
              <a:spcAft>
                <a:spcPts val="1800"/>
              </a:spcAft>
            </a:pPr>
            <a:r>
              <a:rPr lang="en-US" sz="2400" dirty="0">
                <a:latin typeface="Arial" panose="020B0604020202020204" pitchFamily="34" charset="0"/>
                <a:cs typeface="Arial" panose="020B0604020202020204" pitchFamily="34" charset="0"/>
              </a:rPr>
              <a:t>Don’t try to prove </a:t>
            </a:r>
            <a:r>
              <a:rPr lang="en-US" sz="2400" b="1" dirty="0">
                <a:latin typeface="Arial" panose="020B0604020202020204" pitchFamily="34" charset="0"/>
                <a:cs typeface="Arial" panose="020B0604020202020204" pitchFamily="34" charset="0"/>
              </a:rPr>
              <a:t>“Parental Alienation”.</a:t>
            </a:r>
          </a:p>
          <a:p>
            <a:pPr>
              <a:spcBef>
                <a:spcPts val="0"/>
              </a:spcBef>
              <a:spcAft>
                <a:spcPts val="1800"/>
              </a:spcAft>
            </a:pPr>
            <a:r>
              <a:rPr lang="en-CA" dirty="0"/>
              <a:t>Do </a:t>
            </a:r>
            <a:r>
              <a:rPr lang="en-CA" b="1" dirty="0"/>
              <a:t>describe the behaviours</a:t>
            </a:r>
            <a:r>
              <a:rPr lang="en-CA" dirty="0"/>
              <a:t>.</a:t>
            </a:r>
            <a:endParaRPr lang="en-US" dirty="0"/>
          </a:p>
          <a:p>
            <a:pPr>
              <a:spcBef>
                <a:spcPts val="0"/>
              </a:spcBef>
              <a:spcAft>
                <a:spcPts val="1800"/>
              </a:spcAft>
            </a:pPr>
            <a:r>
              <a:rPr lang="en-CA" dirty="0"/>
              <a:t>Do give constructive suggestions for </a:t>
            </a:r>
            <a:r>
              <a:rPr lang="en-CA" b="1" dirty="0"/>
              <a:t>solutions</a:t>
            </a:r>
            <a:r>
              <a:rPr lang="en-CA" dirty="0"/>
              <a:t>.</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23</a:t>
            </a:fld>
            <a:endParaRPr lang="en-CA"/>
          </a:p>
        </p:txBody>
      </p:sp>
    </p:spTree>
    <p:extLst>
      <p:ext uri="{BB962C8B-B14F-4D97-AF65-F5344CB8AC3E}">
        <p14:creationId xmlns:p14="http://schemas.microsoft.com/office/powerpoint/2010/main" val="264786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marL="0" indent="0">
              <a:spcBef>
                <a:spcPts val="0"/>
              </a:spcBef>
              <a:spcAft>
                <a:spcPts val="1200"/>
              </a:spcAft>
              <a:buNone/>
            </a:pPr>
            <a:r>
              <a:rPr lang="en-CA" b="1" dirty="0"/>
              <a:t>Johnston and Sullivan (2020) define PABs:</a:t>
            </a:r>
          </a:p>
          <a:p>
            <a:pPr marL="0" indent="0">
              <a:spcBef>
                <a:spcPts val="0"/>
              </a:spcBef>
              <a:spcAft>
                <a:spcPts val="1200"/>
              </a:spcAft>
              <a:buNone/>
            </a:pPr>
            <a:r>
              <a:rPr lang="en-CA" dirty="0"/>
              <a:t>PATTERN OF DENIGRATION</a:t>
            </a:r>
          </a:p>
          <a:p>
            <a:pPr marL="0" indent="0">
              <a:spcBef>
                <a:spcPts val="0"/>
              </a:spcBef>
              <a:spcAft>
                <a:spcPts val="1800"/>
              </a:spcAft>
              <a:buNone/>
            </a:pPr>
            <a:r>
              <a:rPr lang="en-CA" dirty="0"/>
              <a:t>1. false beliefs or stories</a:t>
            </a:r>
          </a:p>
          <a:p>
            <a:pPr marL="0" indent="0">
              <a:spcBef>
                <a:spcPts val="0"/>
              </a:spcBef>
              <a:spcAft>
                <a:spcPts val="1800"/>
              </a:spcAft>
              <a:buNone/>
            </a:pPr>
            <a:r>
              <a:rPr lang="en-CA" dirty="0"/>
              <a:t>2. withholding positive information</a:t>
            </a:r>
          </a:p>
          <a:p>
            <a:pPr marL="0" indent="0">
              <a:spcAft>
                <a:spcPts val="1800"/>
              </a:spcAft>
              <a:buNone/>
            </a:pPr>
            <a:r>
              <a:rPr lang="en-CA" dirty="0"/>
              <a:t>3. absence of observable positive attitudes and behaviors</a:t>
            </a:r>
          </a:p>
          <a:p>
            <a:pPr marL="0" indent="0">
              <a:spcAft>
                <a:spcPts val="3600"/>
              </a:spcAft>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24</a:t>
            </a:fld>
            <a:endParaRPr lang="en-CA"/>
          </a:p>
        </p:txBody>
      </p:sp>
    </p:spTree>
    <p:extLst>
      <p:ext uri="{BB962C8B-B14F-4D97-AF65-F5344CB8AC3E}">
        <p14:creationId xmlns:p14="http://schemas.microsoft.com/office/powerpoint/2010/main" val="18988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10000"/>
          </a:bodyPr>
          <a:lstStyle/>
          <a:p>
            <a:pPr marL="0" indent="0">
              <a:spcBef>
                <a:spcPts val="0"/>
              </a:spcBef>
              <a:spcAft>
                <a:spcPts val="1800"/>
              </a:spcAft>
              <a:buNone/>
            </a:pPr>
            <a:r>
              <a:rPr lang="en-CA" b="1" dirty="0" err="1"/>
              <a:t>Fider</a:t>
            </a:r>
            <a:r>
              <a:rPr lang="en-CA" b="1" dirty="0"/>
              <a:t> and Bala (2010 &amp; 2020)</a:t>
            </a:r>
            <a:r>
              <a:rPr lang="en-CA" dirty="0"/>
              <a:t> have described PAB’s to include some of these </a:t>
            </a:r>
            <a:r>
              <a:rPr lang="en-CA" dirty="0" err="1"/>
              <a:t>behvaviours</a:t>
            </a:r>
            <a:r>
              <a:rPr lang="en-CA" dirty="0"/>
              <a:t>:</a:t>
            </a:r>
            <a:endParaRPr lang="en-US" dirty="0"/>
          </a:p>
          <a:p>
            <a:pPr lvl="0"/>
            <a:r>
              <a:rPr lang="en-CA" b="1" dirty="0"/>
              <a:t>DANGEROUS</a:t>
            </a:r>
            <a:r>
              <a:rPr lang="en-CA" dirty="0"/>
              <a:t>: Portraying the other parent as dangerous; </a:t>
            </a:r>
            <a:endParaRPr lang="en-US" dirty="0"/>
          </a:p>
          <a:p>
            <a:pPr lvl="0"/>
            <a:r>
              <a:rPr lang="en-CA" b="1" dirty="0"/>
              <a:t>EXAGGERATE AND EXPLOIT</a:t>
            </a:r>
            <a:r>
              <a:rPr lang="en-CA" dirty="0"/>
              <a:t>: Exaggerating and exploiting the other parent’s behavior, negative attributes and challenges; </a:t>
            </a:r>
            <a:endParaRPr lang="en-US" dirty="0"/>
          </a:p>
          <a:p>
            <a:pPr lvl="0"/>
            <a:r>
              <a:rPr lang="en-CA" b="1" dirty="0"/>
              <a:t>UNDERMINING</a:t>
            </a:r>
            <a:r>
              <a:rPr lang="en-CA" dirty="0"/>
              <a:t>: Undermining; </a:t>
            </a:r>
            <a:endParaRPr lang="en-US" dirty="0"/>
          </a:p>
          <a:p>
            <a:pPr lvl="0"/>
            <a:r>
              <a:rPr lang="en-CA" b="1" dirty="0"/>
              <a:t>PARENTIFYING:</a:t>
            </a:r>
            <a:r>
              <a:rPr lang="en-CA" dirty="0"/>
              <a:t> </a:t>
            </a:r>
            <a:r>
              <a:rPr lang="en-CA" dirty="0" err="1"/>
              <a:t>Parentifying</a:t>
            </a:r>
            <a:r>
              <a:rPr lang="en-CA" dirty="0"/>
              <a:t> the child; </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25</a:t>
            </a:fld>
            <a:endParaRPr lang="en-CA"/>
          </a:p>
        </p:txBody>
      </p:sp>
    </p:spTree>
    <p:extLst>
      <p:ext uri="{BB962C8B-B14F-4D97-AF65-F5344CB8AC3E}">
        <p14:creationId xmlns:p14="http://schemas.microsoft.com/office/powerpoint/2010/main" val="145978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20000"/>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Fidler and Bala:</a:t>
            </a:r>
          </a:p>
          <a:p>
            <a:pPr lvl="0">
              <a:spcBef>
                <a:spcPts val="0"/>
              </a:spcBef>
              <a:spcAft>
                <a:spcPts val="1800"/>
              </a:spcAft>
            </a:pPr>
            <a:r>
              <a:rPr lang="en-CA" b="1" dirty="0"/>
              <a:t>INAPPROPRIATE INFORMATION SHARING: </a:t>
            </a:r>
            <a:r>
              <a:rPr lang="en-CA" dirty="0"/>
              <a:t>Oversharing legal and other inappropriate information with children; </a:t>
            </a:r>
            <a:endParaRPr lang="en-US" dirty="0"/>
          </a:p>
          <a:p>
            <a:pPr lvl="0">
              <a:spcBef>
                <a:spcPts val="0"/>
              </a:spcBef>
              <a:spcAft>
                <a:spcPts val="1800"/>
              </a:spcAft>
            </a:pPr>
            <a:r>
              <a:rPr lang="en-CA" b="1" dirty="0"/>
              <a:t>CO-OPTNG: </a:t>
            </a:r>
            <a:r>
              <a:rPr lang="en-CA" dirty="0"/>
              <a:t>Co-opting children as messengers, spies and confidents; </a:t>
            </a:r>
            <a:endParaRPr lang="en-US" dirty="0"/>
          </a:p>
          <a:p>
            <a:pPr lvl="0">
              <a:spcBef>
                <a:spcPts val="0"/>
              </a:spcBef>
              <a:spcAft>
                <a:spcPts val="1800"/>
              </a:spcAft>
            </a:pPr>
            <a:r>
              <a:rPr lang="en-CA" b="1" dirty="0"/>
              <a:t>CONSPIRING: </a:t>
            </a:r>
            <a:r>
              <a:rPr lang="en-CA" dirty="0"/>
              <a:t>Conspiring with children to withhold information, keep secrets and mislead the other parent; </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26</a:t>
            </a:fld>
            <a:endParaRPr lang="en-CA"/>
          </a:p>
        </p:txBody>
      </p:sp>
    </p:spTree>
    <p:extLst>
      <p:ext uri="{BB962C8B-B14F-4D97-AF65-F5344CB8AC3E}">
        <p14:creationId xmlns:p14="http://schemas.microsoft.com/office/powerpoint/2010/main" val="24203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sz="half" idx="1"/>
          </p:nvPr>
        </p:nvSpPr>
        <p:spPr/>
        <p:txBody>
          <a:bodyPr>
            <a:normAutofit/>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Fidler and Bala:</a:t>
            </a:r>
          </a:p>
          <a:p>
            <a:pPr lvl="0">
              <a:spcBef>
                <a:spcPts val="0"/>
              </a:spcBef>
              <a:spcAft>
                <a:spcPts val="1800"/>
              </a:spcAft>
            </a:pPr>
            <a:r>
              <a:rPr lang="en-CA" b="1" dirty="0"/>
              <a:t>INTRUSION: </a:t>
            </a:r>
            <a:r>
              <a:rPr lang="en-CA" dirty="0"/>
              <a:t>Surreptitiously contacting the children when they are with the other parent; </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0BEA7252-C51B-42C2-8159-23E8F1DE315A}"/>
              </a:ext>
            </a:extLst>
          </p:cNvPr>
          <p:cNvSpPr>
            <a:spLocks noGrp="1"/>
          </p:cNvSpPr>
          <p:nvPr>
            <p:ph sz="half" idx="2"/>
          </p:nvPr>
        </p:nvSpPr>
        <p:spPr/>
        <p:txBody>
          <a:bodyPr/>
          <a:lstStyle/>
          <a:p>
            <a:endParaRPr lang="en-US"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p:txBody>
          <a:bodyPr/>
          <a:lstStyle/>
          <a:p>
            <a:fld id="{12D0BCEA-8065-4A0E-8EA6-60F3C3D6559E}" type="slidenum">
              <a:rPr lang="en-CA" smtClean="0"/>
              <a:t>27</a:t>
            </a:fld>
            <a:endParaRPr lang="en-CA"/>
          </a:p>
        </p:txBody>
      </p:sp>
      <p:pic>
        <p:nvPicPr>
          <p:cNvPr id="6" name="Picture 5">
            <a:extLst>
              <a:ext uri="{FF2B5EF4-FFF2-40B4-BE49-F238E27FC236}">
                <a16:creationId xmlns:a16="http://schemas.microsoft.com/office/drawing/2014/main" id="{404CB5CE-8F43-4C64-8083-9E834EED623E}"/>
              </a:ext>
            </a:extLst>
          </p:cNvPr>
          <p:cNvPicPr>
            <a:picLocks noChangeAspect="1"/>
          </p:cNvPicPr>
          <p:nvPr/>
        </p:nvPicPr>
        <p:blipFill>
          <a:blip r:embed="rId2"/>
          <a:stretch>
            <a:fillRect/>
          </a:stretch>
        </p:blipFill>
        <p:spPr>
          <a:xfrm>
            <a:off x="6248399" y="1825625"/>
            <a:ext cx="5181600" cy="4351338"/>
          </a:xfrm>
          <a:prstGeom prst="rect">
            <a:avLst/>
          </a:prstGeom>
        </p:spPr>
      </p:pic>
    </p:spTree>
    <p:extLst>
      <p:ext uri="{BB962C8B-B14F-4D97-AF65-F5344CB8AC3E}">
        <p14:creationId xmlns:p14="http://schemas.microsoft.com/office/powerpoint/2010/main" val="362025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sz="half" idx="1"/>
          </p:nvPr>
        </p:nvSpPr>
        <p:spPr/>
        <p:txBody>
          <a:bodyPr>
            <a:normAutofit/>
          </a:bodyPr>
          <a:lstStyle/>
          <a:p>
            <a:pPr marL="0" indent="0">
              <a:spcBef>
                <a:spcPts val="0"/>
              </a:spcBef>
              <a:spcAft>
                <a:spcPts val="1200"/>
              </a:spcAft>
              <a:buNone/>
            </a:pPr>
            <a:r>
              <a:rPr lang="en-CA" sz="2400" b="1" dirty="0">
                <a:latin typeface="Arial" panose="020B0604020202020204" pitchFamily="34" charset="0"/>
                <a:cs typeface="Arial" panose="020B0604020202020204" pitchFamily="34" charset="0"/>
              </a:rPr>
              <a:t>Fidler and Bala:</a:t>
            </a:r>
          </a:p>
          <a:p>
            <a:pPr lvl="0">
              <a:spcBef>
                <a:spcPts val="0"/>
              </a:spcBef>
              <a:spcAft>
                <a:spcPts val="1200"/>
              </a:spcAft>
            </a:pPr>
            <a:r>
              <a:rPr lang="en-CA" b="1" dirty="0"/>
              <a:t>GATEKEEPING: </a:t>
            </a:r>
            <a:r>
              <a:rPr lang="en-CA" dirty="0"/>
              <a:t>Withholding parenting time and being inflexible around scheduling;  </a:t>
            </a:r>
            <a:endParaRPr lang="en-US" dirty="0"/>
          </a:p>
          <a:p>
            <a:pPr lvl="0">
              <a:spcBef>
                <a:spcPts val="0"/>
              </a:spcBef>
              <a:spcAft>
                <a:spcPts val="1200"/>
              </a:spcAft>
            </a:pPr>
            <a:r>
              <a:rPr lang="en-CA" b="1" dirty="0"/>
              <a:t>BLACKMALING: </a:t>
            </a:r>
            <a:r>
              <a:rPr lang="en-CA" dirty="0"/>
              <a:t>Withholding love and affection from the child if they do not share and act on the parent’s views; </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BC626E5D-799A-419E-B1BF-85E241C12734}"/>
              </a:ext>
            </a:extLst>
          </p:cNvPr>
          <p:cNvSpPr>
            <a:spLocks noGrp="1"/>
          </p:cNvSpPr>
          <p:nvPr>
            <p:ph sz="half" idx="2"/>
          </p:nvPr>
        </p:nvSpPr>
        <p:spPr/>
        <p:txBody>
          <a:bodyPr/>
          <a:lstStyle/>
          <a:p>
            <a:endParaRPr lang="en-US"/>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p:txBody>
          <a:bodyPr/>
          <a:lstStyle/>
          <a:p>
            <a:fld id="{12D0BCEA-8065-4A0E-8EA6-60F3C3D6559E}" type="slidenum">
              <a:rPr lang="en-CA" smtClean="0"/>
              <a:t>28</a:t>
            </a:fld>
            <a:endParaRPr lang="en-CA"/>
          </a:p>
        </p:txBody>
      </p:sp>
      <p:pic>
        <p:nvPicPr>
          <p:cNvPr id="7" name="Picture 6">
            <a:extLst>
              <a:ext uri="{FF2B5EF4-FFF2-40B4-BE49-F238E27FC236}">
                <a16:creationId xmlns:a16="http://schemas.microsoft.com/office/drawing/2014/main" id="{3847698D-3295-449A-9239-4686CE459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825625"/>
            <a:ext cx="5181600" cy="4351338"/>
          </a:xfrm>
          <a:prstGeom prst="rect">
            <a:avLst/>
          </a:prstGeom>
        </p:spPr>
      </p:pic>
    </p:spTree>
    <p:extLst>
      <p:ext uri="{BB962C8B-B14F-4D97-AF65-F5344CB8AC3E}">
        <p14:creationId xmlns:p14="http://schemas.microsoft.com/office/powerpoint/2010/main" val="383001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sz="half" idx="1"/>
          </p:nvPr>
        </p:nvSpPr>
        <p:spPr/>
        <p:txBody>
          <a:bodyPr>
            <a:normAutofit/>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Fidler and Bala:</a:t>
            </a:r>
          </a:p>
          <a:p>
            <a:pPr lvl="0"/>
            <a:r>
              <a:rPr lang="en-CA" b="1" dirty="0"/>
              <a:t>DISPARAGING: </a:t>
            </a:r>
            <a:r>
              <a:rPr lang="en-CA" dirty="0"/>
              <a:t>Disparaging the other parent’s family members; </a:t>
            </a:r>
            <a:endParaRPr lang="en-US" dirty="0"/>
          </a:p>
          <a:p>
            <a:pPr marL="0" indent="0">
              <a:spcAft>
                <a:spcPts val="3600"/>
              </a:spcAft>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p:txBody>
          <a:bodyPr/>
          <a:lstStyle/>
          <a:p>
            <a:fld id="{12D0BCEA-8065-4A0E-8EA6-60F3C3D6559E}" type="slidenum">
              <a:rPr lang="en-CA" smtClean="0"/>
              <a:t>29</a:t>
            </a:fld>
            <a:endParaRPr lang="en-CA"/>
          </a:p>
        </p:txBody>
      </p:sp>
      <p:pic>
        <p:nvPicPr>
          <p:cNvPr id="13" name="Content Placeholder 12">
            <a:extLst>
              <a:ext uri="{FF2B5EF4-FFF2-40B4-BE49-F238E27FC236}">
                <a16:creationId xmlns:a16="http://schemas.microsoft.com/office/drawing/2014/main" id="{0FD44C4D-2BA5-46F5-98B4-20D6C0E2DBDC}"/>
              </a:ext>
            </a:extLst>
          </p:cNvPr>
          <p:cNvPicPr>
            <a:picLocks noGrp="1" noChangeAspect="1"/>
          </p:cNvPicPr>
          <p:nvPr>
            <p:ph sz="half" idx="2"/>
          </p:nvPr>
        </p:nvPicPr>
        <p:blipFill>
          <a:blip r:embed="rId2"/>
          <a:stretch>
            <a:fillRect/>
          </a:stretch>
        </p:blipFill>
        <p:spPr>
          <a:xfrm>
            <a:off x="6019801" y="1690688"/>
            <a:ext cx="5334000" cy="4665661"/>
          </a:xfrm>
          <a:prstGeom prst="rect">
            <a:avLst/>
          </a:prstGeom>
        </p:spPr>
      </p:pic>
    </p:spTree>
    <p:extLst>
      <p:ext uri="{BB962C8B-B14F-4D97-AF65-F5344CB8AC3E}">
        <p14:creationId xmlns:p14="http://schemas.microsoft.com/office/powerpoint/2010/main" val="151973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2CF65-9EA0-4C96-9CAC-788EB37636C3}"/>
              </a:ext>
            </a:extLst>
          </p:cNvPr>
          <p:cNvSpPr>
            <a:spLocks noGrp="1"/>
          </p:cNvSpPr>
          <p:nvPr>
            <p:ph type="ctrTitle"/>
          </p:nvPr>
        </p:nvSpPr>
        <p:spPr>
          <a:xfrm>
            <a:off x="838200" y="963877"/>
            <a:ext cx="3494362" cy="4930246"/>
          </a:xfrm>
        </p:spPr>
        <p:txBody>
          <a:bodyPr vert="horz" lIns="91440" tIns="45720" rIns="91440" bIns="45720" rtlCol="0" anchor="t">
            <a:normAutofit/>
          </a:bodyPr>
          <a:lstStyle/>
          <a:p>
            <a:br>
              <a:rPr lang="en-US" sz="2800" dirty="0">
                <a:solidFill>
                  <a:srgbClr val="454545"/>
                </a:solidFill>
                <a:latin typeface="heebo"/>
              </a:rPr>
            </a:br>
            <a:r>
              <a:rPr lang="en-US" sz="5400" b="1" i="1" dirty="0"/>
              <a:t>In  support of the North York Harvest Food Bank</a:t>
            </a:r>
            <a:endParaRPr lang="en-US" sz="5400" kern="1200" dirty="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61451DC-08AD-47FE-88D4-3BC940F74B25}"/>
              </a:ext>
            </a:extLst>
          </p:cNvPr>
          <p:cNvSpPr>
            <a:spLocks noGrp="1"/>
          </p:cNvSpPr>
          <p:nvPr>
            <p:ph type="subTitle" idx="1"/>
          </p:nvPr>
        </p:nvSpPr>
        <p:spPr>
          <a:xfrm>
            <a:off x="4849197" y="963876"/>
            <a:ext cx="6486513" cy="5303359"/>
          </a:xfrm>
          <a:solidFill>
            <a:schemeClr val="accent5"/>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p>
            <a:pPr algn="l"/>
            <a:endParaRPr lang="en-US" b="1" dirty="0"/>
          </a:p>
          <a:p>
            <a:pPr>
              <a:spcBef>
                <a:spcPts val="0"/>
              </a:spcBef>
              <a:spcAft>
                <a:spcPts val="1200"/>
              </a:spcAft>
            </a:pPr>
            <a:r>
              <a:rPr lang="en-CA" sz="3600" b="1" dirty="0">
                <a:solidFill>
                  <a:srgbClr val="454545"/>
                </a:solidFill>
                <a:latin typeface="Times New Roman" panose="02020603050405020304" pitchFamily="18" charset="0"/>
                <a:ea typeface="Calibri" panose="020F0502020204030204" pitchFamily="34" charset="0"/>
                <a:cs typeface="Times New Roman" panose="02020603050405020304" pitchFamily="18" charset="0"/>
              </a:rPr>
              <a:t>PARENTAL ALIENATION = ERASING FAMILY: </a:t>
            </a:r>
          </a:p>
          <a:p>
            <a:pPr>
              <a:spcBef>
                <a:spcPts val="0"/>
              </a:spcBef>
              <a:spcAft>
                <a:spcPts val="1200"/>
              </a:spcAft>
            </a:pPr>
            <a:r>
              <a:rPr lang="en-CA" sz="3600" b="1" dirty="0">
                <a:solidFill>
                  <a:srgbClr val="454545"/>
                </a:solidFill>
                <a:latin typeface="Times New Roman" panose="02020603050405020304" pitchFamily="18" charset="0"/>
                <a:ea typeface="Calibri" panose="020F0502020204030204" pitchFamily="34" charset="0"/>
                <a:cs typeface="Times New Roman" panose="02020603050405020304" pitchFamily="18" charset="0"/>
              </a:rPr>
              <a:t>ARE THERE SOLUTIONS?</a:t>
            </a:r>
            <a:endParaRPr lang="en-US" sz="3600" b="1" dirty="0">
              <a:latin typeface="Times New Roman" panose="02020603050405020304" pitchFamily="18" charset="0"/>
              <a:ea typeface="Calibri" panose="020F0502020204030204" pitchFamily="34" charset="0"/>
            </a:endParaRPr>
          </a:p>
          <a:p>
            <a:r>
              <a:rPr lang="en-CA" b="1" dirty="0">
                <a:solidFill>
                  <a:schemeClr val="tx1"/>
                </a:solidFill>
              </a:rPr>
              <a:t>April 23, 2020</a:t>
            </a:r>
          </a:p>
          <a:p>
            <a:r>
              <a:rPr lang="en-CA" dirty="0">
                <a:solidFill>
                  <a:schemeClr val="tx1"/>
                </a:solidFill>
              </a:rPr>
              <a:t> </a:t>
            </a:r>
            <a:r>
              <a:rPr lang="en-CA" sz="2200" b="1" dirty="0">
                <a:solidFill>
                  <a:schemeClr val="tx1"/>
                </a:solidFill>
              </a:rPr>
              <a:t>Gene C. Colman, B.A., LL.B</a:t>
            </a:r>
            <a:r>
              <a:rPr lang="en-CA" sz="2200" b="1" dirty="0"/>
              <a:t>. </a:t>
            </a:r>
          </a:p>
        </p:txBody>
      </p:sp>
    </p:spTree>
    <p:extLst>
      <p:ext uri="{BB962C8B-B14F-4D97-AF65-F5344CB8AC3E}">
        <p14:creationId xmlns:p14="http://schemas.microsoft.com/office/powerpoint/2010/main" val="90340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sz="half" idx="1"/>
          </p:nvPr>
        </p:nvSpPr>
        <p:spPr/>
        <p:txBody>
          <a:bodyPr>
            <a:normAutofit/>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Fidler and Bala:</a:t>
            </a:r>
          </a:p>
          <a:p>
            <a:pPr lvl="0"/>
            <a:r>
              <a:rPr lang="en-CA" b="1" dirty="0"/>
              <a:t>ENLIST CHEERLEADERS: </a:t>
            </a:r>
            <a:r>
              <a:rPr lang="en-CA" dirty="0"/>
              <a:t>Co-opting  neighbours, therapists, school personnel and others in an effort to garner support and turn them against the other parent;</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p:txBody>
          <a:bodyPr/>
          <a:lstStyle/>
          <a:p>
            <a:fld id="{12D0BCEA-8065-4A0E-8EA6-60F3C3D6559E}" type="slidenum">
              <a:rPr lang="en-CA" smtClean="0"/>
              <a:t>30</a:t>
            </a:fld>
            <a:endParaRPr lang="en-CA"/>
          </a:p>
        </p:txBody>
      </p:sp>
      <p:pic>
        <p:nvPicPr>
          <p:cNvPr id="10" name="Content Placeholder 9">
            <a:extLst>
              <a:ext uri="{FF2B5EF4-FFF2-40B4-BE49-F238E27FC236}">
                <a16:creationId xmlns:a16="http://schemas.microsoft.com/office/drawing/2014/main" id="{E15943F2-0EC1-45DD-AEFA-49D32BDDEFCB}"/>
              </a:ext>
            </a:extLst>
          </p:cNvPr>
          <p:cNvPicPr>
            <a:picLocks noGrp="1" noChangeAspect="1"/>
          </p:cNvPicPr>
          <p:nvPr>
            <p:ph sz="half" idx="2"/>
          </p:nvPr>
        </p:nvPicPr>
        <p:blipFill>
          <a:blip r:embed="rId2"/>
          <a:stretch>
            <a:fillRect/>
          </a:stretch>
        </p:blipFill>
        <p:spPr>
          <a:xfrm>
            <a:off x="5889356" y="1549831"/>
            <a:ext cx="5464444" cy="4806519"/>
          </a:xfrm>
          <a:prstGeom prst="rect">
            <a:avLst/>
          </a:prstGeom>
        </p:spPr>
      </p:pic>
    </p:spTree>
    <p:extLst>
      <p:ext uri="{BB962C8B-B14F-4D97-AF65-F5344CB8AC3E}">
        <p14:creationId xmlns:p14="http://schemas.microsoft.com/office/powerpoint/2010/main" val="4132922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sz="half" idx="1"/>
          </p:nvPr>
        </p:nvSpPr>
        <p:spPr/>
        <p:txBody>
          <a:bodyPr>
            <a:normAutofit/>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Fidler and Bala:</a:t>
            </a:r>
          </a:p>
          <a:p>
            <a:pPr lvl="0"/>
            <a:r>
              <a:rPr lang="en-CA" b="1" dirty="0"/>
              <a:t>SELF RIGHTOUS: </a:t>
            </a:r>
            <a:r>
              <a:rPr lang="en-CA" dirty="0"/>
              <a:t>believing it is their right, supporting or permitting a child or adolescent to make a life altering decision to never see a parent again. </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D63AF192-4381-4A80-8AF0-5904E19FBC62}"/>
              </a:ext>
            </a:extLst>
          </p:cNvPr>
          <p:cNvPicPr>
            <a:picLocks noGrp="1" noChangeAspect="1"/>
          </p:cNvPicPr>
          <p:nvPr>
            <p:ph sz="half" idx="2"/>
          </p:nvPr>
        </p:nvPicPr>
        <p:blipFill>
          <a:blip r:embed="rId2"/>
          <a:stretch>
            <a:fillRect/>
          </a:stretch>
        </p:blipFill>
        <p:spPr>
          <a:xfrm>
            <a:off x="6096000" y="1456840"/>
            <a:ext cx="5257800" cy="4899509"/>
          </a:xfrm>
          <a:prstGeom prst="rect">
            <a:avLst/>
          </a:prstGeom>
        </p:spPr>
      </p:pic>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p:txBody>
          <a:bodyPr/>
          <a:lstStyle/>
          <a:p>
            <a:fld id="{12D0BCEA-8065-4A0E-8EA6-60F3C3D6559E}" type="slidenum">
              <a:rPr lang="en-CA" smtClean="0"/>
              <a:t>31</a:t>
            </a:fld>
            <a:endParaRPr lang="en-CA"/>
          </a:p>
        </p:txBody>
      </p:sp>
    </p:spTree>
    <p:extLst>
      <p:ext uri="{BB962C8B-B14F-4D97-AF65-F5344CB8AC3E}">
        <p14:creationId xmlns:p14="http://schemas.microsoft.com/office/powerpoint/2010/main" val="502817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77500" lnSpcReduction="20000"/>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Fidler and Bala:</a:t>
            </a:r>
          </a:p>
          <a:p>
            <a:pPr lvl="0">
              <a:spcAft>
                <a:spcPts val="1800"/>
              </a:spcAft>
            </a:pPr>
            <a:r>
              <a:rPr lang="en-CA" dirty="0"/>
              <a:t>PABs also include </a:t>
            </a:r>
            <a:r>
              <a:rPr lang="en-CA" b="1" dirty="0"/>
              <a:t>what the parent does not do.  </a:t>
            </a:r>
            <a:r>
              <a:rPr lang="en-CA" b="1" dirty="0" err="1"/>
              <a:t>Ie</a:t>
            </a:r>
            <a:r>
              <a:rPr lang="en-CA" b="1" dirty="0"/>
              <a:t>.  The alienator</a:t>
            </a:r>
            <a:endParaRPr lang="en-US" dirty="0"/>
          </a:p>
          <a:p>
            <a:pPr lvl="1">
              <a:spcAft>
                <a:spcPts val="1800"/>
              </a:spcAft>
            </a:pPr>
            <a:r>
              <a:rPr lang="en-CA" dirty="0"/>
              <a:t>Does not actively support the child’s relationship with the other parent, </a:t>
            </a:r>
            <a:endParaRPr lang="en-US" dirty="0"/>
          </a:p>
          <a:p>
            <a:pPr lvl="1">
              <a:spcAft>
                <a:spcPts val="1800"/>
              </a:spcAft>
            </a:pPr>
            <a:r>
              <a:rPr lang="en-CA" dirty="0"/>
              <a:t>Fails to correct the child’s defiant, aggressive, destructive and omnipotent behavior, </a:t>
            </a:r>
            <a:endParaRPr lang="en-US" dirty="0"/>
          </a:p>
          <a:p>
            <a:pPr lvl="1">
              <a:spcAft>
                <a:spcPts val="1800"/>
              </a:spcAft>
            </a:pPr>
            <a:r>
              <a:rPr lang="en-CA" dirty="0"/>
              <a:t>Without admonishment, permits the child change the established practice and refer to and call the other parent by their first name. </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32</a:t>
            </a:fld>
            <a:endParaRPr lang="en-CA"/>
          </a:p>
        </p:txBody>
      </p:sp>
    </p:spTree>
    <p:extLst>
      <p:ext uri="{BB962C8B-B14F-4D97-AF65-F5344CB8AC3E}">
        <p14:creationId xmlns:p14="http://schemas.microsoft.com/office/powerpoint/2010/main" val="389554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endParaRPr lang="en-CA" dirty="0"/>
          </a:p>
          <a:p>
            <a:pPr>
              <a:spcAft>
                <a:spcPts val="3600"/>
              </a:spcAft>
            </a:pPr>
            <a:r>
              <a:rPr lang="en-CA" b="1" dirty="0"/>
              <a:t>ABUSE: </a:t>
            </a:r>
            <a:r>
              <a:rPr lang="en-CA" dirty="0"/>
              <a:t>Unfounded sexual abuse allegations.</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33</a:t>
            </a:fld>
            <a:endParaRPr lang="en-CA"/>
          </a:p>
        </p:txBody>
      </p:sp>
    </p:spTree>
    <p:extLst>
      <p:ext uri="{BB962C8B-B14F-4D97-AF65-F5344CB8AC3E}">
        <p14:creationId xmlns:p14="http://schemas.microsoft.com/office/powerpoint/2010/main" val="27388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r>
              <a:rPr lang="en-CA" b="1" dirty="0"/>
              <a:t>MISTAKEN BELIEFS: </a:t>
            </a:r>
            <a:r>
              <a:rPr lang="en-CA" dirty="0"/>
              <a:t>Some researchers maintain that malicious allegations are less frequent. Rather, a parent may have a genuine belief that a child is in danger with the other parent even when child protection authorities determine there was no abuse (Saini, </a:t>
            </a:r>
            <a:r>
              <a:rPr lang="en-CA" dirty="0" err="1"/>
              <a:t>Laajasalo</a:t>
            </a:r>
            <a:r>
              <a:rPr lang="en-CA" dirty="0"/>
              <a:t>, Platt, 2020).</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34</a:t>
            </a:fld>
            <a:endParaRPr lang="en-CA"/>
          </a:p>
        </p:txBody>
      </p:sp>
    </p:spTree>
    <p:extLst>
      <p:ext uri="{BB962C8B-B14F-4D97-AF65-F5344CB8AC3E}">
        <p14:creationId xmlns:p14="http://schemas.microsoft.com/office/powerpoint/2010/main" val="3371906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85000" lnSpcReduction="20000"/>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THE CHILD’S BEHAVIOIURS (Warshak, 2020)</a:t>
            </a:r>
          </a:p>
          <a:p>
            <a:pPr lvl="0">
              <a:spcBef>
                <a:spcPts val="0"/>
              </a:spcBef>
              <a:spcAft>
                <a:spcPts val="1800"/>
              </a:spcAft>
            </a:pPr>
            <a:r>
              <a:rPr lang="en-CA" b="1" dirty="0"/>
              <a:t>HATRED/FEAR: </a:t>
            </a:r>
            <a:r>
              <a:rPr lang="en-CA" dirty="0"/>
              <a:t>Hatred toward—and sometimes intense fear of - the other parent. </a:t>
            </a:r>
            <a:endParaRPr lang="en-US" dirty="0"/>
          </a:p>
          <a:p>
            <a:pPr lvl="0">
              <a:spcBef>
                <a:spcPts val="0"/>
              </a:spcBef>
              <a:spcAft>
                <a:spcPts val="1800"/>
              </a:spcAft>
            </a:pPr>
            <a:r>
              <a:rPr lang="en-CA" b="1" dirty="0"/>
              <a:t>CONTACT: </a:t>
            </a:r>
            <a:r>
              <a:rPr lang="en-CA" dirty="0"/>
              <a:t>Either firmly refuses or grudgingly accepts contact with the parent, the latter action often to forestall the court from imposing sanctions on, or reducing the child’s time with, the alienating parent. </a:t>
            </a:r>
            <a:endParaRPr lang="en-US" dirty="0"/>
          </a:p>
          <a:p>
            <a:pPr lvl="0">
              <a:spcBef>
                <a:spcPts val="0"/>
              </a:spcBef>
              <a:spcAft>
                <a:spcPts val="1800"/>
              </a:spcAft>
            </a:pPr>
            <a:r>
              <a:rPr lang="en-CA" b="1" dirty="0"/>
              <a:t>OPPOSITIONAL OR WITHDRAWN: </a:t>
            </a:r>
            <a:r>
              <a:rPr lang="en-CA" dirty="0"/>
              <a:t>Persistently and intensely acts oppositional or extremely withdrawn toward the rejected parent; </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35</a:t>
            </a:fld>
            <a:endParaRPr lang="en-CA"/>
          </a:p>
        </p:txBody>
      </p:sp>
    </p:spTree>
    <p:extLst>
      <p:ext uri="{BB962C8B-B14F-4D97-AF65-F5344CB8AC3E}">
        <p14:creationId xmlns:p14="http://schemas.microsoft.com/office/powerpoint/2010/main" val="385241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77500" lnSpcReduction="20000"/>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THE CHILD’S BEHAVIOIURS (Warshak, 2020)</a:t>
            </a:r>
          </a:p>
          <a:p>
            <a:pPr lvl="0">
              <a:spcBef>
                <a:spcPts val="0"/>
              </a:spcBef>
              <a:spcAft>
                <a:spcPts val="1800"/>
              </a:spcAft>
            </a:pPr>
            <a:r>
              <a:rPr lang="en-CA" b="1" dirty="0"/>
              <a:t>CONSTANT CONTACT WITH ALIENATOR PARENT: </a:t>
            </a:r>
            <a:r>
              <a:rPr lang="en-CA" dirty="0"/>
              <a:t>May remain in constant contact with the other parent via texts, e-mail, social media postings, and phone conversations. </a:t>
            </a:r>
            <a:endParaRPr lang="en-US" dirty="0"/>
          </a:p>
          <a:p>
            <a:pPr lvl="0">
              <a:spcBef>
                <a:spcPts val="0"/>
              </a:spcBef>
              <a:spcAft>
                <a:spcPts val="1800"/>
              </a:spcAft>
            </a:pPr>
            <a:r>
              <a:rPr lang="en-CA" b="1" dirty="0"/>
              <a:t>SUPPORTS ALIENATOR PARENT:</a:t>
            </a:r>
            <a:r>
              <a:rPr lang="en-CA" dirty="0"/>
              <a:t> May attempt to support the aligned parent in a custody dispute by falsely accusing the rejected parent of abuse or removing litigation-related documents from the rejected parent’s home.</a:t>
            </a:r>
            <a:endParaRPr lang="en-US" dirty="0"/>
          </a:p>
          <a:p>
            <a:pPr lvl="0">
              <a:spcBef>
                <a:spcPts val="0"/>
              </a:spcBef>
              <a:spcAft>
                <a:spcPts val="1800"/>
              </a:spcAft>
            </a:pPr>
            <a:r>
              <a:rPr lang="en-CA" b="1" dirty="0"/>
              <a:t>DESTRUCTIVE BEHAVIOUR:</a:t>
            </a:r>
            <a:r>
              <a:rPr lang="en-CA" dirty="0"/>
              <a:t> May steal or destroy the rejected parent’s treasured possessions and property, threaten to harm the parent, or run away.</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36</a:t>
            </a:fld>
            <a:endParaRPr lang="en-CA"/>
          </a:p>
        </p:txBody>
      </p:sp>
    </p:spTree>
    <p:extLst>
      <p:ext uri="{BB962C8B-B14F-4D97-AF65-F5344CB8AC3E}">
        <p14:creationId xmlns:p14="http://schemas.microsoft.com/office/powerpoint/2010/main" val="6318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77500" lnSpcReduction="20000"/>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Additional Characteristics of Child’s PABs</a:t>
            </a:r>
          </a:p>
          <a:p>
            <a:pPr lvl="0">
              <a:spcBef>
                <a:spcPts val="0"/>
              </a:spcBef>
              <a:spcAft>
                <a:spcPts val="1800"/>
              </a:spcAft>
            </a:pPr>
            <a:r>
              <a:rPr lang="en-CA" b="1" dirty="0"/>
              <a:t>DENIGRATION: </a:t>
            </a:r>
            <a:r>
              <a:rPr lang="en-CA" dirty="0"/>
              <a:t>Denigration campaign against rejected parent.</a:t>
            </a:r>
            <a:endParaRPr lang="en-US" dirty="0"/>
          </a:p>
          <a:p>
            <a:pPr lvl="0">
              <a:spcBef>
                <a:spcPts val="0"/>
              </a:spcBef>
              <a:spcAft>
                <a:spcPts val="1800"/>
              </a:spcAft>
            </a:pPr>
            <a:r>
              <a:rPr lang="en-CA" b="1" dirty="0"/>
              <a:t>RATIONALIZATIONS: </a:t>
            </a:r>
            <a:r>
              <a:rPr lang="en-CA" dirty="0"/>
              <a:t>Weak, frivolous, or absurd rationalizations for the denigration.</a:t>
            </a:r>
            <a:endParaRPr lang="en-US" dirty="0"/>
          </a:p>
          <a:p>
            <a:pPr lvl="0">
              <a:spcBef>
                <a:spcPts val="0"/>
              </a:spcBef>
              <a:spcAft>
                <a:spcPts val="1800"/>
              </a:spcAft>
            </a:pPr>
            <a:r>
              <a:rPr lang="en-CA" b="1" dirty="0"/>
              <a:t>NO AMBIVALENCE: </a:t>
            </a:r>
            <a:r>
              <a:rPr lang="en-CA" dirty="0"/>
              <a:t>Lack of ambivalence.  Splitting – insists that one parent is totally good and the rejected parent is totally evil.</a:t>
            </a:r>
            <a:endParaRPr lang="en-US" dirty="0"/>
          </a:p>
          <a:p>
            <a:pPr lvl="0">
              <a:spcBef>
                <a:spcPts val="0"/>
              </a:spcBef>
              <a:spcAft>
                <a:spcPts val="1800"/>
              </a:spcAft>
            </a:pPr>
            <a:r>
              <a:rPr lang="en-CA" b="1" dirty="0"/>
              <a:t>FAKED INDEPENDENT THOUGHT: </a:t>
            </a:r>
            <a:r>
              <a:rPr lang="en-CA" dirty="0"/>
              <a:t>“Independent thinker” phenomenon (rejection is my idea only!).</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37</a:t>
            </a:fld>
            <a:endParaRPr lang="en-CA"/>
          </a:p>
        </p:txBody>
      </p:sp>
    </p:spTree>
    <p:extLst>
      <p:ext uri="{BB962C8B-B14F-4D97-AF65-F5344CB8AC3E}">
        <p14:creationId xmlns:p14="http://schemas.microsoft.com/office/powerpoint/2010/main" val="3820489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lnSpcReduction="10000"/>
          </a:bodyPr>
          <a:lstStyle/>
          <a:p>
            <a:pPr marL="0" indent="0">
              <a:spcBef>
                <a:spcPts val="0"/>
              </a:spcBef>
              <a:spcAft>
                <a:spcPts val="1800"/>
              </a:spcAft>
              <a:buNone/>
            </a:pPr>
            <a:r>
              <a:rPr lang="en-CA" sz="2400" b="1" dirty="0">
                <a:latin typeface="Arial" panose="020B0604020202020204" pitchFamily="34" charset="0"/>
                <a:cs typeface="Arial" panose="020B0604020202020204" pitchFamily="34" charset="0"/>
              </a:rPr>
              <a:t>Additional Characteristics of Child’s PABs</a:t>
            </a:r>
          </a:p>
          <a:p>
            <a:pPr lvl="0"/>
            <a:r>
              <a:rPr lang="en-CA" b="1" dirty="0"/>
              <a:t>NO GUILT: </a:t>
            </a:r>
            <a:r>
              <a:rPr lang="en-CA" dirty="0"/>
              <a:t>Absence of guilt over treatment of rejected parent.</a:t>
            </a:r>
            <a:endParaRPr lang="en-US" dirty="0"/>
          </a:p>
          <a:p>
            <a:pPr lvl="0"/>
            <a:r>
              <a:rPr lang="en-CA" b="1" dirty="0"/>
              <a:t>MIMICKING: </a:t>
            </a:r>
            <a:r>
              <a:rPr lang="en-CA" dirty="0"/>
              <a:t>Borrowed scenarios – mimicking attitudes and statements of the preferred parent.</a:t>
            </a:r>
            <a:endParaRPr lang="en-US" dirty="0"/>
          </a:p>
          <a:p>
            <a:pPr lvl="0"/>
            <a:r>
              <a:rPr lang="en-CA" b="1" dirty="0"/>
              <a:t>SPREAD TO COLLATERALS: </a:t>
            </a:r>
            <a:r>
              <a:rPr lang="en-CA" dirty="0"/>
              <a:t>Spread of child’s animosity to rejected parent’s family, pets, etc.  “Erasing Family” phenomenon.</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38</a:t>
            </a:fld>
            <a:endParaRPr lang="en-CA"/>
          </a:p>
        </p:txBody>
      </p:sp>
    </p:spTree>
    <p:extLst>
      <p:ext uri="{BB962C8B-B14F-4D97-AF65-F5344CB8AC3E}">
        <p14:creationId xmlns:p14="http://schemas.microsoft.com/office/powerpoint/2010/main" val="1991115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77500" lnSpcReduction="20000"/>
          </a:bodyPr>
          <a:lstStyle/>
          <a:p>
            <a:pPr marL="0" indent="0">
              <a:spcBef>
                <a:spcPts val="0"/>
              </a:spcBef>
              <a:spcAft>
                <a:spcPts val="1800"/>
              </a:spcAft>
              <a:buNone/>
            </a:pPr>
            <a:r>
              <a:rPr lang="en-CA" b="1" dirty="0"/>
              <a:t>Warshak, 2020: Not all above behaviours equate to P.A.</a:t>
            </a:r>
          </a:p>
          <a:p>
            <a:pPr lvl="0"/>
            <a:r>
              <a:rPr lang="en-CA" b="1" dirty="0"/>
              <a:t>CHRONIC: </a:t>
            </a:r>
            <a:r>
              <a:rPr lang="en-CA" dirty="0"/>
              <a:t>The behavior is chronic rather than temporary and short-lived (but can include an ongoing pattern of intermittent alienation that recedes in the presence of the rejected parent but returns when in the presence of the favored parent).</a:t>
            </a:r>
            <a:endParaRPr lang="en-US" dirty="0"/>
          </a:p>
          <a:p>
            <a:pPr lvl="0"/>
            <a:r>
              <a:rPr lang="en-CA" b="1" dirty="0"/>
              <a:t>FREQUENT: </a:t>
            </a:r>
            <a:r>
              <a:rPr lang="en-CA" dirty="0"/>
              <a:t>The behavior is frequent rather than occasional. </a:t>
            </a:r>
            <a:endParaRPr lang="en-US" dirty="0"/>
          </a:p>
          <a:p>
            <a:pPr lvl="0"/>
            <a:r>
              <a:rPr lang="en-CA" b="1" dirty="0"/>
              <a:t>PERVASIVE: </a:t>
            </a:r>
            <a:r>
              <a:rPr lang="en-CA" dirty="0"/>
              <a:t>The behavior occurs in most situations rather than only in certain situations.</a:t>
            </a:r>
            <a:endParaRPr lang="en-US" dirty="0"/>
          </a:p>
          <a:p>
            <a:pPr lvl="0"/>
            <a:r>
              <a:rPr lang="en-CA" b="1" dirty="0"/>
              <a:t>NO DISPLAY: </a:t>
            </a:r>
            <a:r>
              <a:rPr lang="en-CA" dirty="0"/>
              <a:t>The behavior occurs without displays of genuine love and affection toward the rejected parent. </a:t>
            </a:r>
            <a:endParaRPr lang="en-US" dirty="0"/>
          </a:p>
          <a:p>
            <a:pPr marL="0" indent="0">
              <a:spcBef>
                <a:spcPts val="0"/>
              </a:spcBef>
              <a:spcAft>
                <a:spcPts val="1800"/>
              </a:spcAft>
              <a:buNone/>
            </a:pPr>
            <a:endParaRPr lang="en-CA" b="1"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39</a:t>
            </a:fld>
            <a:endParaRPr lang="en-CA"/>
          </a:p>
        </p:txBody>
      </p:sp>
    </p:spTree>
    <p:extLst>
      <p:ext uri="{BB962C8B-B14F-4D97-AF65-F5344CB8AC3E}">
        <p14:creationId xmlns:p14="http://schemas.microsoft.com/office/powerpoint/2010/main" val="154924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INTRODUCTION</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r>
              <a:rPr lang="en-CA" sz="2400" b="1" dirty="0">
                <a:latin typeface="Arial" panose="020B0604020202020204" pitchFamily="34" charset="0"/>
                <a:cs typeface="Arial" panose="020B0604020202020204" pitchFamily="34" charset="0"/>
                <a:hlinkClick r:id="rId2"/>
              </a:rPr>
              <a:t>North York Harvest Food Bank</a:t>
            </a:r>
            <a:endParaRPr lang="en-CA" sz="2400" b="1" dirty="0">
              <a:latin typeface="Arial" panose="020B0604020202020204" pitchFamily="34" charset="0"/>
              <a:cs typeface="Arial" panose="020B0604020202020204" pitchFamily="34" charset="0"/>
            </a:endParaRPr>
          </a:p>
          <a:p>
            <a:r>
              <a:rPr lang="en-US" sz="2400" dirty="0">
                <a:hlinkClick r:id="rId2"/>
              </a:rPr>
              <a:t>https://northyorkharvest.com/gene-c-colman/</a:t>
            </a:r>
            <a:endParaRPr lang="en-US" sz="2400" dirty="0"/>
          </a:p>
          <a:p>
            <a:pPr marL="0" indent="0">
              <a:buNone/>
            </a:pP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a:t>
            </a:fld>
            <a:endParaRPr lang="en-CA"/>
          </a:p>
        </p:txBody>
      </p:sp>
      <p:pic>
        <p:nvPicPr>
          <p:cNvPr id="6" name="Picture 5">
            <a:extLst>
              <a:ext uri="{FF2B5EF4-FFF2-40B4-BE49-F238E27FC236}">
                <a16:creationId xmlns:a16="http://schemas.microsoft.com/office/drawing/2014/main" id="{0E9A5D73-5AD4-4B35-A4A4-8EE1BEF26503}"/>
              </a:ext>
            </a:extLst>
          </p:cNvPr>
          <p:cNvPicPr>
            <a:picLocks noChangeAspect="1"/>
          </p:cNvPicPr>
          <p:nvPr/>
        </p:nvPicPr>
        <p:blipFill>
          <a:blip r:embed="rId3"/>
          <a:stretch>
            <a:fillRect/>
          </a:stretch>
        </p:blipFill>
        <p:spPr>
          <a:xfrm>
            <a:off x="2524125" y="2938409"/>
            <a:ext cx="7143750" cy="3513762"/>
          </a:xfrm>
          <a:prstGeom prst="rect">
            <a:avLst/>
          </a:prstGeom>
        </p:spPr>
      </p:pic>
    </p:spTree>
    <p:extLst>
      <p:ext uri="{BB962C8B-B14F-4D97-AF65-F5344CB8AC3E}">
        <p14:creationId xmlns:p14="http://schemas.microsoft.com/office/powerpoint/2010/main" val="90576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3: WHAT IS PARENTAL ALIENATION?</a:t>
            </a:r>
            <a:br>
              <a:rPr lang="en-US" sz="2800" dirty="0"/>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20000"/>
          </a:bodyPr>
          <a:lstStyle/>
          <a:p>
            <a:pPr marL="0" indent="0">
              <a:spcBef>
                <a:spcPts val="0"/>
              </a:spcBef>
              <a:spcAft>
                <a:spcPts val="1800"/>
              </a:spcAft>
              <a:buNone/>
            </a:pPr>
            <a:r>
              <a:rPr lang="en-CA" b="1" dirty="0"/>
              <a:t>Warshak, 2020: Not all above behaviours equate to P.A.</a:t>
            </a:r>
          </a:p>
          <a:p>
            <a:pPr lvl="0"/>
            <a:r>
              <a:rPr lang="en-CA" b="1" dirty="0"/>
              <a:t>SINGULARITY: </a:t>
            </a:r>
            <a:r>
              <a:rPr lang="en-CA" dirty="0"/>
              <a:t>The behavior is directed at only one parent.</a:t>
            </a:r>
            <a:endParaRPr lang="en-US" dirty="0"/>
          </a:p>
          <a:p>
            <a:pPr lvl="0"/>
            <a:r>
              <a:rPr lang="en-CA" b="1" dirty="0"/>
              <a:t>NOT TYPICAL DYNAMIC: </a:t>
            </a:r>
            <a:r>
              <a:rPr lang="en-CA" dirty="0"/>
              <a:t>The behavior does not reflect typical dynamics for the child’s stage of development. </a:t>
            </a:r>
            <a:endParaRPr lang="en-US" dirty="0"/>
          </a:p>
          <a:p>
            <a:pPr lvl="0"/>
            <a:r>
              <a:rPr lang="en-CA" b="1" dirty="0"/>
              <a:t>DISPROPORTIIONATE: </a:t>
            </a:r>
            <a:r>
              <a:rPr lang="en-CA" dirty="0"/>
              <a:t>The behavior is disproportionate to, and not justified by the rejected parent’s past or current behavior.</a:t>
            </a:r>
            <a:endParaRPr lang="en-US" dirty="0"/>
          </a:p>
          <a:p>
            <a:pPr marL="0" indent="0">
              <a:spcBef>
                <a:spcPts val="0"/>
              </a:spcBef>
              <a:spcAft>
                <a:spcPts val="1800"/>
              </a:spcAft>
              <a:buNone/>
            </a:pPr>
            <a:endParaRPr lang="en-CA" b="1"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40</a:t>
            </a:fld>
            <a:endParaRPr lang="en-CA"/>
          </a:p>
        </p:txBody>
      </p:sp>
    </p:spTree>
    <p:extLst>
      <p:ext uri="{BB962C8B-B14F-4D97-AF65-F5344CB8AC3E}">
        <p14:creationId xmlns:p14="http://schemas.microsoft.com/office/powerpoint/2010/main" val="1452364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4: COURT CASES CAN PROVIDE </a:t>
            </a:r>
            <a:br>
              <a:rPr lang="en-CA" sz="2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CHARACTERISTICS OF P.A.</a:t>
            </a: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marL="0" indent="0">
              <a:spcBef>
                <a:spcPts val="0"/>
              </a:spcBef>
              <a:spcAft>
                <a:spcPts val="1800"/>
              </a:spcAft>
              <a:buNone/>
            </a:pPr>
            <a:r>
              <a:rPr lang="en-CA" i="1" dirty="0"/>
              <a:t>L. (A.G.) v. D. (K.B.),</a:t>
            </a:r>
            <a:r>
              <a:rPr lang="en-CA" dirty="0"/>
              <a:t> Justice </a:t>
            </a:r>
            <a:r>
              <a:rPr lang="en-CA" dirty="0" err="1"/>
              <a:t>McWatt</a:t>
            </a:r>
            <a:r>
              <a:rPr lang="en-CA" dirty="0"/>
              <a:t>, 16 January 2019</a:t>
            </a:r>
          </a:p>
          <a:p>
            <a:pPr>
              <a:spcBef>
                <a:spcPts val="0"/>
              </a:spcBef>
              <a:spcAft>
                <a:spcPts val="1800"/>
              </a:spcAft>
            </a:pPr>
            <a:r>
              <a:rPr lang="en-CA" dirty="0"/>
              <a:t>Shopping list of characteristics</a:t>
            </a:r>
          </a:p>
          <a:p>
            <a:pPr>
              <a:spcBef>
                <a:spcPts val="0"/>
              </a:spcBef>
              <a:spcAft>
                <a:spcPts val="1800"/>
              </a:spcAft>
            </a:pPr>
            <a:r>
              <a:rPr lang="en-CA" dirty="0"/>
              <a:t>Cited in 41 cases (Westlaw)</a:t>
            </a:r>
          </a:p>
          <a:p>
            <a:pPr>
              <a:spcBef>
                <a:spcPts val="0"/>
              </a:spcBef>
              <a:spcAft>
                <a:spcPts val="1800"/>
              </a:spcAft>
            </a:pPr>
            <a:r>
              <a:rPr lang="en-CA" dirty="0"/>
              <a:t>Also see </a:t>
            </a:r>
            <a:r>
              <a:rPr lang="en-CA" i="1" dirty="0"/>
              <a:t>Fielding v. Fielding – </a:t>
            </a:r>
            <a:r>
              <a:rPr lang="en-CA" dirty="0"/>
              <a:t>cited in 17 cases</a:t>
            </a:r>
          </a:p>
          <a:p>
            <a:pPr>
              <a:spcBef>
                <a:spcPts val="0"/>
              </a:spcBef>
              <a:spcAft>
                <a:spcPts val="1800"/>
              </a:spcAft>
            </a:pPr>
            <a:r>
              <a:rPr lang="en-CA" dirty="0"/>
              <a:t>7 April 2020 – M.P.M., Justice Grace</a:t>
            </a:r>
          </a:p>
          <a:p>
            <a:pPr>
              <a:spcBef>
                <a:spcPts val="0"/>
              </a:spcBef>
              <a:spcAft>
                <a:spcPts val="1800"/>
              </a:spcAft>
            </a:pPr>
            <a:endParaRPr lang="en-CA"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41</a:t>
            </a:fld>
            <a:endParaRPr lang="en-CA"/>
          </a:p>
        </p:txBody>
      </p:sp>
    </p:spTree>
    <p:extLst>
      <p:ext uri="{BB962C8B-B14F-4D97-AF65-F5344CB8AC3E}">
        <p14:creationId xmlns:p14="http://schemas.microsoft.com/office/powerpoint/2010/main" val="733116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4: COURT CASES CAN PROVIDE </a:t>
            </a:r>
            <a:br>
              <a:rPr lang="en-CA" sz="2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CHARACTERISTICS OF P.A.</a:t>
            </a:r>
            <a:br>
              <a:rPr lang="en-US" sz="2800"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endParaRPr lang="en-CA"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20000"/>
          </a:bodyPr>
          <a:lstStyle/>
          <a:p>
            <a:pPr>
              <a:spcAft>
                <a:spcPts val="3600"/>
              </a:spcAft>
            </a:pPr>
            <a:r>
              <a:rPr lang="en-CA" sz="2400" b="1" dirty="0">
                <a:latin typeface="Arial" panose="020B0604020202020204" pitchFamily="34" charset="0"/>
                <a:cs typeface="Arial" panose="020B0604020202020204" pitchFamily="34" charset="0"/>
              </a:rPr>
              <a:t>EMOTIONAL ABUSE according to respected authors</a:t>
            </a:r>
          </a:p>
          <a:p>
            <a:pPr marL="457200" lvl="1" indent="0">
              <a:spcAft>
                <a:spcPts val="3600"/>
              </a:spcAft>
              <a:buNone/>
            </a:pPr>
            <a:r>
              <a:rPr lang="en-CA" b="1" i="1" dirty="0"/>
              <a:t>Parental alienation constitutes severe emotional abuse of children</a:t>
            </a:r>
            <a:r>
              <a:rPr lang="en-CA" dirty="0"/>
              <a:t>, putting them at risk of serious mental harm. The clinical literature and academic research have matured so that one can firmly conclude that deliberate alienation of children from a parent is emotional abuse of such a magnitude that it can invoke child protection statutes and must be dealt with forcefully and immediately. [cases cited]</a:t>
            </a: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42</a:t>
            </a:fld>
            <a:endParaRPr lang="en-CA"/>
          </a:p>
        </p:txBody>
      </p:sp>
    </p:spTree>
    <p:extLst>
      <p:ext uri="{BB962C8B-B14F-4D97-AF65-F5344CB8AC3E}">
        <p14:creationId xmlns:p14="http://schemas.microsoft.com/office/powerpoint/2010/main" val="1365176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4: COURT CASES CAN PROVIDE </a:t>
            </a:r>
            <a:br>
              <a:rPr lang="en-CA" sz="2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CHARACTERISTICS OF P.A.</a:t>
            </a: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r>
              <a:rPr lang="en-CA" i="1" dirty="0"/>
              <a:t>Fielding v. Fielding, 2013:</a:t>
            </a:r>
          </a:p>
          <a:p>
            <a:pPr>
              <a:spcAft>
                <a:spcPts val="3600"/>
              </a:spcAft>
            </a:pPr>
            <a:r>
              <a:rPr lang="en-CA" dirty="0"/>
              <a:t>Parental alienation is a form of </a:t>
            </a:r>
            <a:r>
              <a:rPr lang="en-CA" b="1" dirty="0"/>
              <a:t>emotional abuse with potential long-term negative repercussions for the child</a:t>
            </a:r>
            <a:r>
              <a:rPr lang="en-CA" dirty="0"/>
              <a:t>.</a:t>
            </a: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43</a:t>
            </a:fld>
            <a:endParaRPr lang="en-CA"/>
          </a:p>
        </p:txBody>
      </p:sp>
    </p:spTree>
    <p:extLst>
      <p:ext uri="{BB962C8B-B14F-4D97-AF65-F5344CB8AC3E}">
        <p14:creationId xmlns:p14="http://schemas.microsoft.com/office/powerpoint/2010/main" val="529867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4: COURT CASES CAN PROVIDE </a:t>
            </a:r>
            <a:br>
              <a:rPr lang="en-CA" sz="2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CHARACTERISTICS OF P.A.</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r>
              <a:rPr lang="en-CA" i="1" dirty="0"/>
              <a:t>Catholic Children’s Aid Society of Toronto v. H. (L.D.)</a:t>
            </a:r>
          </a:p>
          <a:p>
            <a:pPr>
              <a:spcAft>
                <a:spcPts val="3600"/>
              </a:spcAft>
            </a:pPr>
            <a:r>
              <a:rPr lang="en-CA" i="1" dirty="0"/>
              <a:t>Lopez v. </a:t>
            </a:r>
            <a:r>
              <a:rPr lang="en-CA" i="1" dirty="0" err="1"/>
              <a:t>Dotzko</a:t>
            </a: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44</a:t>
            </a:fld>
            <a:endParaRPr lang="en-CA"/>
          </a:p>
        </p:txBody>
      </p:sp>
    </p:spTree>
    <p:extLst>
      <p:ext uri="{BB962C8B-B14F-4D97-AF65-F5344CB8AC3E}">
        <p14:creationId xmlns:p14="http://schemas.microsoft.com/office/powerpoint/2010/main" val="3411924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10000"/>
          </a:bodyPr>
          <a:lstStyle/>
          <a:p>
            <a:pPr marL="0" indent="0">
              <a:spcAft>
                <a:spcPts val="3600"/>
              </a:spcAft>
              <a:buNone/>
            </a:pPr>
            <a:endParaRPr lang="en-US" dirty="0"/>
          </a:p>
          <a:p>
            <a:pPr marL="0" indent="0">
              <a:spcAft>
                <a:spcPts val="3600"/>
              </a:spcAft>
              <a:buNone/>
            </a:pPr>
            <a:r>
              <a:rPr lang="en-US" dirty="0"/>
              <a:t>ACT EARLY: </a:t>
            </a:r>
          </a:p>
          <a:p>
            <a:pPr>
              <a:spcAft>
                <a:spcPts val="3600"/>
              </a:spcAft>
            </a:pPr>
            <a:r>
              <a:rPr lang="en-US" dirty="0"/>
              <a:t>Fidler, Bala, Saini, 2013 – “Responding to parent-child contact issues at an early stage may prevent them from becoming severe and entrenched.” [p. 179]</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45</a:t>
            </a:fld>
            <a:endParaRPr lang="en-CA"/>
          </a:p>
        </p:txBody>
      </p:sp>
    </p:spTree>
    <p:extLst>
      <p:ext uri="{BB962C8B-B14F-4D97-AF65-F5344CB8AC3E}">
        <p14:creationId xmlns:p14="http://schemas.microsoft.com/office/powerpoint/2010/main" val="2671858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fontAlgn="base">
              <a:spcBef>
                <a:spcPts val="0"/>
              </a:spcBef>
              <a:spcAft>
                <a:spcPts val="1800"/>
              </a:spcAft>
            </a:pPr>
            <a:r>
              <a:rPr lang="en-US" dirty="0"/>
              <a:t>EDUCATION PROGRAMS FOR PARENTS INCLUDING INTERNET BASED PROGRAMS</a:t>
            </a:r>
          </a:p>
          <a:p>
            <a:pPr fontAlgn="base">
              <a:spcBef>
                <a:spcPts val="0"/>
              </a:spcBef>
              <a:spcAft>
                <a:spcPts val="1800"/>
              </a:spcAft>
            </a:pPr>
            <a:r>
              <a:rPr lang="en-US" dirty="0"/>
              <a:t>CHILD CUSTODY /  ACCESS ASSESSMENT</a:t>
            </a:r>
          </a:p>
          <a:p>
            <a:pPr lvl="1" fontAlgn="base">
              <a:spcBef>
                <a:spcPts val="0"/>
              </a:spcBef>
              <a:spcAft>
                <a:spcPts val="1800"/>
              </a:spcAft>
            </a:pPr>
            <a:r>
              <a:rPr lang="en-US" dirty="0"/>
              <a:t>Takes too long.</a:t>
            </a:r>
          </a:p>
          <a:p>
            <a:pPr lvl="1" fontAlgn="base">
              <a:spcBef>
                <a:spcPts val="0"/>
              </a:spcBef>
              <a:spcAft>
                <a:spcPts val="1800"/>
              </a:spcAft>
            </a:pPr>
            <a:r>
              <a:rPr lang="en-US" dirty="0"/>
              <a:t>Not binding.</a:t>
            </a:r>
          </a:p>
          <a:p>
            <a:pPr>
              <a:spcBef>
                <a:spcPts val="0"/>
              </a:spcBef>
              <a:spcAft>
                <a:spcPts val="1800"/>
              </a:spcAft>
            </a:pPr>
            <a:r>
              <a:rPr lang="en-US" dirty="0"/>
              <a:t>PARENTAL COORDINATOR</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46</a:t>
            </a:fld>
            <a:endParaRPr lang="en-CA"/>
          </a:p>
        </p:txBody>
      </p:sp>
    </p:spTree>
    <p:extLst>
      <p:ext uri="{BB962C8B-B14F-4D97-AF65-F5344CB8AC3E}">
        <p14:creationId xmlns:p14="http://schemas.microsoft.com/office/powerpoint/2010/main" val="2304083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20000"/>
          </a:bodyPr>
          <a:lstStyle/>
          <a:p>
            <a:pPr fontAlgn="base"/>
            <a:r>
              <a:rPr lang="en-US" dirty="0"/>
              <a:t>OTHER EXPERTS</a:t>
            </a:r>
          </a:p>
          <a:p>
            <a:pPr lvl="0" fontAlgn="base"/>
            <a:r>
              <a:rPr lang="en-US" b="1" dirty="0"/>
              <a:t>Joint Retainers</a:t>
            </a:r>
            <a:r>
              <a:rPr lang="en-US" dirty="0"/>
              <a:t>.</a:t>
            </a:r>
          </a:p>
          <a:p>
            <a:pPr lvl="0" fontAlgn="base"/>
            <a:r>
              <a:rPr lang="en-US" dirty="0"/>
              <a:t>Ont. Reg. 250/19. … unless the court orders otherwise.</a:t>
            </a:r>
          </a:p>
          <a:p>
            <a:pPr lvl="0" fontAlgn="base"/>
            <a:r>
              <a:rPr lang="en-US" dirty="0"/>
              <a:t>Use of experts’ reports at motions.</a:t>
            </a:r>
          </a:p>
          <a:p>
            <a:pPr lvl="0" fontAlgn="base"/>
            <a:r>
              <a:rPr lang="en-US" dirty="0"/>
              <a:t>BUT OCL, s. 30 Assessments under CLRA, and parental capacity assessments under the </a:t>
            </a:r>
            <a:r>
              <a:rPr lang="en-US" i="1" dirty="0"/>
              <a:t>Child, Youth &amp; Family Services Act</a:t>
            </a:r>
            <a:r>
              <a:rPr lang="en-US" dirty="0"/>
              <a:t> continue to have their own statutory and regulatory provisions [See Rule 20.3 (9)]</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47</a:t>
            </a:fld>
            <a:endParaRPr lang="en-CA"/>
          </a:p>
        </p:txBody>
      </p:sp>
    </p:spTree>
    <p:extLst>
      <p:ext uri="{BB962C8B-B14F-4D97-AF65-F5344CB8AC3E}">
        <p14:creationId xmlns:p14="http://schemas.microsoft.com/office/powerpoint/2010/main" val="3605427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endParaRPr lang="en-US" dirty="0"/>
          </a:p>
          <a:p>
            <a:pPr>
              <a:spcAft>
                <a:spcPts val="3600"/>
              </a:spcAft>
            </a:pPr>
            <a:r>
              <a:rPr lang="en-US" dirty="0"/>
              <a:t>THE USE OF MENTAL HEALTH EXPERTS – THERE ARE MANY TYPES OF THERAPY THAT MIGHT BE HELPFUL (See Bala and Fidler, 2020).</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48</a:t>
            </a:fld>
            <a:endParaRPr lang="en-CA"/>
          </a:p>
        </p:txBody>
      </p:sp>
    </p:spTree>
    <p:extLst>
      <p:ext uri="{BB962C8B-B14F-4D97-AF65-F5344CB8AC3E}">
        <p14:creationId xmlns:p14="http://schemas.microsoft.com/office/powerpoint/2010/main" val="393086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Aft>
                <a:spcPts val="3600"/>
              </a:spcAft>
            </a:pPr>
            <a:endParaRPr lang="en-US" dirty="0"/>
          </a:p>
          <a:p>
            <a:pPr>
              <a:spcAft>
                <a:spcPts val="3600"/>
              </a:spcAft>
            </a:pPr>
            <a:r>
              <a:rPr lang="en-US" dirty="0"/>
              <a:t>Where children have been alienated from a parent, counselling will be ordered with the goal of re-establishing a relationship:   </a:t>
            </a:r>
            <a:r>
              <a:rPr lang="en-US" i="1" dirty="0"/>
              <a:t>de la </a:t>
            </a:r>
            <a:r>
              <a:rPr lang="en-US" i="1" dirty="0" err="1"/>
              <a:t>Sablonniere</a:t>
            </a:r>
            <a:r>
              <a:rPr lang="en-US" i="1" dirty="0"/>
              <a:t> v. </a:t>
            </a:r>
            <a:r>
              <a:rPr lang="en-US" i="1" dirty="0" err="1"/>
              <a:t>Castagner</a:t>
            </a:r>
            <a:r>
              <a:rPr lang="en-US" dirty="0"/>
              <a:t>, 2012</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49</a:t>
            </a:fld>
            <a:endParaRPr lang="en-CA"/>
          </a:p>
        </p:txBody>
      </p:sp>
    </p:spTree>
    <p:extLst>
      <p:ext uri="{BB962C8B-B14F-4D97-AF65-F5344CB8AC3E}">
        <p14:creationId xmlns:p14="http://schemas.microsoft.com/office/powerpoint/2010/main" val="310350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fontScale="92500"/>
          </a:bodyPr>
          <a:lstStyle/>
          <a:p>
            <a:pPr marL="0" indent="0">
              <a:buNone/>
            </a:pPr>
            <a:r>
              <a:rPr lang="en-US" sz="2400" b="1" dirty="0">
                <a:latin typeface="Arial" panose="020B0604020202020204" pitchFamily="34" charset="0"/>
                <a:cs typeface="Arial" panose="020B0604020202020204" pitchFamily="34" charset="0"/>
              </a:rPr>
              <a:t>Our Partners</a:t>
            </a:r>
          </a:p>
          <a:p>
            <a:pPr marL="0" indent="0" algn="ctr">
              <a:buNone/>
            </a:pPr>
            <a:r>
              <a:rPr lang="en-US" sz="3600" dirty="0"/>
              <a:t>Brayden Supervision Services</a:t>
            </a:r>
          </a:p>
          <a:p>
            <a:pPr marL="0" indent="0" algn="ctr">
              <a:buNone/>
            </a:pPr>
            <a:r>
              <a:rPr lang="en-US" sz="3600" dirty="0"/>
              <a:t>Canadian Association for Equality (CAFE)</a:t>
            </a:r>
          </a:p>
          <a:p>
            <a:pPr marL="0" indent="0" algn="ctr">
              <a:buNone/>
            </a:pPr>
            <a:r>
              <a:rPr lang="en-US" sz="3600" dirty="0"/>
              <a:t>Canadian Equal Parenting Council</a:t>
            </a:r>
          </a:p>
          <a:p>
            <a:pPr marL="0" indent="0" algn="ctr">
              <a:buNone/>
            </a:pPr>
            <a:r>
              <a:rPr lang="en-US" sz="3600" dirty="0"/>
              <a:t>Equal Parenting for Children</a:t>
            </a:r>
          </a:p>
          <a:p>
            <a:pPr marL="0" indent="0" algn="ctr">
              <a:buNone/>
            </a:pPr>
            <a:r>
              <a:rPr lang="en-US" sz="3600" dirty="0"/>
              <a:t>Lawyers for Shared Parenting</a:t>
            </a:r>
          </a:p>
          <a:p>
            <a:pPr marL="0" indent="0" algn="ctr">
              <a:buNone/>
            </a:pPr>
            <a:r>
              <a:rPr lang="en-US" sz="3600" dirty="0"/>
              <a:t>Side by Side Supervised Access Services</a:t>
            </a: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a:t>
            </a:fld>
            <a:endParaRPr lang="en-CA"/>
          </a:p>
        </p:txBody>
      </p:sp>
    </p:spTree>
    <p:extLst>
      <p:ext uri="{BB962C8B-B14F-4D97-AF65-F5344CB8AC3E}">
        <p14:creationId xmlns:p14="http://schemas.microsoft.com/office/powerpoint/2010/main" val="2435375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fontAlgn="base"/>
            <a:r>
              <a:rPr lang="en-US" dirty="0"/>
              <a:t>THERAPEUTIC RECONCILIATION or REUNIFICATION THERAPY</a:t>
            </a:r>
          </a:p>
          <a:p>
            <a:pPr marL="457200" lvl="1" indent="0" fontAlgn="base">
              <a:buNone/>
            </a:pPr>
            <a:r>
              <a:rPr lang="en-US" dirty="0"/>
              <a:t>The court may order a child to attend reunification therapy to prevent future harm as well as to resolve current issues. In   </a:t>
            </a:r>
            <a:r>
              <a:rPr lang="en-US" i="1" dirty="0"/>
              <a:t>Karwal v. Karwal</a:t>
            </a:r>
            <a:r>
              <a:rPr lang="en-US" dirty="0"/>
              <a:t> Justice Fairburn ordered that the son continue to attend reunification therapy, finding that </a:t>
            </a:r>
            <a:r>
              <a:rPr lang="en-US" b="1" i="1" dirty="0"/>
              <a:t>intervention by way of therapy was critical to diminishing the risk of an inability to develop healthy relationships later in life</a:t>
            </a:r>
            <a:r>
              <a:rPr lang="en-US" dirty="0"/>
              <a:t>. </a:t>
            </a:r>
            <a:r>
              <a:rPr lang="en-US" i="1" dirty="0"/>
              <a:t>Karwal v. Karwal</a:t>
            </a:r>
            <a:r>
              <a:rPr lang="en-US" dirty="0"/>
              <a:t>, 2015.</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50</a:t>
            </a:fld>
            <a:endParaRPr lang="en-CA"/>
          </a:p>
        </p:txBody>
      </p:sp>
    </p:spTree>
    <p:extLst>
      <p:ext uri="{BB962C8B-B14F-4D97-AF65-F5344CB8AC3E}">
        <p14:creationId xmlns:p14="http://schemas.microsoft.com/office/powerpoint/2010/main" val="747285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lvl="0" fontAlgn="base"/>
            <a:endParaRPr lang="en-US" dirty="0"/>
          </a:p>
          <a:p>
            <a:pPr lvl="0" fontAlgn="base"/>
            <a:r>
              <a:rPr lang="en-US" dirty="0"/>
              <a:t>Reunification therapy ordered: </a:t>
            </a:r>
            <a:r>
              <a:rPr lang="en-US" i="1" dirty="0"/>
              <a:t>McClintock v. Karam</a:t>
            </a:r>
            <a:r>
              <a:rPr lang="en-US" dirty="0"/>
              <a:t>, 2017 </a:t>
            </a:r>
            <a:r>
              <a:rPr lang="en-US" i="1" dirty="0"/>
              <a:t>Rea v. Rea</a:t>
            </a:r>
            <a:r>
              <a:rPr lang="en-US" dirty="0"/>
              <a:t>, 2018</a:t>
            </a:r>
          </a:p>
          <a:p>
            <a:pPr lvl="0" fontAlgn="base"/>
            <a:r>
              <a:rPr lang="en-US" dirty="0"/>
              <a:t>Reunification Therapy is also used as an adjunct where primary residence is changed.</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51</a:t>
            </a:fld>
            <a:endParaRPr lang="en-CA"/>
          </a:p>
        </p:txBody>
      </p:sp>
    </p:spTree>
    <p:extLst>
      <p:ext uri="{BB962C8B-B14F-4D97-AF65-F5344CB8AC3E}">
        <p14:creationId xmlns:p14="http://schemas.microsoft.com/office/powerpoint/2010/main" val="1846340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fontAlgn="base"/>
            <a:endParaRPr lang="en-US" dirty="0"/>
          </a:p>
          <a:p>
            <a:pPr fontAlgn="base"/>
            <a:r>
              <a:rPr lang="en-US" dirty="0"/>
              <a:t>INCREASING PARENTING TIME FOR THE TARGET PARENT (“ALLOW THE CHILD TO SEE THAT THE ALIENATED PARENT IS NOT THE MONSTER THE OTHER PARENT CLAIMS THEY ARE.”)</a:t>
            </a:r>
          </a:p>
          <a:p>
            <a:pPr fontAlgn="base"/>
            <a:r>
              <a:rPr lang="en-US" dirty="0"/>
              <a:t>HAVING ONE JUDGE TO CASE MANAGE</a:t>
            </a:r>
          </a:p>
          <a:p>
            <a:pPr fontAlgn="base"/>
            <a:r>
              <a:rPr lang="en-US" dirty="0"/>
              <a:t>CONTEMPT OF COURT ORDERS</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52</a:t>
            </a:fld>
            <a:endParaRPr lang="en-CA"/>
          </a:p>
        </p:txBody>
      </p:sp>
    </p:spTree>
    <p:extLst>
      <p:ext uri="{BB962C8B-B14F-4D97-AF65-F5344CB8AC3E}">
        <p14:creationId xmlns:p14="http://schemas.microsoft.com/office/powerpoint/2010/main" val="1845665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fontAlgn="base"/>
            <a:endParaRPr lang="en-US" dirty="0"/>
          </a:p>
          <a:p>
            <a:pPr fontAlgn="base"/>
            <a:endParaRPr lang="en-US" dirty="0"/>
          </a:p>
          <a:p>
            <a:pPr fontAlgn="base"/>
            <a:r>
              <a:rPr lang="en-US" dirty="0"/>
              <a:t>FINANCIAL PENALTIES</a:t>
            </a:r>
          </a:p>
          <a:p>
            <a:pPr fontAlgn="base"/>
            <a:r>
              <a:rPr lang="en-US" dirty="0"/>
              <a:t>THE AWARDING OF LEGAL FEES/COSTS</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53</a:t>
            </a:fld>
            <a:endParaRPr lang="en-CA"/>
          </a:p>
        </p:txBody>
      </p:sp>
    </p:spTree>
    <p:extLst>
      <p:ext uri="{BB962C8B-B14F-4D97-AF65-F5344CB8AC3E}">
        <p14:creationId xmlns:p14="http://schemas.microsoft.com/office/powerpoint/2010/main" val="2885795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5:MINIMUM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fontAlgn="base"/>
            <a:r>
              <a:rPr lang="en-US" dirty="0"/>
              <a:t>FAMILY SYSTEMS APPROACH AS PER BILL EDDY (co-Founder of the “High Conflict Institute”  and author of “Don’t Alienate the Kids”)</a:t>
            </a:r>
          </a:p>
          <a:p>
            <a:pPr fontAlgn="base"/>
            <a:endParaRPr lang="en-US" dirty="0"/>
          </a:p>
          <a:p>
            <a:pPr lvl="1" fontAlgn="base"/>
            <a:r>
              <a:rPr lang="en-US" sz="3200" dirty="0"/>
              <a:t>Treatment - - family systems approach</a:t>
            </a:r>
          </a:p>
          <a:p>
            <a:pPr lvl="1" fontAlgn="base"/>
            <a:r>
              <a:rPr lang="en-US" sz="3200" dirty="0"/>
              <a:t>Family counselling participants and goals</a:t>
            </a:r>
          </a:p>
          <a:p>
            <a:pPr lvl="1" fontAlgn="base"/>
            <a:r>
              <a:rPr lang="en-US" sz="3200" dirty="0"/>
              <a:t>You need both parents</a:t>
            </a:r>
          </a:p>
          <a:p>
            <a:pPr marL="457200" lvl="1" indent="0" fontAlgn="base">
              <a:buNone/>
            </a:pPr>
            <a:endParaRPr lang="en-US" dirty="0"/>
          </a:p>
          <a:p>
            <a:pPr marL="457200" lvl="1" indent="0" fontAlgn="base">
              <a:buNone/>
            </a:pPr>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54</a:t>
            </a:fld>
            <a:endParaRPr lang="en-CA"/>
          </a:p>
        </p:txBody>
      </p:sp>
    </p:spTree>
    <p:extLst>
      <p:ext uri="{BB962C8B-B14F-4D97-AF65-F5344CB8AC3E}">
        <p14:creationId xmlns:p14="http://schemas.microsoft.com/office/powerpoint/2010/main" val="2931401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6:MAXIMUM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85000" lnSpcReduction="20000"/>
          </a:bodyPr>
          <a:lstStyle/>
          <a:p>
            <a:r>
              <a:rPr lang="en-CA" dirty="0"/>
              <a:t>SPECIFIC COURT ORDERS</a:t>
            </a:r>
            <a:endParaRPr lang="en-US" dirty="0"/>
          </a:p>
          <a:p>
            <a:pPr marL="457200" lvl="1" indent="0">
              <a:spcBef>
                <a:spcPts val="0"/>
              </a:spcBef>
              <a:spcAft>
                <a:spcPts val="1800"/>
              </a:spcAft>
              <a:buNone/>
            </a:pPr>
            <a:r>
              <a:rPr lang="en-CA" dirty="0"/>
              <a:t>Court orders in high conflict parenting cases – for parenting plans and for interventions -  need to be </a:t>
            </a:r>
            <a:r>
              <a:rPr lang="en-CA" b="1" dirty="0"/>
              <a:t>detailed and unambiguous</a:t>
            </a:r>
            <a:r>
              <a:rPr lang="en-CA" dirty="0"/>
              <a:t>. (Bala and Fidler, 2020)</a:t>
            </a:r>
            <a:endParaRPr lang="en-US" dirty="0"/>
          </a:p>
          <a:p>
            <a:r>
              <a:rPr lang="en-CA" dirty="0"/>
              <a:t>JUDGES RETAIN JURISDICTION</a:t>
            </a:r>
            <a:endParaRPr lang="en-US" dirty="0"/>
          </a:p>
          <a:p>
            <a:pPr marL="457200" lvl="1" indent="0">
              <a:spcBef>
                <a:spcPts val="0"/>
              </a:spcBef>
              <a:spcAft>
                <a:spcPts val="1200"/>
              </a:spcAft>
              <a:buNone/>
            </a:pPr>
            <a:r>
              <a:rPr lang="en-CA" dirty="0"/>
              <a:t>Courts should make interim orders or retain jurisdiction in order to evaluate whatever steps are implemented.  The judge should set a specific review date to gage progress and then implement other measures where necessary.</a:t>
            </a:r>
          </a:p>
          <a:p>
            <a:pPr fontAlgn="base"/>
            <a:r>
              <a:rPr lang="en-US" dirty="0"/>
              <a:t>POLICE ENFORCEMENT </a:t>
            </a:r>
          </a:p>
          <a:p>
            <a:pPr marL="457200" lvl="1" indent="0" fontAlgn="base">
              <a:buNone/>
            </a:pPr>
            <a:r>
              <a:rPr lang="en-US" dirty="0"/>
              <a:t>(“It’s not the greatest thing to have the police come pick up the child at mom’s house, but sometimes it is necessary.”)</a:t>
            </a:r>
          </a:p>
          <a:p>
            <a:pPr lvl="0"/>
            <a:endParaRPr lang="en-US" dirty="0"/>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55</a:t>
            </a:fld>
            <a:endParaRPr lang="en-CA"/>
          </a:p>
        </p:txBody>
      </p:sp>
    </p:spTree>
    <p:extLst>
      <p:ext uri="{BB962C8B-B14F-4D97-AF65-F5344CB8AC3E}">
        <p14:creationId xmlns:p14="http://schemas.microsoft.com/office/powerpoint/2010/main" val="1801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6:MAXIMUM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77500" lnSpcReduction="20000"/>
          </a:bodyPr>
          <a:lstStyle/>
          <a:p>
            <a:pPr fontAlgn="base"/>
            <a:r>
              <a:rPr lang="en-US" dirty="0"/>
              <a:t>REVERSE PRIMARY RESIDENCE</a:t>
            </a:r>
          </a:p>
          <a:p>
            <a:pPr lvl="1" fontAlgn="base"/>
            <a:r>
              <a:rPr lang="en-US" dirty="0"/>
              <a:t>Sometimes coupled with clinical or educational intervention such as the Family Bridges Program (Warshak, 2015, 2019, 2020).</a:t>
            </a:r>
          </a:p>
          <a:p>
            <a:pPr lvl="1" fontAlgn="base"/>
            <a:r>
              <a:rPr lang="en-US" dirty="0"/>
              <a:t>Where extreme irrational and paranoid behaviour by one parent adversely affecting the needs and well-being of the children exists, a change in custody will be ordered to the parent who is able to include the other parent in the lives of the children:   </a:t>
            </a:r>
            <a:r>
              <a:rPr lang="en-US" i="1" dirty="0"/>
              <a:t>Faber v. </a:t>
            </a:r>
            <a:r>
              <a:rPr lang="en-US" i="1" dirty="0" err="1"/>
              <a:t>Gallicano</a:t>
            </a:r>
            <a:r>
              <a:rPr lang="en-US" dirty="0"/>
              <a:t>, 2012</a:t>
            </a:r>
          </a:p>
          <a:p>
            <a:pPr lvl="1" fontAlgn="base"/>
            <a:r>
              <a:rPr lang="en-US" dirty="0"/>
              <a:t>Alienation of child from parent constituted a change in circumstances, resulting in a change in custody in the best interests of the children:   </a:t>
            </a:r>
            <a:r>
              <a:rPr lang="en-US" i="1" dirty="0"/>
              <a:t>L. (J.K.) v. S. (N.C.),</a:t>
            </a:r>
            <a:r>
              <a:rPr lang="en-US" dirty="0"/>
              <a:t> 2008</a:t>
            </a:r>
          </a:p>
          <a:p>
            <a:pPr lvl="1" fontAlgn="base"/>
            <a:r>
              <a:rPr lang="en-US" dirty="0"/>
              <a:t>Change of residence of the 12-year-old son from the mother’s to the father’s home was upheld on appeal where the mother was found to have alienated the parties’ children from the father:   </a:t>
            </a:r>
            <a:r>
              <a:rPr lang="en-US" i="1" dirty="0"/>
              <a:t>C. (P.A.) v. C. (W.D.)</a:t>
            </a:r>
            <a:r>
              <a:rPr lang="en-US" dirty="0"/>
              <a:t>, 2012 (Alta. C.A.).</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56</a:t>
            </a:fld>
            <a:endParaRPr lang="en-CA"/>
          </a:p>
        </p:txBody>
      </p:sp>
    </p:spTree>
    <p:extLst>
      <p:ext uri="{BB962C8B-B14F-4D97-AF65-F5344CB8AC3E}">
        <p14:creationId xmlns:p14="http://schemas.microsoft.com/office/powerpoint/2010/main" val="3500738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6:MAXIMUM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fontAlgn="base"/>
            <a:r>
              <a:rPr lang="en-US" dirty="0"/>
              <a:t>REVERSE PRIMARY RESIDENCE</a:t>
            </a:r>
          </a:p>
          <a:p>
            <a:pPr lvl="1">
              <a:spcAft>
                <a:spcPts val="3600"/>
              </a:spcAft>
            </a:pPr>
            <a:r>
              <a:rPr lang="en-US" i="1" dirty="0"/>
              <a:t>S.T. v. J.T</a:t>
            </a:r>
            <a:r>
              <a:rPr lang="en-US" dirty="0"/>
              <a:t>., Sask. C.A., 8 Nov. 2019: M’s multiple false allegations:  sexual abuse; KKK; necrophiliac.  Full custody to dad.</a:t>
            </a:r>
          </a:p>
          <a:p>
            <a:pPr lvl="1">
              <a:spcAft>
                <a:spcPts val="3600"/>
              </a:spcAft>
            </a:pPr>
            <a:r>
              <a:rPr lang="en-US" i="1" dirty="0"/>
              <a:t>A.M. v. C.H</a:t>
            </a:r>
            <a:r>
              <a:rPr lang="en-US" dirty="0"/>
              <a:t>., Ont. C.A., 14 Aug. 2-19: 14 </a:t>
            </a:r>
            <a:r>
              <a:rPr lang="en-US" dirty="0" err="1"/>
              <a:t>yr</a:t>
            </a:r>
            <a:r>
              <a:rPr lang="en-US" dirty="0"/>
              <a:t> old son.  Full custody to dad.  Mom and kid to reunification therapy before mom could seek further review.</a:t>
            </a:r>
            <a:endParaRPr lang="en-CA" sz="20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57</a:t>
            </a:fld>
            <a:endParaRPr lang="en-CA"/>
          </a:p>
        </p:txBody>
      </p:sp>
    </p:spTree>
    <p:extLst>
      <p:ext uri="{BB962C8B-B14F-4D97-AF65-F5344CB8AC3E}">
        <p14:creationId xmlns:p14="http://schemas.microsoft.com/office/powerpoint/2010/main" val="1824428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6:MAXIMUM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fontAlgn="base"/>
            <a:endParaRPr lang="en-US" dirty="0"/>
          </a:p>
          <a:p>
            <a:pPr fontAlgn="base"/>
            <a:r>
              <a:rPr lang="en-US" dirty="0"/>
              <a:t>SUSPEND CONTACT TO THE ALIENATOR PARENT</a:t>
            </a:r>
          </a:p>
          <a:p>
            <a:pPr marL="0" indent="0" fontAlgn="base">
              <a:buNone/>
            </a:pPr>
            <a:endParaRPr lang="en-US" dirty="0"/>
          </a:p>
          <a:p>
            <a:pPr fontAlgn="base"/>
            <a:r>
              <a:rPr lang="en-US" dirty="0"/>
              <a:t>SUPERVISED ACCESS (“USE SUCH FIRMS AS</a:t>
            </a:r>
            <a:r>
              <a:rPr lang="en-US" u="sng" dirty="0">
                <a:hlinkClick r:id="rId2"/>
              </a:rPr>
              <a:t> </a:t>
            </a:r>
            <a:r>
              <a:rPr lang="en-US" dirty="0">
                <a:hlinkClick r:id="rId2"/>
              </a:rPr>
              <a:t>BRAYDEN SUPERVISION SERVICES</a:t>
            </a:r>
            <a:r>
              <a:rPr lang="en-US" dirty="0"/>
              <a:t> &amp; </a:t>
            </a:r>
            <a:r>
              <a:rPr lang="en-US" dirty="0">
                <a:hlinkClick r:id="rId3"/>
              </a:rPr>
              <a:t>SIDE BY SIDE SUPERVISED ACCESS SERVICES</a:t>
            </a:r>
            <a:r>
              <a:rPr lang="en-US" dirty="0"/>
              <a:t>, WHO UNDERSTAND THE DYNAMICS OF PA.”)</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58</a:t>
            </a:fld>
            <a:endParaRPr lang="en-CA"/>
          </a:p>
        </p:txBody>
      </p:sp>
    </p:spTree>
    <p:extLst>
      <p:ext uri="{BB962C8B-B14F-4D97-AF65-F5344CB8AC3E}">
        <p14:creationId xmlns:p14="http://schemas.microsoft.com/office/powerpoint/2010/main" val="1479402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6:MAXIMUM LEVEL SOLUTIONS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a:bodyPr>
          <a:lstStyle/>
          <a:p>
            <a:pPr fontAlgn="base"/>
            <a:endParaRPr lang="en-US" dirty="0"/>
          </a:p>
          <a:p>
            <a:pPr>
              <a:spcAft>
                <a:spcPts val="3600"/>
              </a:spcAft>
            </a:pPr>
            <a:r>
              <a:rPr lang="en-US" dirty="0"/>
              <a:t>BILL EDDY:</a:t>
            </a:r>
          </a:p>
          <a:p>
            <a:pPr marL="457200" lvl="1" indent="0">
              <a:spcAft>
                <a:spcPts val="3600"/>
              </a:spcAft>
              <a:buNone/>
            </a:pPr>
            <a:r>
              <a:rPr lang="en-CA" dirty="0"/>
              <a:t>In severe cases, consideration should be given by the Court to temporarily suspend contact with the favored parent when interventions with the goal of reconnecting a child and rejected parent have been undermined by the favored parent. Intensive weekend programs or camps for the child with the rejected parent have been found to show promise in reuniting them. </a:t>
            </a:r>
            <a:endParaRPr lang="en-CA" sz="20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59</a:t>
            </a:fld>
            <a:endParaRPr lang="en-CA"/>
          </a:p>
        </p:txBody>
      </p:sp>
    </p:spTree>
    <p:extLst>
      <p:ext uri="{BB962C8B-B14F-4D97-AF65-F5344CB8AC3E}">
        <p14:creationId xmlns:p14="http://schemas.microsoft.com/office/powerpoint/2010/main" val="221435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a:bodyPr>
          <a:lstStyle/>
          <a:p>
            <a:pPr marL="0" indent="0">
              <a:buNone/>
            </a:pPr>
            <a:r>
              <a:rPr lang="en-US" sz="2400" b="1" dirty="0">
                <a:latin typeface="Arial" panose="020B0604020202020204" pitchFamily="34" charset="0"/>
                <a:cs typeface="Arial" panose="020B0604020202020204" pitchFamily="34" charset="0"/>
              </a:rPr>
              <a:t>Our Team   </a:t>
            </a:r>
          </a:p>
          <a:p>
            <a:pPr marL="0" indent="0">
              <a:buNone/>
            </a:pPr>
            <a:r>
              <a:rPr lang="en-US" sz="2400" dirty="0">
                <a:hlinkClick r:id="rId2"/>
              </a:rPr>
              <a:t>https://www.complexfamilylaw.com/Our-Team/</a:t>
            </a:r>
            <a:endParaRPr lang="en-US" sz="2400" b="1" dirty="0">
              <a:latin typeface="Arial" panose="020B0604020202020204" pitchFamily="34" charset="0"/>
              <a:cs typeface="Arial" panose="020B0604020202020204" pitchFamily="34" charset="0"/>
            </a:endParaRPr>
          </a:p>
          <a:p>
            <a:r>
              <a:rPr lang="en-CA" sz="2400" b="1" dirty="0">
                <a:latin typeface="Arial" panose="020B0604020202020204" pitchFamily="34" charset="0"/>
                <a:cs typeface="Arial" panose="020B0604020202020204" pitchFamily="34" charset="0"/>
              </a:rPr>
              <a:t>Gene C. Colman</a:t>
            </a:r>
          </a:p>
          <a:p>
            <a:r>
              <a:rPr lang="en-CA" sz="2400" b="1" dirty="0">
                <a:latin typeface="Arial" panose="020B0604020202020204" pitchFamily="34" charset="0"/>
                <a:cs typeface="Arial" panose="020B0604020202020204" pitchFamily="34" charset="0"/>
              </a:rPr>
              <a:t>Gloria Antwi</a:t>
            </a:r>
          </a:p>
          <a:p>
            <a:r>
              <a:rPr lang="en-CA" sz="2400" b="1" dirty="0">
                <a:latin typeface="Arial" panose="020B0604020202020204" pitchFamily="34" charset="0"/>
                <a:cs typeface="Arial" panose="020B0604020202020204" pitchFamily="34" charset="0"/>
              </a:rPr>
              <a:t>Jenny Kirshen</a:t>
            </a:r>
          </a:p>
          <a:p>
            <a:r>
              <a:rPr lang="en-CA" sz="2400" b="1" dirty="0">
                <a:latin typeface="Arial" panose="020B0604020202020204" pitchFamily="34" charset="0"/>
                <a:cs typeface="Arial" panose="020B0604020202020204" pitchFamily="34" charset="0"/>
              </a:rPr>
              <a:t>Robert McNeillie</a:t>
            </a:r>
          </a:p>
          <a:p>
            <a:r>
              <a:rPr lang="en-CA" sz="2400" b="1" dirty="0">
                <a:latin typeface="Arial" panose="020B0604020202020204" pitchFamily="34" charset="0"/>
                <a:cs typeface="Arial" panose="020B0604020202020204" pitchFamily="34" charset="0"/>
              </a:rPr>
              <a:t>Kulbir K. Rahal Vaid</a:t>
            </a:r>
          </a:p>
          <a:p>
            <a:r>
              <a:rPr lang="en-CA" sz="2400" b="1" dirty="0">
                <a:latin typeface="Arial" panose="020B0604020202020204" pitchFamily="34" charset="0"/>
                <a:cs typeface="Arial" panose="020B0604020202020204" pitchFamily="34" charset="0"/>
              </a:rPr>
              <a:t>Law Clerk: Kim Pitre</a:t>
            </a:r>
          </a:p>
          <a:p>
            <a:endParaRPr lang="en-CA" sz="2400" b="1" dirty="0">
              <a:latin typeface="Arial" panose="020B0604020202020204" pitchFamily="34" charset="0"/>
              <a:cs typeface="Arial" panose="020B0604020202020204" pitchFamily="34" charset="0"/>
            </a:endParaRP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a:t>
            </a:fld>
            <a:endParaRPr lang="en-CA"/>
          </a:p>
        </p:txBody>
      </p:sp>
    </p:spTree>
    <p:extLst>
      <p:ext uri="{BB962C8B-B14F-4D97-AF65-F5344CB8AC3E}">
        <p14:creationId xmlns:p14="http://schemas.microsoft.com/office/powerpoint/2010/main" val="1261917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PART 7: SUMMARY</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55000" lnSpcReduction="20000"/>
          </a:bodyPr>
          <a:lstStyle/>
          <a:p>
            <a:pPr marL="514350" indent="-514350">
              <a:spcAft>
                <a:spcPts val="3600"/>
              </a:spcAft>
              <a:buFont typeface="+mj-lt"/>
              <a:buAutoNum type="arabicPeriod"/>
            </a:pPr>
            <a:r>
              <a:rPr lang="en-CA" dirty="0"/>
              <a:t>EMOTIONS</a:t>
            </a:r>
          </a:p>
          <a:p>
            <a:pPr marL="514350" indent="-514350">
              <a:spcAft>
                <a:spcPts val="3600"/>
              </a:spcAft>
              <a:buFont typeface="+mj-lt"/>
              <a:buAutoNum type="arabicPeriod"/>
            </a:pPr>
            <a:r>
              <a:rPr lang="en-CA" dirty="0"/>
              <a:t>NUANCED APPROACH</a:t>
            </a:r>
          </a:p>
          <a:p>
            <a:pPr marL="514350" indent="-514350">
              <a:spcAft>
                <a:spcPts val="3600"/>
              </a:spcAft>
              <a:buFont typeface="+mj-lt"/>
              <a:buAutoNum type="arabicPeriod"/>
            </a:pPr>
            <a:r>
              <a:rPr lang="en-CA" dirty="0"/>
              <a:t>DEFINITIONS</a:t>
            </a:r>
          </a:p>
          <a:p>
            <a:pPr marL="514350" indent="-514350">
              <a:spcAft>
                <a:spcPts val="3600"/>
              </a:spcAft>
              <a:buFont typeface="+mj-lt"/>
              <a:buAutoNum type="arabicPeriod"/>
            </a:pPr>
            <a:r>
              <a:rPr lang="en-CA" dirty="0"/>
              <a:t>SOLUTIONS </a:t>
            </a:r>
          </a:p>
          <a:p>
            <a:pPr marL="514350" indent="-514350">
              <a:spcAft>
                <a:spcPts val="3600"/>
              </a:spcAft>
              <a:buFont typeface="+mj-lt"/>
              <a:buAutoNum type="arabicPeriod"/>
            </a:pPr>
            <a:r>
              <a:rPr lang="en-CA" dirty="0"/>
              <a:t>CAUTIOUS ENCOURAGEMENT</a:t>
            </a:r>
          </a:p>
          <a:p>
            <a:pPr marL="514350" indent="-514350">
              <a:spcAft>
                <a:spcPts val="3600"/>
              </a:spcAft>
              <a:buFont typeface="+mj-lt"/>
              <a:buAutoNum type="arabicPeriod"/>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60</a:t>
            </a:fld>
            <a:endParaRPr lang="en-CA"/>
          </a:p>
        </p:txBody>
      </p:sp>
    </p:spTree>
    <p:extLst>
      <p:ext uri="{BB962C8B-B14F-4D97-AF65-F5344CB8AC3E}">
        <p14:creationId xmlns:p14="http://schemas.microsoft.com/office/powerpoint/2010/main" val="3011119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648929" y="629266"/>
            <a:ext cx="6586491" cy="1676603"/>
          </a:xfrm>
        </p:spPr>
        <p:txBody>
          <a:bodyPr>
            <a:normAutofit/>
          </a:bodyPr>
          <a:lstStyle/>
          <a:p>
            <a:br>
              <a:rPr lang="en-US" sz="1400" b="1">
                <a:latin typeface="Arial" panose="020B0604020202020204" pitchFamily="34" charset="0"/>
                <a:cs typeface="Arial" panose="020B0604020202020204" pitchFamily="34" charset="0"/>
              </a:rPr>
            </a:b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PARENTAL ALIENATION</a:t>
            </a:r>
            <a:br>
              <a:rPr lang="en-US" sz="1400" b="1">
                <a:latin typeface="Arial" panose="020B0604020202020204" pitchFamily="34" charset="0"/>
                <a:cs typeface="Arial" panose="020B0604020202020204" pitchFamily="34" charset="0"/>
              </a:rPr>
            </a:br>
            <a:br>
              <a:rPr lang="en-US" sz="1400" b="1">
                <a:latin typeface="Arial" panose="020B0604020202020204" pitchFamily="34" charset="0"/>
                <a:cs typeface="Arial" panose="020B0604020202020204" pitchFamily="34" charset="0"/>
              </a:rPr>
            </a:br>
            <a:r>
              <a:rPr lang="en-CA" sz="1400" b="1">
                <a:latin typeface="Arial" panose="020B0604020202020204" pitchFamily="34" charset="0"/>
                <a:cs typeface="Arial" panose="020B0604020202020204" pitchFamily="34" charset="0"/>
              </a:rPr>
              <a:t>PART 7: SUMMARY</a:t>
            </a:r>
            <a:br>
              <a:rPr lang="en-US" sz="1400">
                <a:latin typeface="Arial" panose="020B0604020202020204" pitchFamily="34" charset="0"/>
                <a:cs typeface="Arial" panose="020B0604020202020204" pitchFamily="34" charset="0"/>
              </a:rPr>
            </a:br>
            <a:br>
              <a:rPr lang="en-US" sz="1400" b="1">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endParaRPr lang="en-CA" sz="14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648930" y="2438400"/>
            <a:ext cx="6586489" cy="3785419"/>
          </a:xfrm>
        </p:spPr>
        <p:txBody>
          <a:bodyPr>
            <a:normAutofit/>
          </a:bodyPr>
          <a:lstStyle/>
          <a:p>
            <a:pPr marL="0" indent="0">
              <a:spcAft>
                <a:spcPts val="3600"/>
              </a:spcAft>
              <a:buNone/>
            </a:pPr>
            <a:r>
              <a:rPr lang="en-CA" sz="2400" b="1">
                <a:latin typeface="Arial" panose="020B0604020202020204" pitchFamily="34" charset="0"/>
                <a:cs typeface="Arial" panose="020B0604020202020204" pitchFamily="34" charset="0"/>
              </a:rPr>
              <a:t>6. DIVORCE POISON</a:t>
            </a:r>
          </a:p>
          <a:p>
            <a:pPr marL="0" indent="0">
              <a:spcAft>
                <a:spcPts val="3600"/>
              </a:spcAft>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049855" cy="365125"/>
          </a:xfrm>
        </p:spPr>
        <p:txBody>
          <a:bodyPr>
            <a:normAutofit/>
          </a:bodyPr>
          <a:lstStyle/>
          <a:p>
            <a:pPr>
              <a:spcAft>
                <a:spcPts val="600"/>
              </a:spcAft>
            </a:pPr>
            <a:r>
              <a:rPr lang="en-CA"/>
              <a:t>23 April 2020</a:t>
            </a:r>
          </a:p>
        </p:txBody>
      </p:sp>
      <p:pic>
        <p:nvPicPr>
          <p:cNvPr id="1026" name="Picture 2" descr="Divorce Poison | Classic Guide to Overcoming Parental Alienation ...">
            <a:extLst>
              <a:ext uri="{FF2B5EF4-FFF2-40B4-BE49-F238E27FC236}">
                <a16:creationId xmlns:a16="http://schemas.microsoft.com/office/drawing/2014/main" id="{FD60CB1C-1F4A-45E2-9D8A-F86623B874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 r="-2" b="1281"/>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normAutofit/>
          </a:bodyPr>
          <a:lstStyle/>
          <a:p>
            <a:pPr>
              <a:spcAft>
                <a:spcPts val="600"/>
              </a:spcAft>
            </a:pPr>
            <a:fld id="{12D0BCEA-8065-4A0E-8EA6-60F3C3D6559E}" type="slidenum">
              <a:rPr lang="en-CA">
                <a:solidFill>
                  <a:srgbClr val="FFFFFF"/>
                </a:solidFill>
              </a:rPr>
              <a:pPr>
                <a:spcAft>
                  <a:spcPts val="600"/>
                </a:spcAft>
              </a:pPr>
              <a:t>61</a:t>
            </a:fld>
            <a:endParaRPr lang="en-CA">
              <a:solidFill>
                <a:srgbClr val="FFFFFF"/>
              </a:solidFill>
            </a:endParaRPr>
          </a:p>
        </p:txBody>
      </p:sp>
    </p:spTree>
    <p:extLst>
      <p:ext uri="{BB962C8B-B14F-4D97-AF65-F5344CB8AC3E}">
        <p14:creationId xmlns:p14="http://schemas.microsoft.com/office/powerpoint/2010/main" val="2446756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B47C-B12F-4794-8DBD-064063F89C83}"/>
              </a:ext>
            </a:extLst>
          </p:cNvPr>
          <p:cNvSpPr>
            <a:spLocks noGrp="1"/>
          </p:cNvSpPr>
          <p:nvPr>
            <p:ph type="title"/>
          </p:nvPr>
        </p:nvSpPr>
        <p:spPr/>
        <p:txBody>
          <a:bodyPr>
            <a:normAutofit/>
          </a:bodyPr>
          <a:lstStyle/>
          <a:p>
            <a:pPr algn="ctr"/>
            <a:r>
              <a:rPr lang="en-US" sz="3200" b="1" dirty="0"/>
              <a:t>PARENTAL ALIENATION</a:t>
            </a:r>
          </a:p>
        </p:txBody>
      </p:sp>
      <p:sp>
        <p:nvSpPr>
          <p:cNvPr id="3" name="Content Placeholder 2">
            <a:extLst>
              <a:ext uri="{FF2B5EF4-FFF2-40B4-BE49-F238E27FC236}">
                <a16:creationId xmlns:a16="http://schemas.microsoft.com/office/drawing/2014/main" id="{107E1F00-057B-48A6-A89D-CB6949DA004C}"/>
              </a:ext>
            </a:extLst>
          </p:cNvPr>
          <p:cNvSpPr>
            <a:spLocks noGrp="1"/>
          </p:cNvSpPr>
          <p:nvPr>
            <p:ph idx="1"/>
          </p:nvPr>
        </p:nvSpPr>
        <p:spPr/>
        <p:txBody>
          <a:bodyPr/>
          <a:lstStyle/>
          <a:p>
            <a:endParaRPr lang="en-CA" dirty="0"/>
          </a:p>
          <a:p>
            <a:endParaRPr lang="en-CA" dirty="0"/>
          </a:p>
          <a:p>
            <a:r>
              <a:rPr lang="en-CA" dirty="0"/>
              <a:t>Note: Webinar on P.A. this Saturday, P.A. Awareness Day </a:t>
            </a:r>
          </a:p>
          <a:p>
            <a:r>
              <a:rPr lang="en-CA" dirty="0"/>
              <a:t>Start time: 11am End Time: 4 pm Eastern Time  on Facebook live – Equal Parenting For Children   </a:t>
            </a:r>
            <a:r>
              <a:rPr lang="en-CA" u="sng" dirty="0">
                <a:hlinkClick r:id="rId2"/>
              </a:rPr>
              <a:t>https://www.facebook.com/EqualParentingForChildren/</a:t>
            </a:r>
            <a:endParaRPr lang="en-US" dirty="0"/>
          </a:p>
          <a:p>
            <a:endParaRPr lang="en-US" dirty="0"/>
          </a:p>
        </p:txBody>
      </p:sp>
      <p:sp>
        <p:nvSpPr>
          <p:cNvPr id="4" name="Date Placeholder 3">
            <a:extLst>
              <a:ext uri="{FF2B5EF4-FFF2-40B4-BE49-F238E27FC236}">
                <a16:creationId xmlns:a16="http://schemas.microsoft.com/office/drawing/2014/main" id="{A848A7F6-3187-4BF9-AFEA-D69B0CB8CAD6}"/>
              </a:ext>
            </a:extLst>
          </p:cNvPr>
          <p:cNvSpPr>
            <a:spLocks noGrp="1"/>
          </p:cNvSpPr>
          <p:nvPr>
            <p:ph type="dt" sz="half" idx="10"/>
          </p:nvPr>
        </p:nvSpPr>
        <p:spPr/>
        <p:txBody>
          <a:bodyPr/>
          <a:lstStyle/>
          <a:p>
            <a:r>
              <a:rPr lang="en-CA"/>
              <a:t>23 April 2020</a:t>
            </a:r>
          </a:p>
        </p:txBody>
      </p:sp>
      <p:sp>
        <p:nvSpPr>
          <p:cNvPr id="5" name="Slide Number Placeholder 4">
            <a:extLst>
              <a:ext uri="{FF2B5EF4-FFF2-40B4-BE49-F238E27FC236}">
                <a16:creationId xmlns:a16="http://schemas.microsoft.com/office/drawing/2014/main" id="{D7268E62-A41E-4645-A795-D7D4F1BDDCED}"/>
              </a:ext>
            </a:extLst>
          </p:cNvPr>
          <p:cNvSpPr>
            <a:spLocks noGrp="1"/>
          </p:cNvSpPr>
          <p:nvPr>
            <p:ph type="sldNum" sz="quarter" idx="12"/>
          </p:nvPr>
        </p:nvSpPr>
        <p:spPr/>
        <p:txBody>
          <a:bodyPr/>
          <a:lstStyle/>
          <a:p>
            <a:fld id="{12D0BCEA-8065-4A0E-8EA6-60F3C3D6559E}" type="slidenum">
              <a:rPr lang="en-CA" smtClean="0"/>
              <a:t>62</a:t>
            </a:fld>
            <a:endParaRPr lang="en-CA"/>
          </a:p>
        </p:txBody>
      </p:sp>
    </p:spTree>
    <p:extLst>
      <p:ext uri="{BB962C8B-B14F-4D97-AF65-F5344CB8AC3E}">
        <p14:creationId xmlns:p14="http://schemas.microsoft.com/office/powerpoint/2010/main" val="2704264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SELECTED SOURCES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25000" lnSpcReduction="20000"/>
          </a:bodyPr>
          <a:lstStyle/>
          <a:p>
            <a:pPr marL="0" indent="0" algn="ctr">
              <a:spcBef>
                <a:spcPts val="0"/>
              </a:spcBef>
              <a:spcAft>
                <a:spcPts val="1200"/>
              </a:spcAft>
              <a:buNone/>
            </a:pPr>
            <a:r>
              <a:rPr lang="en-CA" sz="3800" b="1" dirty="0">
                <a:latin typeface="Arial" panose="020B0604020202020204" pitchFamily="34" charset="0"/>
                <a:cs typeface="Arial" panose="020B0604020202020204" pitchFamily="34" charset="0"/>
              </a:rPr>
              <a:t>SOURCES</a:t>
            </a:r>
          </a:p>
          <a:p>
            <a:pPr marL="0" indent="0">
              <a:spcBef>
                <a:spcPts val="0"/>
              </a:spcBef>
              <a:spcAft>
                <a:spcPts val="1200"/>
              </a:spcAft>
              <a:buNone/>
            </a:pPr>
            <a:r>
              <a:rPr lang="en-CA" sz="7200" b="1" dirty="0"/>
              <a:t>TO APPEAR IN </a:t>
            </a:r>
            <a:r>
              <a:rPr lang="en-US" sz="7200" b="1" dirty="0"/>
              <a:t>Family Court Review, Volume 57, April 2020: </a:t>
            </a:r>
            <a:endParaRPr lang="en-US" sz="7200" dirty="0"/>
          </a:p>
          <a:p>
            <a:pPr marL="0" indent="0">
              <a:spcBef>
                <a:spcPts val="0"/>
              </a:spcBef>
              <a:spcAft>
                <a:spcPts val="1200"/>
              </a:spcAft>
              <a:buNone/>
            </a:pPr>
            <a:r>
              <a:rPr lang="en-CA" b="1" dirty="0"/>
              <a:t> </a:t>
            </a:r>
            <a:endParaRPr lang="en-US" dirty="0"/>
          </a:p>
          <a:p>
            <a:pPr lvl="0">
              <a:spcBef>
                <a:spcPts val="0"/>
              </a:spcBef>
              <a:spcAft>
                <a:spcPts val="1200"/>
              </a:spcAft>
            </a:pPr>
            <a:r>
              <a:rPr lang="en-US" sz="7200" dirty="0"/>
              <a:t>Shely </a:t>
            </a:r>
            <a:r>
              <a:rPr lang="en-US" sz="7200" dirty="0" err="1"/>
              <a:t>Polak</a:t>
            </a:r>
            <a:r>
              <a:rPr lang="en-US" sz="7200" dirty="0"/>
              <a:t>, Tom </a:t>
            </a:r>
            <a:r>
              <a:rPr lang="en-US" sz="7200" dirty="0" err="1"/>
              <a:t>Altobelli</a:t>
            </a:r>
            <a:r>
              <a:rPr lang="en-US" sz="7200" dirty="0"/>
              <a:t>, Linda </a:t>
            </a:r>
            <a:r>
              <a:rPr lang="en-US" sz="7200" dirty="0" err="1"/>
              <a:t>Popielarczyk</a:t>
            </a:r>
            <a:r>
              <a:rPr lang="en-US" sz="7200" dirty="0"/>
              <a:t>, </a:t>
            </a:r>
            <a:r>
              <a:rPr lang="en-CA" sz="7200" dirty="0"/>
              <a:t>Responding to Severe Parent-Child Rejection Cases Without A </a:t>
            </a:r>
            <a:r>
              <a:rPr lang="en-CA" sz="7200" dirty="0" err="1"/>
              <a:t>Parentectomy</a:t>
            </a:r>
            <a:r>
              <a:rPr lang="en-CA" sz="7200" dirty="0"/>
              <a:t>: A Blended Sequential Intervention Model and the Role of the Courts</a:t>
            </a:r>
            <a:endParaRPr lang="en-US" sz="7200" dirty="0"/>
          </a:p>
          <a:p>
            <a:pPr marL="0" indent="0">
              <a:spcBef>
                <a:spcPts val="0"/>
              </a:spcBef>
              <a:spcAft>
                <a:spcPts val="1200"/>
              </a:spcAft>
              <a:buNone/>
            </a:pPr>
            <a:r>
              <a:rPr lang="en-CA" sz="7200" dirty="0"/>
              <a:t> </a:t>
            </a:r>
            <a:endParaRPr lang="en-US" sz="7200" dirty="0"/>
          </a:p>
          <a:p>
            <a:pPr lvl="0">
              <a:spcBef>
                <a:spcPts val="0"/>
              </a:spcBef>
              <a:spcAft>
                <a:spcPts val="1200"/>
              </a:spcAft>
            </a:pPr>
            <a:r>
              <a:rPr lang="en-US" sz="7200" dirty="0"/>
              <a:t>Dr. Barbara Jo Fidler, Prof. Nicholas Bala, Concepts, Controversies and Conundrums of “Alienation”: Lessons Learned in a Decade and Reflections on Challenges Ahead</a:t>
            </a:r>
          </a:p>
          <a:p>
            <a:pPr marL="0" indent="0">
              <a:spcBef>
                <a:spcPts val="0"/>
              </a:spcBef>
              <a:spcAft>
                <a:spcPts val="1200"/>
              </a:spcAft>
              <a:buNone/>
            </a:pPr>
            <a:r>
              <a:rPr lang="en-US" sz="7200" dirty="0"/>
              <a:t> </a:t>
            </a:r>
          </a:p>
          <a:p>
            <a:pPr lvl="0">
              <a:spcBef>
                <a:spcPts val="0"/>
              </a:spcBef>
              <a:spcAft>
                <a:spcPts val="1200"/>
              </a:spcAft>
            </a:pPr>
            <a:r>
              <a:rPr lang="en-US" sz="7200" dirty="0"/>
              <a:t>Richard A. Warshak, Risks and Realities of Working with Alienated Children</a:t>
            </a:r>
          </a:p>
          <a:p>
            <a:pPr marL="0" indent="0">
              <a:spcBef>
                <a:spcPts val="0"/>
              </a:spcBef>
              <a:spcAft>
                <a:spcPts val="1200"/>
              </a:spcAft>
              <a:buNone/>
            </a:pPr>
            <a:r>
              <a:rPr lang="en-US" sz="7200" dirty="0"/>
              <a:t> </a:t>
            </a:r>
          </a:p>
          <a:p>
            <a:pPr lvl="0">
              <a:spcBef>
                <a:spcPts val="0"/>
              </a:spcBef>
              <a:spcAft>
                <a:spcPts val="1200"/>
              </a:spcAft>
            </a:pPr>
            <a:r>
              <a:rPr lang="en-US" sz="7200" dirty="0"/>
              <a:t>Michael Saini, </a:t>
            </a:r>
            <a:r>
              <a:rPr lang="en-US" sz="7200" dirty="0" err="1"/>
              <a:t>Taina</a:t>
            </a:r>
            <a:r>
              <a:rPr lang="en-US" sz="7200" dirty="0"/>
              <a:t> </a:t>
            </a:r>
            <a:r>
              <a:rPr lang="en-US" sz="7200" dirty="0" err="1"/>
              <a:t>Laajasalo</a:t>
            </a:r>
            <a:r>
              <a:rPr lang="en-US" sz="7200" dirty="0"/>
              <a:t>, Stacey Platt, Gatekeeping by Allegations: An Examination of Verified, Unfounded, and Fabricated Allegations of Child Maltreatment Within the Context of Resist and Refusal Dynamics</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63</a:t>
            </a:fld>
            <a:endParaRPr lang="en-CA"/>
          </a:p>
        </p:txBody>
      </p:sp>
    </p:spTree>
    <p:extLst>
      <p:ext uri="{BB962C8B-B14F-4D97-AF65-F5344CB8AC3E}">
        <p14:creationId xmlns:p14="http://schemas.microsoft.com/office/powerpoint/2010/main" val="3972326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SELECTED SOURCES</a:t>
            </a: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85000" lnSpcReduction="10000"/>
          </a:bodyPr>
          <a:lstStyle/>
          <a:p>
            <a:pPr marL="0" indent="0">
              <a:buNone/>
            </a:pPr>
            <a:r>
              <a:rPr lang="en-US" b="1" dirty="0"/>
              <a:t>Other Journals:</a:t>
            </a:r>
            <a:endParaRPr lang="en-US" dirty="0"/>
          </a:p>
          <a:p>
            <a:pPr marL="0" indent="0">
              <a:buNone/>
            </a:pPr>
            <a:r>
              <a:rPr lang="en-US" dirty="0"/>
              <a:t> </a:t>
            </a:r>
          </a:p>
          <a:p>
            <a:r>
              <a:rPr lang="en-US" dirty="0"/>
              <a:t>Richard A. Warshak (2019) Reclaiming Parent–Child Relationships: Outcomes of Family Bridges with Alienated Children, Journal of Divorce &amp; Remarriage, 60:8, 645-667, DOI: 10.1080/10502556.2018.1529505</a:t>
            </a:r>
          </a:p>
          <a:p>
            <a:pPr marL="0" indent="0">
              <a:buNone/>
            </a:pPr>
            <a:r>
              <a:rPr lang="en-US" dirty="0"/>
              <a:t> </a:t>
            </a:r>
          </a:p>
          <a:p>
            <a:r>
              <a:rPr lang="en-US" dirty="0"/>
              <a:t>Richard A. Warshak, When Evaluators Get It Wrong: False Positive IDs and Parental Alienation, Psychology, Public Policy, and Law, 2020, Vol. 26, No. 1, 54–68</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64</a:t>
            </a:fld>
            <a:endParaRPr lang="en-CA"/>
          </a:p>
        </p:txBody>
      </p:sp>
    </p:spTree>
    <p:extLst>
      <p:ext uri="{BB962C8B-B14F-4D97-AF65-F5344CB8AC3E}">
        <p14:creationId xmlns:p14="http://schemas.microsoft.com/office/powerpoint/2010/main" val="1373424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PARENTAL ALIENATION</a:t>
            </a:r>
            <a:br>
              <a:rPr lang="en-US" sz="2800" b="1" dirty="0">
                <a:latin typeface="Arial" panose="020B0604020202020204" pitchFamily="34" charset="0"/>
                <a:cs typeface="Arial" panose="020B0604020202020204" pitchFamily="34" charset="0"/>
              </a:rPr>
            </a:br>
            <a:br>
              <a:rPr lang="en-US" sz="1800" b="1" dirty="0">
                <a:latin typeface="Arial" panose="020B0604020202020204" pitchFamily="34" charset="0"/>
                <a:cs typeface="Arial" panose="020B0604020202020204" pitchFamily="34" charset="0"/>
              </a:rPr>
            </a:br>
            <a:r>
              <a:rPr lang="en-CA" sz="2800" b="1" dirty="0">
                <a:latin typeface="Arial" panose="020B0604020202020204" pitchFamily="34" charset="0"/>
                <a:cs typeface="Arial" panose="020B0604020202020204" pitchFamily="34" charset="0"/>
              </a:rPr>
              <a:t>SELECTED SOURCES</a:t>
            </a:r>
            <a:br>
              <a:rPr lang="en-US" sz="1800"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CA"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fontScale="92500" lnSpcReduction="10000"/>
          </a:bodyPr>
          <a:lstStyle/>
          <a:p>
            <a:r>
              <a:rPr lang="en-US" b="1" dirty="0"/>
              <a:t>Texts:</a:t>
            </a:r>
            <a:endParaRPr lang="en-US" dirty="0"/>
          </a:p>
          <a:p>
            <a:r>
              <a:rPr lang="en-US" dirty="0"/>
              <a:t>Richard A. Warshak, Divorce Poison, Rev. Ed., – How to Protect your Family from Bad-mouthing and Brainwashing, Harper, New York, 2010</a:t>
            </a:r>
          </a:p>
          <a:p>
            <a:pPr marL="0" indent="0">
              <a:buNone/>
            </a:pPr>
            <a:r>
              <a:rPr lang="en-US" dirty="0"/>
              <a:t> </a:t>
            </a:r>
          </a:p>
          <a:p>
            <a:r>
              <a:rPr lang="en-US" dirty="0"/>
              <a:t>Barbara Jo Fidler, Nicholas Bala,, Michael A. Saini, Children Who Resist Postseparation Parental Contact – A Differential Approach for Legal and Mental Health Professionals, Oxford University Press, New York, 2013</a:t>
            </a:r>
          </a:p>
          <a:p>
            <a:pPr>
              <a:spcAft>
                <a:spcPts val="3600"/>
              </a:spcAft>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65</a:t>
            </a:fld>
            <a:endParaRPr lang="en-CA"/>
          </a:p>
        </p:txBody>
      </p:sp>
    </p:spTree>
    <p:extLst>
      <p:ext uri="{BB962C8B-B14F-4D97-AF65-F5344CB8AC3E}">
        <p14:creationId xmlns:p14="http://schemas.microsoft.com/office/powerpoint/2010/main" val="902569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PART 7: SUMMARY</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marL="0" indent="0">
              <a:buNone/>
            </a:pPr>
            <a:r>
              <a:rPr lang="en-CA" b="1" dirty="0">
                <a:latin typeface="Arial" panose="020B0604020202020204" pitchFamily="34" charset="0"/>
                <a:cs typeface="Arial" panose="020B0604020202020204" pitchFamily="34" charset="0"/>
                <a:hlinkClick r:id="rId2"/>
              </a:rPr>
              <a:t>PLEASE DONATE NOW TO:</a:t>
            </a:r>
          </a:p>
          <a:p>
            <a:pPr marL="0" indent="0" algn="ctr">
              <a:buNone/>
            </a:pPr>
            <a:r>
              <a:rPr lang="en-CA" b="1" dirty="0">
                <a:latin typeface="Arial" panose="020B0604020202020204" pitchFamily="34" charset="0"/>
                <a:cs typeface="Arial" panose="020B0604020202020204" pitchFamily="34" charset="0"/>
                <a:hlinkClick r:id="rId2"/>
              </a:rPr>
              <a:t>North York Harvest Food Bank</a:t>
            </a:r>
            <a:endParaRPr lang="en-CA" b="1" dirty="0">
              <a:latin typeface="Arial" panose="020B0604020202020204" pitchFamily="34" charset="0"/>
              <a:cs typeface="Arial" panose="020B0604020202020204" pitchFamily="34" charset="0"/>
            </a:endParaRPr>
          </a:p>
          <a:p>
            <a:pPr marL="0" indent="0" algn="ctr">
              <a:buNone/>
            </a:pPr>
            <a:r>
              <a:rPr lang="en-US" dirty="0">
                <a:hlinkClick r:id="rId2"/>
              </a:rPr>
              <a:t>https://northyorkharvest.com/gene-c-colman/</a:t>
            </a:r>
            <a:endParaRPr lang="en-US" dirty="0"/>
          </a:p>
          <a:p>
            <a:pPr marL="0" indent="0">
              <a:buNone/>
            </a:pPr>
            <a:endParaRPr lang="en-CA"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66</a:t>
            </a:fld>
            <a:endParaRPr lang="en-CA"/>
          </a:p>
        </p:txBody>
      </p:sp>
      <p:pic>
        <p:nvPicPr>
          <p:cNvPr id="6" name="Picture 5">
            <a:extLst>
              <a:ext uri="{FF2B5EF4-FFF2-40B4-BE49-F238E27FC236}">
                <a16:creationId xmlns:a16="http://schemas.microsoft.com/office/drawing/2014/main" id="{5AD23482-17D7-4D0D-8A8F-F99887A630B4}"/>
              </a:ext>
            </a:extLst>
          </p:cNvPr>
          <p:cNvPicPr>
            <a:picLocks noChangeAspect="1"/>
          </p:cNvPicPr>
          <p:nvPr/>
        </p:nvPicPr>
        <p:blipFill>
          <a:blip r:embed="rId3"/>
          <a:stretch>
            <a:fillRect/>
          </a:stretch>
        </p:blipFill>
        <p:spPr>
          <a:xfrm>
            <a:off x="2524125" y="2938409"/>
            <a:ext cx="7143750" cy="3513762"/>
          </a:xfrm>
          <a:prstGeom prst="rect">
            <a:avLst/>
          </a:prstGeom>
        </p:spPr>
      </p:pic>
    </p:spTree>
    <p:extLst>
      <p:ext uri="{BB962C8B-B14F-4D97-AF65-F5344CB8AC3E}">
        <p14:creationId xmlns:p14="http://schemas.microsoft.com/office/powerpoint/2010/main" val="881562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558632"/>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COVID-19 – WHAT SHOULD I DO?</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NEXT WEBINAR: </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934308"/>
            <a:ext cx="7873700" cy="3685736"/>
          </a:xfrm>
        </p:spPr>
        <p:txBody>
          <a:bodyPr>
            <a:normAutofit/>
          </a:bodyPr>
          <a:lstStyle/>
          <a:p>
            <a:r>
              <a:rPr lang="en-CA" dirty="0"/>
              <a:t> Check out our Events page:</a:t>
            </a:r>
            <a:r>
              <a:rPr lang="en-CA" b="1" dirty="0"/>
              <a:t> </a:t>
            </a:r>
            <a:r>
              <a:rPr lang="en-CA" u="sng" dirty="0">
                <a:hlinkClick r:id="rId2"/>
              </a:rPr>
              <a:t>https://www.complexfamilylaw.com/Events.shtml</a:t>
            </a:r>
            <a:endParaRPr lang="en-US" dirty="0"/>
          </a:p>
          <a:p>
            <a:r>
              <a:rPr lang="en-CA" dirty="0"/>
              <a:t>In a while, we will open registration for our next webinar: </a:t>
            </a:r>
            <a:endParaRPr lang="en-US" dirty="0"/>
          </a:p>
          <a:p>
            <a:pPr marL="0" indent="0">
              <a:buNone/>
            </a:pPr>
            <a:r>
              <a:rPr lang="en-US" b="1" dirty="0"/>
              <a:t>May 7: EQUAL SHARED PARENTING: WHY IS THE LEGAL ESTABLISHMENT SO OPPOSED?</a:t>
            </a:r>
            <a:endParaRPr lang="en-CA" b="1" dirty="0"/>
          </a:p>
          <a:p>
            <a:pPr marL="0" indent="0" algn="ctr">
              <a:buNone/>
            </a:pPr>
            <a:r>
              <a:rPr lang="en-CA" sz="4800" b="1" dirty="0"/>
              <a:t>QUESTIONS?</a:t>
            </a: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67</a:t>
            </a:fld>
            <a:endParaRPr lang="en-CA"/>
          </a:p>
        </p:txBody>
      </p:sp>
    </p:spTree>
    <p:extLst>
      <p:ext uri="{BB962C8B-B14F-4D97-AF65-F5344CB8AC3E}">
        <p14:creationId xmlns:p14="http://schemas.microsoft.com/office/powerpoint/2010/main" val="3713620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THANKS AGAIN TO OUR PARTNERS</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lnSpcReduction="10000"/>
          </a:bodyPr>
          <a:lstStyle/>
          <a:p>
            <a:pPr marL="0" indent="0" algn="ctr">
              <a:buNone/>
            </a:pPr>
            <a:r>
              <a:rPr lang="en-US" sz="3600" dirty="0"/>
              <a:t>Brayden Supervision Services</a:t>
            </a:r>
          </a:p>
          <a:p>
            <a:pPr marL="0" indent="0" algn="ctr">
              <a:buNone/>
            </a:pPr>
            <a:r>
              <a:rPr lang="en-US" sz="3600" dirty="0"/>
              <a:t>Canadian Association for Equality (CAFE)</a:t>
            </a:r>
          </a:p>
          <a:p>
            <a:pPr marL="0" indent="0" algn="ctr">
              <a:buNone/>
            </a:pPr>
            <a:r>
              <a:rPr lang="en-US" sz="3600" dirty="0"/>
              <a:t>Canadian Equal Parenting Council</a:t>
            </a:r>
          </a:p>
          <a:p>
            <a:pPr marL="0" indent="0" algn="ctr">
              <a:buNone/>
            </a:pPr>
            <a:r>
              <a:rPr lang="en-US" sz="3600" dirty="0"/>
              <a:t>Equal Parenting for Children</a:t>
            </a:r>
          </a:p>
          <a:p>
            <a:pPr marL="0" indent="0" algn="ctr">
              <a:buNone/>
            </a:pPr>
            <a:r>
              <a:rPr lang="en-US" sz="3600" dirty="0"/>
              <a:t>Lawyers for Shared Parenting</a:t>
            </a:r>
          </a:p>
          <a:p>
            <a:pPr marL="0" indent="0" algn="ctr">
              <a:buNone/>
            </a:pPr>
            <a:r>
              <a:rPr lang="en-US" sz="3600" dirty="0"/>
              <a:t>Side by Side Supervised Access Services</a:t>
            </a: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68</a:t>
            </a:fld>
            <a:endParaRPr lang="en-CA"/>
          </a:p>
        </p:txBody>
      </p:sp>
    </p:spTree>
    <p:extLst>
      <p:ext uri="{BB962C8B-B14F-4D97-AF65-F5344CB8AC3E}">
        <p14:creationId xmlns:p14="http://schemas.microsoft.com/office/powerpoint/2010/main" val="2051359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136525"/>
            <a:ext cx="10415954" cy="1101431"/>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COVID-19 – WHAT SHOULD I DO?</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b="1" dirty="0"/>
              <a:t>THANKS FOR ATTENDING</a:t>
            </a:r>
            <a:br>
              <a:rPr lang="en-CA" b="1"/>
            </a:br>
            <a:r>
              <a:rPr lang="en-CA" sz="2400" b="1" i="1"/>
              <a:t>Hope </a:t>
            </a:r>
            <a:r>
              <a:rPr lang="en-CA" sz="2400" b="1" i="1" dirty="0"/>
              <a:t>you enjoyed the presentation and found it useful and enlightening</a:t>
            </a:r>
            <a:br>
              <a:rPr lang="en-US" dirty="0"/>
            </a:br>
            <a:br>
              <a:rPr lang="en-US" sz="3100"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934308"/>
            <a:ext cx="7873700" cy="3685736"/>
          </a:xfrm>
        </p:spPr>
        <p:txBody>
          <a:bodyPr>
            <a:normAutofit fontScale="85000" lnSpcReduction="20000"/>
          </a:bodyPr>
          <a:lstStyle/>
          <a:p>
            <a:pPr marL="0" indent="0" algn="ctr">
              <a:buNone/>
            </a:pPr>
            <a:r>
              <a:rPr lang="en-CA" sz="3600" b="1" dirty="0"/>
              <a:t> </a:t>
            </a:r>
            <a:r>
              <a:rPr lang="en-CA" sz="4100" b="1" dirty="0"/>
              <a:t>GENE C. COLMAN FAMILY LAW CENTRE</a:t>
            </a:r>
          </a:p>
          <a:p>
            <a:pPr marL="0" indent="0" algn="ctr">
              <a:buNone/>
            </a:pPr>
            <a:r>
              <a:rPr lang="en-CA" dirty="0"/>
              <a:t>For further information, call or write:</a:t>
            </a:r>
          </a:p>
          <a:p>
            <a:pPr marL="0" indent="0" algn="ctr">
              <a:buNone/>
            </a:pPr>
            <a:r>
              <a:rPr lang="en-CA" dirty="0"/>
              <a:t>Tel: 416-635-9264</a:t>
            </a:r>
          </a:p>
          <a:p>
            <a:pPr marL="0" indent="0" algn="ctr">
              <a:buNone/>
            </a:pPr>
            <a:r>
              <a:rPr lang="en-CA" dirty="0"/>
              <a:t>Gene C. Colman, Ext 101</a:t>
            </a:r>
          </a:p>
          <a:p>
            <a:pPr marL="0" indent="0" algn="ctr">
              <a:buNone/>
            </a:pPr>
            <a:r>
              <a:rPr lang="en-CA" dirty="0"/>
              <a:t>Reception (Law Clerk, Kim Pitre), Ext. 100</a:t>
            </a:r>
          </a:p>
          <a:p>
            <a:pPr marL="0" indent="0" algn="ctr">
              <a:buNone/>
            </a:pPr>
            <a:r>
              <a:rPr lang="en-CA" b="1" i="1" dirty="0"/>
              <a:t>Email: </a:t>
            </a:r>
            <a:r>
              <a:rPr lang="en-CA" b="1" i="1" dirty="0">
                <a:hlinkClick r:id="rId2"/>
              </a:rPr>
              <a:t>reception@complexfamilylaw.com</a:t>
            </a:r>
            <a:endParaRPr lang="en-CA" b="1" i="1" dirty="0"/>
          </a:p>
          <a:p>
            <a:pPr marL="0" indent="0" algn="ctr">
              <a:buNone/>
            </a:pPr>
            <a:endParaRPr lang="en-CA" b="1" i="1" dirty="0"/>
          </a:p>
          <a:p>
            <a:pPr marL="0" indent="0" algn="ctr">
              <a:buNone/>
            </a:pPr>
            <a:r>
              <a:rPr lang="en-CA" b="1" dirty="0">
                <a:latin typeface="Arial" panose="020B0604020202020204" pitchFamily="34" charset="0"/>
                <a:cs typeface="Arial" panose="020B0604020202020204" pitchFamily="34" charset="0"/>
                <a:hlinkClick r:id="rId3"/>
              </a:rPr>
              <a:t>North York Harvest Food Bank</a:t>
            </a:r>
            <a:endParaRPr lang="en-CA" b="1" dirty="0">
              <a:latin typeface="Arial" panose="020B0604020202020204" pitchFamily="34" charset="0"/>
              <a:cs typeface="Arial" panose="020B0604020202020204" pitchFamily="34" charset="0"/>
            </a:endParaRPr>
          </a:p>
          <a:p>
            <a:pPr marL="0" indent="0" algn="ctr">
              <a:buNone/>
            </a:pPr>
            <a:r>
              <a:rPr lang="en-US" dirty="0">
                <a:hlinkClick r:id="rId3"/>
              </a:rPr>
              <a:t>https://northyorkharvest.com/gene-c-colman/</a:t>
            </a:r>
            <a:endParaRPr lang="en-US" dirty="0"/>
          </a:p>
          <a:p>
            <a:pPr marL="0" indent="0" algn="ctr">
              <a:buNone/>
            </a:pPr>
            <a:endParaRPr lang="en-CA" b="1" i="1" dirty="0"/>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69</a:t>
            </a:fld>
            <a:endParaRPr lang="en-CA"/>
          </a:p>
        </p:txBody>
      </p:sp>
    </p:spTree>
    <p:extLst>
      <p:ext uri="{BB962C8B-B14F-4D97-AF65-F5344CB8AC3E}">
        <p14:creationId xmlns:p14="http://schemas.microsoft.com/office/powerpoint/2010/main" val="107457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PARENTAL ALIENATION</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3100" b="1" dirty="0">
                <a:latin typeface="Arial" panose="020B0604020202020204" pitchFamily="34" charset="0"/>
                <a:cs typeface="Arial" panose="020B0604020202020204" pitchFamily="34" charset="0"/>
              </a:rPr>
              <a:t>INTRODUCTION</a:t>
            </a:r>
            <a:br>
              <a:rPr lang="en-US" dirty="0"/>
            </a:b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444262" y="1890346"/>
            <a:ext cx="7382873" cy="4572000"/>
          </a:xfrm>
        </p:spPr>
        <p:txBody>
          <a:bodyPr>
            <a:normAutofit lnSpcReduction="10000"/>
          </a:bodyPr>
          <a:lstStyle/>
          <a:p>
            <a:pPr marL="0" lvl="0" indent="0">
              <a:buNone/>
            </a:pPr>
            <a:r>
              <a:rPr lang="en-CA" b="1" dirty="0"/>
              <a:t>How to present questions: </a:t>
            </a:r>
            <a:endParaRPr lang="en-US" b="1" dirty="0"/>
          </a:p>
          <a:p>
            <a:pPr lvl="0"/>
            <a:r>
              <a:rPr lang="en-CA" dirty="0"/>
              <a:t>You can send your questions to Rob McNeillie in the chat section of the ZOOM platform.</a:t>
            </a:r>
          </a:p>
          <a:p>
            <a:pPr marL="0" lvl="0" indent="0">
              <a:buNone/>
            </a:pPr>
            <a:endParaRPr lang="en-US" dirty="0"/>
          </a:p>
          <a:p>
            <a:pPr lvl="0"/>
            <a:r>
              <a:rPr lang="en-CA" dirty="0"/>
              <a:t>You can email Rob: </a:t>
            </a:r>
            <a:r>
              <a:rPr lang="en-CA" u="sng" dirty="0">
                <a:hlinkClick r:id="rId2"/>
              </a:rPr>
              <a:t>robert@complexfamilylaw.com</a:t>
            </a:r>
            <a:r>
              <a:rPr lang="en-CA" dirty="0"/>
              <a:t>  </a:t>
            </a:r>
          </a:p>
          <a:p>
            <a:pPr marL="0" lvl="0" indent="0">
              <a:buNone/>
            </a:pPr>
            <a:endParaRPr lang="en-US" dirty="0"/>
          </a:p>
          <a:p>
            <a:pPr lvl="0"/>
            <a:r>
              <a:rPr lang="en-CA" dirty="0"/>
              <a:t>On our website, </a:t>
            </a:r>
            <a:r>
              <a:rPr lang="en-CA" u="sng" dirty="0">
                <a:hlinkClick r:id="rId3"/>
              </a:rPr>
              <a:t>www.complexfamilylaw.com</a:t>
            </a:r>
            <a:r>
              <a:rPr lang="en-CA" dirty="0"/>
              <a:t>  a little picture of Kim Pitre will pop up.  You can text us on your phone and all of us can see the question.</a:t>
            </a:r>
            <a:endParaRPr lang="en-US" dirty="0"/>
          </a:p>
          <a:p>
            <a:pPr marL="0" indent="0">
              <a:buNone/>
            </a:pPr>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a:t>23 April 2020</a:t>
            </a:r>
            <a:endParaRPr lang="en-CA" dirty="0"/>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7</a:t>
            </a:fld>
            <a:endParaRPr lang="en-CA"/>
          </a:p>
        </p:txBody>
      </p:sp>
    </p:spTree>
    <p:extLst>
      <p:ext uri="{BB962C8B-B14F-4D97-AF65-F5344CB8AC3E}">
        <p14:creationId xmlns:p14="http://schemas.microsoft.com/office/powerpoint/2010/main" val="41161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2700" b="1" dirty="0">
                <a:latin typeface="Arial" panose="020B0604020202020204" pitchFamily="34" charset="0"/>
                <a:cs typeface="Arial" panose="020B0604020202020204" pitchFamily="34" charset="0"/>
              </a:rPr>
              <a:t>PARENTAL ALIENATION </a:t>
            </a:r>
            <a:br>
              <a:rPr lang="en-CA" b="1" dirty="0"/>
            </a:br>
            <a:r>
              <a:rPr lang="en-US" sz="2700" b="1" dirty="0">
                <a:latin typeface="Arial" panose="020B0604020202020204" pitchFamily="34" charset="0"/>
                <a:cs typeface="Arial" panose="020B0604020202020204" pitchFamily="34" charset="0"/>
              </a:rPr>
              <a:t>AGENDA</a:t>
            </a: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a:bodyPr>
          <a:lstStyle/>
          <a:p>
            <a:pPr>
              <a:spcBef>
                <a:spcPts val="1800"/>
              </a:spcBef>
            </a:pPr>
            <a:endParaRPr lang="en-CA" sz="2600" b="1" dirty="0">
              <a:latin typeface="Arial" panose="020B0604020202020204" pitchFamily="34" charset="0"/>
              <a:cs typeface="Arial" panose="020B0604020202020204" pitchFamily="34" charset="0"/>
            </a:endParaRP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dirty="0"/>
              <a:t>23 April 2020</a:t>
            </a:r>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8</a:t>
            </a:fld>
            <a:endParaRPr lang="en-CA"/>
          </a:p>
        </p:txBody>
      </p:sp>
      <p:pic>
        <p:nvPicPr>
          <p:cNvPr id="7" name="Picture 6" descr="A close up of a person&#10;&#10;Description automatically generated">
            <a:extLst>
              <a:ext uri="{FF2B5EF4-FFF2-40B4-BE49-F238E27FC236}">
                <a16:creationId xmlns:a16="http://schemas.microsoft.com/office/drawing/2014/main" id="{E3A16558-7D42-48FB-AB49-9DB95FFFE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438" y="1532239"/>
            <a:ext cx="8859794" cy="4707924"/>
          </a:xfrm>
          <a:prstGeom prst="rect">
            <a:avLst/>
          </a:prstGeom>
        </p:spPr>
      </p:pic>
    </p:spTree>
    <p:extLst>
      <p:ext uri="{BB962C8B-B14F-4D97-AF65-F5344CB8AC3E}">
        <p14:creationId xmlns:p14="http://schemas.microsoft.com/office/powerpoint/2010/main" val="331874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1DD7-4601-4A41-A01A-A98E7FE984B4}"/>
              </a:ext>
            </a:extLst>
          </p:cNvPr>
          <p:cNvSpPr>
            <a:spLocks noGrp="1"/>
          </p:cNvSpPr>
          <p:nvPr>
            <p:ph type="title"/>
          </p:nvPr>
        </p:nvSpPr>
        <p:spPr>
          <a:xfrm>
            <a:off x="838200" y="505803"/>
            <a:ext cx="10515600" cy="1189354"/>
          </a:xfrm>
        </p:spPr>
        <p:txBody>
          <a:bodyPr>
            <a:normAutofit fontScale="90000"/>
          </a:bodyPr>
          <a:lstStyle/>
          <a:p>
            <a:pPr algn="ct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CA" sz="2700" b="1" dirty="0">
                <a:latin typeface="Arial" panose="020B0604020202020204" pitchFamily="34" charset="0"/>
                <a:cs typeface="Arial" panose="020B0604020202020204" pitchFamily="34" charset="0"/>
              </a:rPr>
              <a:t>PARENTAL ALIENATION </a:t>
            </a:r>
            <a:br>
              <a:rPr lang="en-CA" b="1" dirty="0"/>
            </a:br>
            <a:r>
              <a:rPr lang="en-US" sz="2700" b="1" dirty="0">
                <a:latin typeface="Arial" panose="020B0604020202020204" pitchFamily="34" charset="0"/>
                <a:cs typeface="Arial" panose="020B0604020202020204" pitchFamily="34" charset="0"/>
              </a:rPr>
              <a:t>AGENDA</a:t>
            </a:r>
            <a:br>
              <a:rPr lang="en-US" sz="2000" dirty="0">
                <a:latin typeface="Arial" panose="020B0604020202020204" pitchFamily="34" charset="0"/>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8A523AB3-0066-45BE-963B-80F6908FCD71}"/>
              </a:ext>
            </a:extLst>
          </p:cNvPr>
          <p:cNvSpPr>
            <a:spLocks noGrp="1"/>
          </p:cNvSpPr>
          <p:nvPr>
            <p:ph idx="1"/>
          </p:nvPr>
        </p:nvSpPr>
        <p:spPr>
          <a:xfrm>
            <a:off x="2545185" y="1890346"/>
            <a:ext cx="7281950" cy="3729698"/>
          </a:xfrm>
        </p:spPr>
        <p:txBody>
          <a:bodyPr>
            <a:normAutofit lnSpcReduction="10000"/>
          </a:bodyPr>
          <a:lstStyle/>
          <a:p>
            <a:pPr>
              <a:spcBef>
                <a:spcPts val="1800"/>
              </a:spcBef>
            </a:pPr>
            <a:endParaRPr lang="en-CA" sz="2600" b="1" dirty="0">
              <a:latin typeface="Arial" panose="020B0604020202020204" pitchFamily="34" charset="0"/>
              <a:cs typeface="Arial" panose="020B0604020202020204" pitchFamily="34" charset="0"/>
            </a:endParaRPr>
          </a:p>
          <a:p>
            <a:pPr>
              <a:spcBef>
                <a:spcPts val="1800"/>
              </a:spcBef>
            </a:pPr>
            <a:r>
              <a:rPr lang="en-CA" sz="2600" b="1" dirty="0">
                <a:latin typeface="Arial" panose="020B0604020202020204" pitchFamily="34" charset="0"/>
                <a:cs typeface="Arial" panose="020B0604020202020204" pitchFamily="34" charset="0"/>
              </a:rPr>
              <a:t>PART 1: HIGH EMOTIONS WHEN ONE SPEAKS ABOUT “PARENTAL ALIENATION”</a:t>
            </a:r>
          </a:p>
          <a:p>
            <a:pPr>
              <a:spcBef>
                <a:spcPts val="1800"/>
              </a:spcBef>
            </a:pPr>
            <a:r>
              <a:rPr lang="en-US" sz="2600" b="1" dirty="0">
                <a:latin typeface="Arial" panose="020B0604020202020204" pitchFamily="34" charset="0"/>
                <a:cs typeface="Arial" panose="020B0604020202020204" pitchFamily="34" charset="0"/>
              </a:rPr>
              <a:t>PART 2: </a:t>
            </a:r>
            <a:r>
              <a:rPr lang="en-CA" sz="2600" b="1" dirty="0">
                <a:latin typeface="Arial" panose="020B0604020202020204" pitchFamily="34" charset="0"/>
                <a:cs typeface="Arial" panose="020B0604020202020204" pitchFamily="34" charset="0"/>
              </a:rPr>
              <a:t>RESEARCH LEADS TO A MORE NUANCED APPROACH</a:t>
            </a:r>
            <a:endParaRPr lang="en-US" sz="2600" b="1" dirty="0">
              <a:latin typeface="Arial" panose="020B0604020202020204" pitchFamily="34" charset="0"/>
              <a:cs typeface="Arial" panose="020B0604020202020204" pitchFamily="34" charset="0"/>
            </a:endParaRPr>
          </a:p>
          <a:p>
            <a:pPr>
              <a:spcBef>
                <a:spcPts val="1800"/>
              </a:spcBef>
            </a:pPr>
            <a:r>
              <a:rPr lang="en-CA" sz="2600" b="1" dirty="0">
                <a:latin typeface="Arial" panose="020B0604020202020204" pitchFamily="34" charset="0"/>
                <a:cs typeface="Arial" panose="020B0604020202020204" pitchFamily="34" charset="0"/>
              </a:rPr>
              <a:t>PART 3: WHAT IS PARENTAL ALIENATION?</a:t>
            </a:r>
            <a:endParaRPr lang="en-US" sz="2600" b="1" dirty="0">
              <a:latin typeface="Arial" panose="020B0604020202020204" pitchFamily="34" charset="0"/>
              <a:cs typeface="Arial" panose="020B0604020202020204" pitchFamily="34" charset="0"/>
            </a:endParaRPr>
          </a:p>
          <a:p>
            <a:pPr>
              <a:spcBef>
                <a:spcPts val="1800"/>
              </a:spcBef>
            </a:pPr>
            <a:r>
              <a:rPr lang="en-CA" sz="2600" b="1" dirty="0">
                <a:latin typeface="Arial" panose="020B0604020202020204" pitchFamily="34" charset="0"/>
                <a:cs typeface="Arial" panose="020B0604020202020204" pitchFamily="34" charset="0"/>
              </a:rPr>
              <a:t>PART 4: COURT CASES CAN PROVIDE CHARACTERISTICS OF P.A.</a:t>
            </a:r>
            <a:endParaRPr lang="en-US" sz="2600" b="1" dirty="0">
              <a:latin typeface="Arial" panose="020B0604020202020204" pitchFamily="34" charset="0"/>
              <a:cs typeface="Arial" panose="020B0604020202020204" pitchFamily="34" charset="0"/>
            </a:endParaRPr>
          </a:p>
          <a:p>
            <a:endParaRPr lang="en-CA"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5F6B691-3833-4FE8-A6DF-9941AE6E3FDF}"/>
              </a:ext>
            </a:extLst>
          </p:cNvPr>
          <p:cNvSpPr>
            <a:spLocks noGrp="1"/>
          </p:cNvSpPr>
          <p:nvPr>
            <p:ph type="dt" sz="half" idx="10"/>
          </p:nvPr>
        </p:nvSpPr>
        <p:spPr>
          <a:xfrm>
            <a:off x="838200" y="6356350"/>
            <a:ext cx="2743200" cy="365125"/>
          </a:xfrm>
        </p:spPr>
        <p:txBody>
          <a:bodyPr/>
          <a:lstStyle/>
          <a:p>
            <a:r>
              <a:rPr lang="en-CA" dirty="0"/>
              <a:t>23 April 2020</a:t>
            </a:r>
          </a:p>
        </p:txBody>
      </p:sp>
      <p:sp>
        <p:nvSpPr>
          <p:cNvPr id="5" name="Slide Number Placeholder 4">
            <a:extLst>
              <a:ext uri="{FF2B5EF4-FFF2-40B4-BE49-F238E27FC236}">
                <a16:creationId xmlns:a16="http://schemas.microsoft.com/office/drawing/2014/main" id="{39F4567F-902F-4A5E-B4F7-988D699EF2FA}"/>
              </a:ext>
            </a:extLst>
          </p:cNvPr>
          <p:cNvSpPr>
            <a:spLocks noGrp="1"/>
          </p:cNvSpPr>
          <p:nvPr>
            <p:ph type="sldNum" sz="quarter" idx="12"/>
          </p:nvPr>
        </p:nvSpPr>
        <p:spPr>
          <a:xfrm>
            <a:off x="8610600" y="6356350"/>
            <a:ext cx="2743200" cy="365125"/>
          </a:xfrm>
        </p:spPr>
        <p:txBody>
          <a:bodyPr/>
          <a:lstStyle/>
          <a:p>
            <a:fld id="{12D0BCEA-8065-4A0E-8EA6-60F3C3D6559E}" type="slidenum">
              <a:rPr lang="en-CA" smtClean="0"/>
              <a:t>9</a:t>
            </a:fld>
            <a:endParaRPr lang="en-CA"/>
          </a:p>
        </p:txBody>
      </p:sp>
    </p:spTree>
    <p:extLst>
      <p:ext uri="{BB962C8B-B14F-4D97-AF65-F5344CB8AC3E}">
        <p14:creationId xmlns:p14="http://schemas.microsoft.com/office/powerpoint/2010/main" val="2818868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4971</Words>
  <Application>Microsoft Office PowerPoint</Application>
  <PresentationFormat>Widescreen</PresentationFormat>
  <Paragraphs>489</Paragraphs>
  <Slides>69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heebo</vt:lpstr>
      <vt:lpstr>Times New Roman</vt:lpstr>
      <vt:lpstr>Office Theme</vt:lpstr>
      <vt:lpstr>We will start the webinar shortly.   Thanks for joining in.</vt:lpstr>
      <vt:lpstr> </vt:lpstr>
      <vt:lpstr> In  support of the North York Harvest Food Bank</vt:lpstr>
      <vt:lpstr>  PARENTAL ALIENATION  INTRODUCTION   </vt:lpstr>
      <vt:lpstr>  PARENTAL ALIENATION   INTRODUCTION   </vt:lpstr>
      <vt:lpstr>  PARENTAL ALIENATION  INTRODUCTION   </vt:lpstr>
      <vt:lpstr>  PARENTAL ALIENATION  INTRODUCTION   </vt:lpstr>
      <vt:lpstr>  PARENTAL ALIENATION  AGENDA </vt:lpstr>
      <vt:lpstr>  PARENTAL ALIENATION  AGENDA </vt:lpstr>
      <vt:lpstr>  PARENTAL ALIENATION AGENDA </vt:lpstr>
      <vt:lpstr>      PARENTAL ALIENATION PART 1: HIGH EMOTIONS WHEN ONE SPEAKS ABOUT “PARENTAL ALIENATION”    </vt:lpstr>
      <vt:lpstr>      PARENTAL ALIENATION PART 1: HIGH EMOTIONS WHEN ONE SPEAKS ABOUT “PARENTAL ALIENATION”    </vt:lpstr>
      <vt:lpstr>      PARENTAL ALIENATION PART 1: HIGH EMOTIONS WHEN ONE SPEAKS ABOUT “PARENTAL ALIENATION”    </vt:lpstr>
      <vt:lpstr>      PARENTAL ALIENATION PART 1: HIGH EMOTIONS WHEN ONE SPEAKS ABOUT “PARENTAL ALIENATION”    </vt:lpstr>
      <vt:lpstr>      PARENTAL ALIENATION PART 1: HIGH EMOTIONS WHEN ONE SPEAKS ABOUT “PARENTAL ALIENATION”    </vt:lpstr>
      <vt:lpstr>    PARENTAL ALIENATION   PART 2: RESEARCH LEADS TO  A MORE NUANCED APPROACH   </vt:lpstr>
      <vt:lpstr>    PARENTAL ALIENATION   PART 2: RESEARCH LEADS TO  A MORE NUANCED APPROACH   </vt:lpstr>
      <vt:lpstr>    PARENTAL ALIENATION   PART 2: RESEARCH LEADS TO  A MORE NUANCED APPROACH   </vt:lpstr>
      <vt:lpstr>    PARENTAL ALIENATION   PART 2: RESEARCH LEADS TO  A MORE NUANCED APPROACH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3: WHAT IS PARENTAL ALIENATION?     </vt:lpstr>
      <vt:lpstr>   PARENTAL ALIENATION   PART 4: COURT CASES CAN PROVIDE  CHARACTERISTICS OF P.A.    </vt:lpstr>
      <vt:lpstr>   PARENTAL ALIENATION  PART 4: COURT CASES CAN PROVIDE  CHARACTERISTICS OF P.A.      </vt:lpstr>
      <vt:lpstr>  PARENTAL ALIENATION  PART 4: COURT CASES CAN PROVIDE  CHARACTERISTICS OF P.A.    </vt:lpstr>
      <vt:lpstr>   PARENTAL ALIENATION   PART 4: COURT CASES CAN PROVIDE  CHARACTERISTICS OF P.A.     </vt:lpstr>
      <vt:lpstr>  PARENTAL ALIENATION  PART 5:MINIMUM LEVEL SOLUTIONS   </vt:lpstr>
      <vt:lpstr>  PARENTAL ALIENATION  PART 5:MINIMUM LEVEL SOLUTIONS   </vt:lpstr>
      <vt:lpstr>  PARENTAL ALIENATION  PART 5:MINIMUM LEVEL SOLUTIONS   </vt:lpstr>
      <vt:lpstr>  PARENTAL ALIENATION  PART 5:MINIMUM LEVEL SOLUTIONS   </vt:lpstr>
      <vt:lpstr>  PARENTAL ALIENATION  PART 5:MINIMUM LEVEL SOLUTIONS   </vt:lpstr>
      <vt:lpstr>  PARENTAL ALIENATION  PART 5:MINIMUM LEVEL SOLUTIONS   </vt:lpstr>
      <vt:lpstr>  PARENTAL ALIENATION  PART 5:MINIMUM LEVEL SOLUTIONS   </vt:lpstr>
      <vt:lpstr>  PARENTAL ALIENATION  PART 5:MINIMUM LEVEL SOLUTIONS   </vt:lpstr>
      <vt:lpstr>  PARENTAL ALIENATION  PART 5:MINIMUM LEVEL SOLUTIONS   </vt:lpstr>
      <vt:lpstr>  PARENTAL ALIENATION  PART 5:MINIMUM LEVEL SOLUTIONS   </vt:lpstr>
      <vt:lpstr>  PARENTAL ALIENATION  PART 6:MAXIMUM LEVEL SOLUTIONS   </vt:lpstr>
      <vt:lpstr>  PARENTAL ALIENATION  PART 6:MAXIMUM LEVEL SOLUTIONS   </vt:lpstr>
      <vt:lpstr>  PARENTAL ALIENATION  PART 6:MAXIMUM LEVEL SOLUTIONS   </vt:lpstr>
      <vt:lpstr>  PARENTAL ALIENATION  PART 6:MAXIMUM LEVEL SOLUTIONS   </vt:lpstr>
      <vt:lpstr>  PARENTAL ALIENATION  PART 6:MAXIMUM LEVEL SOLUTIONS   </vt:lpstr>
      <vt:lpstr>  PARENTAL ALIENATION  PART 7: SUMMARY   </vt:lpstr>
      <vt:lpstr>  PARENTAL ALIENATION  PART 7: SUMMARY   </vt:lpstr>
      <vt:lpstr>PARENTAL ALIENATION</vt:lpstr>
      <vt:lpstr>  PARENTAL ALIENATION  SELECTED SOURCES   </vt:lpstr>
      <vt:lpstr>  PARENTAL ALIENATION  SELECTED SOURCES </vt:lpstr>
      <vt:lpstr>  PARENTAL ALIENATION  SELECTED SOURCES   </vt:lpstr>
      <vt:lpstr>        PARENTAL ALIENATION  PART 7: SUMMARY    </vt:lpstr>
      <vt:lpstr>  COVID-19 – WHAT SHOULD I DO?     NEXT WEBINAR:     </vt:lpstr>
      <vt:lpstr>  PARENTAL ALIENATION  THANKS AGAIN TO OUR PARTNERS   </vt:lpstr>
      <vt:lpstr>  COVID-19 – WHAT SHOULD I DO?     THANKS FOR ATTENDING Hope you enjoyed the presentation and found it useful and enlightening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start the webinar shortly.   Thanks for joining in.</dc:title>
  <dc:creator>Gene C. Colman</dc:creator>
  <cp:lastModifiedBy>Gene C. Colman</cp:lastModifiedBy>
  <cp:revision>3</cp:revision>
  <dcterms:created xsi:type="dcterms:W3CDTF">2020-04-21T21:32:32Z</dcterms:created>
  <dcterms:modified xsi:type="dcterms:W3CDTF">2020-04-23T22:13:43Z</dcterms:modified>
</cp:coreProperties>
</file>